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notesSlides/notesSlide24.xml" ContentType="application/vnd.openxmlformats-officedocument.presentationml.notesSlide+xml"/>
  <Override PartName="/ppt/tags/tag44.xml" ContentType="application/vnd.openxmlformats-officedocument.presentationml.tags+xml"/>
  <Override PartName="/ppt/notesSlides/notesSlide25.xml" ContentType="application/vnd.openxmlformats-officedocument.presentationml.notesSlide+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62"/>
  </p:notesMasterIdLst>
  <p:handoutMasterIdLst>
    <p:handoutMasterId r:id="rId63"/>
  </p:handoutMasterIdLst>
  <p:sldIdLst>
    <p:sldId id="393" r:id="rId3"/>
    <p:sldId id="390" r:id="rId4"/>
    <p:sldId id="386" r:id="rId5"/>
    <p:sldId id="387" r:id="rId6"/>
    <p:sldId id="308" r:id="rId7"/>
    <p:sldId id="416" r:id="rId8"/>
    <p:sldId id="293" r:id="rId9"/>
    <p:sldId id="380" r:id="rId10"/>
    <p:sldId id="295" r:id="rId11"/>
    <p:sldId id="298" r:id="rId12"/>
    <p:sldId id="354" r:id="rId13"/>
    <p:sldId id="381" r:id="rId14"/>
    <p:sldId id="355" r:id="rId15"/>
    <p:sldId id="440" r:id="rId16"/>
    <p:sldId id="382" r:id="rId17"/>
    <p:sldId id="409" r:id="rId18"/>
    <p:sldId id="359" r:id="rId19"/>
    <p:sldId id="357" r:id="rId20"/>
    <p:sldId id="358" r:id="rId21"/>
    <p:sldId id="410" r:id="rId22"/>
    <p:sldId id="441" r:id="rId23"/>
    <p:sldId id="326" r:id="rId24"/>
    <p:sldId id="383" r:id="rId25"/>
    <p:sldId id="316" r:id="rId26"/>
    <p:sldId id="425" r:id="rId27"/>
    <p:sldId id="426" r:id="rId28"/>
    <p:sldId id="373" r:id="rId29"/>
    <p:sldId id="376" r:id="rId30"/>
    <p:sldId id="363" r:id="rId31"/>
    <p:sldId id="361" r:id="rId32"/>
    <p:sldId id="411" r:id="rId33"/>
    <p:sldId id="377" r:id="rId34"/>
    <p:sldId id="417" r:id="rId35"/>
    <p:sldId id="362" r:id="rId36"/>
    <p:sldId id="364" r:id="rId37"/>
    <p:sldId id="385" r:id="rId38"/>
    <p:sldId id="384" r:id="rId39"/>
    <p:sldId id="365" r:id="rId40"/>
    <p:sldId id="420" r:id="rId41"/>
    <p:sldId id="442" r:id="rId42"/>
    <p:sldId id="443" r:id="rId43"/>
    <p:sldId id="415" r:id="rId44"/>
    <p:sldId id="414" r:id="rId45"/>
    <p:sldId id="444" r:id="rId46"/>
    <p:sldId id="320" r:id="rId47"/>
    <p:sldId id="379" r:id="rId48"/>
    <p:sldId id="331" r:id="rId49"/>
    <p:sldId id="398" r:id="rId50"/>
    <p:sldId id="436" r:id="rId51"/>
    <p:sldId id="392" r:id="rId52"/>
    <p:sldId id="403" r:id="rId53"/>
    <p:sldId id="439" r:id="rId54"/>
    <p:sldId id="404" r:id="rId55"/>
    <p:sldId id="405" r:id="rId56"/>
    <p:sldId id="423" r:id="rId57"/>
    <p:sldId id="406" r:id="rId58"/>
    <p:sldId id="400" r:id="rId59"/>
    <p:sldId id="418" r:id="rId60"/>
    <p:sldId id="407" r:id="rId61"/>
  </p:sldIdLst>
  <p:sldSz cx="12192000" cy="6858000"/>
  <p:notesSz cx="6797675" cy="9928225"/>
  <p:custDataLst>
    <p:tags r:id="rId6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F5822A"/>
    <a:srgbClr val="FFFFFF"/>
    <a:srgbClr val="46A7C8"/>
    <a:srgbClr val="0072BC"/>
    <a:srgbClr val="E9ECEF"/>
    <a:srgbClr val="FBFBFC"/>
    <a:srgbClr val="EEF1F7"/>
    <a:srgbClr val="007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3792" autoAdjust="0"/>
  </p:normalViewPr>
  <p:slideViewPr>
    <p:cSldViewPr snapToGrid="0">
      <p:cViewPr varScale="1">
        <p:scale>
          <a:sx n="66" d="100"/>
          <a:sy n="66" d="100"/>
        </p:scale>
        <p:origin x="72" y="252"/>
      </p:cViewPr>
      <p:guideLst/>
    </p:cSldViewPr>
  </p:slideViewPr>
  <p:outlineViewPr>
    <p:cViewPr>
      <p:scale>
        <a:sx n="33" d="100"/>
        <a:sy n="33" d="100"/>
      </p:scale>
      <p:origin x="0" y="-6708"/>
    </p:cViewPr>
  </p:outlineViewPr>
  <p:notesTextViewPr>
    <p:cViewPr>
      <p:scale>
        <a:sx n="1" d="1"/>
        <a:sy n="1" d="1"/>
      </p:scale>
      <p:origin x="0" y="0"/>
    </p:cViewPr>
  </p:notesTextViewPr>
  <p:notesViewPr>
    <p:cSldViewPr snapToGrid="0">
      <p:cViewPr varScale="1">
        <p:scale>
          <a:sx n="82" d="100"/>
          <a:sy n="82" d="100"/>
        </p:scale>
        <p:origin x="3956"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E0609B6B-DA94-4B08-A350-6190931C187A}"/>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xmlns="" id="{3B3A7549-7A0E-49A6-AFCD-F25C2CD19FFE}"/>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D994EA9-6163-49D8-ADD3-AF647CFFB6B0}" type="datetimeFigureOut">
              <a:rPr lang="fr-FR" smtClean="0"/>
              <a:t>28/06/2023</a:t>
            </a:fld>
            <a:endParaRPr lang="fr-FR"/>
          </a:p>
        </p:txBody>
      </p:sp>
      <p:sp>
        <p:nvSpPr>
          <p:cNvPr id="4" name="Espace réservé du pied de page 3">
            <a:extLst>
              <a:ext uri="{FF2B5EF4-FFF2-40B4-BE49-F238E27FC236}">
                <a16:creationId xmlns:a16="http://schemas.microsoft.com/office/drawing/2014/main" xmlns="" id="{67F50E67-60C5-4AC8-BCC6-479695C603B7}"/>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xmlns="" id="{3417CE10-0D42-49A3-88DE-3E4EFA41B558}"/>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3723054-CE81-4D79-B4F7-D6117E06316D}" type="slidenum">
              <a:rPr lang="fr-FR" smtClean="0"/>
              <a:t>‹N°›</a:t>
            </a:fld>
            <a:endParaRPr lang="fr-FR" dirty="0"/>
          </a:p>
        </p:txBody>
      </p:sp>
    </p:spTree>
    <p:extLst>
      <p:ext uri="{BB962C8B-B14F-4D97-AF65-F5344CB8AC3E}">
        <p14:creationId xmlns:p14="http://schemas.microsoft.com/office/powerpoint/2010/main" val="1181497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61627B9-F45D-47BC-A737-1DD7C8BDF270}" type="datetimeFigureOut">
              <a:rPr lang="fr-FR" smtClean="0"/>
              <a:t>28/06/2023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68AAD5E-1BAC-49F0-A0EF-AF3D43BC749F}" type="slidenum">
              <a:rPr lang="fr-FR" smtClean="0"/>
              <a:t>‹N°›</a:t>
            </a:fld>
            <a:endParaRPr lang="fr-FR"/>
          </a:p>
        </p:txBody>
      </p:sp>
    </p:spTree>
    <p:extLst>
      <p:ext uri="{BB962C8B-B14F-4D97-AF65-F5344CB8AC3E}">
        <p14:creationId xmlns:p14="http://schemas.microsoft.com/office/powerpoint/2010/main" val="27454350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36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cap</a:t>
            </a:r>
          </a:p>
        </p:txBody>
      </p:sp>
    </p:spTree>
    <p:extLst>
      <p:ext uri="{BB962C8B-B14F-4D97-AF65-F5344CB8AC3E}">
        <p14:creationId xmlns:p14="http://schemas.microsoft.com/office/powerpoint/2010/main" val="271707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cap</a:t>
            </a:r>
          </a:p>
        </p:txBody>
      </p:sp>
    </p:spTree>
    <p:extLst>
      <p:ext uri="{BB962C8B-B14F-4D97-AF65-F5344CB8AC3E}">
        <p14:creationId xmlns:p14="http://schemas.microsoft.com/office/powerpoint/2010/main" val="309255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36897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5088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32256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48347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6824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43475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36657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5588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3142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25957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En attente RG pour ajouter une slide sur les pièces jointes</a:t>
            </a:r>
          </a:p>
        </p:txBody>
      </p:sp>
    </p:spTree>
    <p:extLst>
      <p:ext uri="{BB962C8B-B14F-4D97-AF65-F5344CB8AC3E}">
        <p14:creationId xmlns:p14="http://schemas.microsoft.com/office/powerpoint/2010/main" val="2490862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En attente RG pour ajouter une slide sur les pièces jointes</a:t>
            </a:r>
          </a:p>
        </p:txBody>
      </p:sp>
    </p:spTree>
    <p:extLst>
      <p:ext uri="{BB962C8B-B14F-4D97-AF65-F5344CB8AC3E}">
        <p14:creationId xmlns:p14="http://schemas.microsoft.com/office/powerpoint/2010/main" val="251607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En attente RG pour ajouter une slide sur les pièces jointes</a:t>
            </a:r>
          </a:p>
        </p:txBody>
      </p:sp>
    </p:spTree>
    <p:extLst>
      <p:ext uri="{BB962C8B-B14F-4D97-AF65-F5344CB8AC3E}">
        <p14:creationId xmlns:p14="http://schemas.microsoft.com/office/powerpoint/2010/main" val="334985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En attente RG pour ajouter une slide sur les pièces jointes</a:t>
            </a:r>
          </a:p>
        </p:txBody>
      </p:sp>
    </p:spTree>
    <p:extLst>
      <p:ext uri="{BB962C8B-B14F-4D97-AF65-F5344CB8AC3E}">
        <p14:creationId xmlns:p14="http://schemas.microsoft.com/office/powerpoint/2010/main" val="1192090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En attente RG pour ajouter une slide sur les pièces jointes</a:t>
            </a:r>
          </a:p>
        </p:txBody>
      </p:sp>
    </p:spTree>
    <p:extLst>
      <p:ext uri="{BB962C8B-B14F-4D97-AF65-F5344CB8AC3E}">
        <p14:creationId xmlns:p14="http://schemas.microsoft.com/office/powerpoint/2010/main" val="4024448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40602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85000"/>
              </a:lnSpc>
              <a:spcAft>
                <a:spcPts val="600"/>
              </a:spcAft>
              <a:buClr>
                <a:schemeClr val="accent2"/>
              </a:buClr>
              <a:buSzPct val="70000"/>
            </a:pPr>
            <a:endParaRPr lang="fr-FR" dirty="0"/>
          </a:p>
        </p:txBody>
      </p:sp>
      <p:sp>
        <p:nvSpPr>
          <p:cNvPr id="4" name="Espace réservé du numéro de diapositive 3"/>
          <p:cNvSpPr>
            <a:spLocks noGrp="1"/>
          </p:cNvSpPr>
          <p:nvPr>
            <p:ph type="sldNum" sz="quarter" idx="5"/>
          </p:nvPr>
        </p:nvSpPr>
        <p:spPr/>
        <p:txBody>
          <a:bodyPr/>
          <a:lstStyle/>
          <a:p>
            <a:fld id="{668AAD5E-1BAC-49F0-A0EF-AF3D43BC749F}" type="slidenum">
              <a:rPr lang="fr-FR" smtClean="0"/>
              <a:t>49</a:t>
            </a:fld>
            <a:endParaRPr lang="fr-FR"/>
          </a:p>
        </p:txBody>
      </p:sp>
    </p:spTree>
    <p:extLst>
      <p:ext uri="{BB962C8B-B14F-4D97-AF65-F5344CB8AC3E}">
        <p14:creationId xmlns:p14="http://schemas.microsoft.com/office/powerpoint/2010/main" val="1331261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68AAD5E-1BAC-49F0-A0EF-AF3D43BC749F}" type="slidenum">
              <a:rPr lang="fr-FR" smtClean="0"/>
              <a:t>59</a:t>
            </a:fld>
            <a:endParaRPr lang="fr-FR"/>
          </a:p>
        </p:txBody>
      </p:sp>
    </p:spTree>
    <p:extLst>
      <p:ext uri="{BB962C8B-B14F-4D97-AF65-F5344CB8AC3E}">
        <p14:creationId xmlns:p14="http://schemas.microsoft.com/office/powerpoint/2010/main" val="316693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7818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1345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commentaires 2"/>
          <p:cNvSpPr>
            <a:spLocks noGrp="1"/>
          </p:cNvSpPr>
          <p:nvPr>
            <p:ph type="body" idx="1"/>
          </p:nvPr>
        </p:nvSpPr>
        <p:spPr/>
        <p:txBody>
          <a:bodyPr/>
          <a:lstStyle/>
          <a:p>
            <a:r>
              <a:rPr lang="fr-FR" dirty="0"/>
              <a:t>COMMENT ET OU OBTENIR</a:t>
            </a:r>
            <a:r>
              <a:rPr lang="fr-FR" baseline="0" dirty="0"/>
              <a:t> UN IDENTIFIANT???</a:t>
            </a:r>
            <a:endParaRPr lang="fr-FR" dirty="0"/>
          </a:p>
        </p:txBody>
      </p:sp>
    </p:spTree>
    <p:extLst>
      <p:ext uri="{BB962C8B-B14F-4D97-AF65-F5344CB8AC3E}">
        <p14:creationId xmlns:p14="http://schemas.microsoft.com/office/powerpoint/2010/main" val="237826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r>
              <a:rPr lang="fr-FR" dirty="0"/>
              <a:t>Ne pas tenir compte de l’url définitive.</a:t>
            </a:r>
          </a:p>
        </p:txBody>
      </p:sp>
    </p:spTree>
    <p:extLst>
      <p:ext uri="{BB962C8B-B14F-4D97-AF65-F5344CB8AC3E}">
        <p14:creationId xmlns:p14="http://schemas.microsoft.com/office/powerpoint/2010/main" val="47230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7298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Refaire capture 1a (nom)</a:t>
            </a:r>
          </a:p>
        </p:txBody>
      </p:sp>
    </p:spTree>
    <p:extLst>
      <p:ext uri="{BB962C8B-B14F-4D97-AF65-F5344CB8AC3E}">
        <p14:creationId xmlns:p14="http://schemas.microsoft.com/office/powerpoint/2010/main" val="30233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25468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2" name="Bandeau bleu bas">
            <a:extLst>
              <a:ext uri="{FF2B5EF4-FFF2-40B4-BE49-F238E27FC236}">
                <a16:creationId xmlns:a16="http://schemas.microsoft.com/office/drawing/2014/main" xmlns="" id="{A907CBF6-C2D0-4077-8427-424745AF3879}"/>
              </a:ext>
            </a:extLst>
          </p:cNvPr>
          <p:cNvSpPr/>
          <p:nvPr userDrawn="1"/>
        </p:nvSpPr>
        <p:spPr>
          <a:xfrm>
            <a:off x="0" y="6214215"/>
            <a:ext cx="12196800" cy="640299"/>
          </a:xfrm>
          <a:prstGeom prst="rect">
            <a:avLst/>
          </a:prstGeom>
          <a:solidFill>
            <a:srgbClr val="007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N° de diapo">
            <a:extLst>
              <a:ext uri="{FF2B5EF4-FFF2-40B4-BE49-F238E27FC236}">
                <a16:creationId xmlns:a16="http://schemas.microsoft.com/office/drawing/2014/main" xmlns="" id="{6B545F56-26D1-41D2-8D97-86321744BA3F}"/>
              </a:ext>
            </a:extLst>
          </p:cNvPr>
          <p:cNvSpPr txBox="1"/>
          <p:nvPr userDrawn="1"/>
        </p:nvSpPr>
        <p:spPr>
          <a:xfrm>
            <a:off x="10643923" y="6424712"/>
            <a:ext cx="1551064" cy="253916"/>
          </a:xfrm>
          <a:prstGeom prst="rect">
            <a:avLst/>
          </a:prstGeom>
          <a:noFill/>
        </p:spPr>
        <p:txBody>
          <a:bodyPr wrap="square" rtlCol="0">
            <a:spAutoFit/>
          </a:bodyPr>
          <a:lstStyle/>
          <a:p>
            <a:pPr algn="r"/>
            <a:r>
              <a:rPr lang="fr-FR" sz="1050" b="0" i="0" dirty="0">
                <a:solidFill>
                  <a:srgbClr val="75D1FF"/>
                </a:solidFill>
              </a:rPr>
              <a:t>Diapo </a:t>
            </a:r>
            <a:fld id="{E1FEDF85-7EF0-402F-8CFD-75332391484F}" type="slidenum">
              <a:rPr lang="fr-FR" sz="1050" b="0" i="0" smtClean="0">
                <a:solidFill>
                  <a:srgbClr val="75D1FF"/>
                </a:solidFill>
              </a:rPr>
              <a:pPr algn="r"/>
              <a:t>‹N°›</a:t>
            </a:fld>
            <a:r>
              <a:rPr lang="fr-FR" sz="1050" b="0" i="0" dirty="0">
                <a:solidFill>
                  <a:srgbClr val="75D1FF"/>
                </a:solidFill>
              </a:rPr>
              <a:t> sur </a:t>
            </a:r>
            <a:r>
              <a:rPr lang="fr-FR" sz="1050" b="0" i="0" dirty="0" smtClean="0">
                <a:solidFill>
                  <a:srgbClr val="75D1FF"/>
                </a:solidFill>
              </a:rPr>
              <a:t>59</a:t>
            </a:r>
            <a:endParaRPr lang="fr-FR" sz="1050" b="0" i="0" dirty="0">
              <a:solidFill>
                <a:srgbClr val="75D1FF"/>
              </a:solidFill>
            </a:endParaRPr>
          </a:p>
        </p:txBody>
      </p:sp>
      <p:sp>
        <p:nvSpPr>
          <p:cNvPr id="4" name="Titre du diaporama">
            <a:extLst>
              <a:ext uri="{FF2B5EF4-FFF2-40B4-BE49-F238E27FC236}">
                <a16:creationId xmlns:a16="http://schemas.microsoft.com/office/drawing/2014/main" xmlns="" id="{8900F073-0C09-46D6-9553-19C7BB7D2CA5}"/>
              </a:ext>
            </a:extLst>
          </p:cNvPr>
          <p:cNvSpPr txBox="1"/>
          <p:nvPr userDrawn="1"/>
        </p:nvSpPr>
        <p:spPr>
          <a:xfrm>
            <a:off x="4013236" y="6318791"/>
            <a:ext cx="6883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err="1">
                <a:solidFill>
                  <a:schemeClr val="tx2"/>
                </a:solidFill>
                <a:latin typeface="Calibri" panose="020F0502020204030204" pitchFamily="34" charset="0"/>
                <a:cs typeface="Calibri" panose="020F0502020204030204" pitchFamily="34" charset="0"/>
              </a:rPr>
              <a:t>Expadon</a:t>
            </a:r>
            <a:r>
              <a:rPr lang="fr-FR" sz="2000" dirty="0">
                <a:solidFill>
                  <a:schemeClr val="tx2"/>
                </a:solidFill>
                <a:latin typeface="Calibri" panose="020F0502020204030204" pitchFamily="34" charset="0"/>
                <a:cs typeface="Calibri" panose="020F0502020204030204" pitchFamily="34" charset="0"/>
              </a:rPr>
              <a:t> 2 : Guide utilisateur – Opérateur</a:t>
            </a:r>
            <a:endParaRPr lang="fr-FR" sz="2000" b="0" i="0" dirty="0">
              <a:solidFill>
                <a:schemeClr val="tx2"/>
              </a:solidFill>
            </a:endParaRPr>
          </a:p>
        </p:txBody>
      </p:sp>
      <p:sp>
        <p:nvSpPr>
          <p:cNvPr id="6" name="Ligne sous-titre">
            <a:extLst>
              <a:ext uri="{FF2B5EF4-FFF2-40B4-BE49-F238E27FC236}">
                <a16:creationId xmlns:a16="http://schemas.microsoft.com/office/drawing/2014/main" xmlns="" id="{544B71E9-4EFD-4342-96A5-9C34D926A3DE}"/>
              </a:ext>
            </a:extLst>
          </p:cNvPr>
          <p:cNvSpPr>
            <a:spLocks noChangeShapeType="1"/>
          </p:cNvSpPr>
          <p:nvPr userDrawn="1"/>
        </p:nvSpPr>
        <p:spPr bwMode="auto">
          <a:xfrm>
            <a:off x="360002" y="854820"/>
            <a:ext cx="11470639" cy="0"/>
          </a:xfrm>
          <a:prstGeom prst="line">
            <a:avLst/>
          </a:prstGeom>
          <a:noFill/>
          <a:ln w="19050">
            <a:solidFill>
              <a:srgbClr val="F5822A"/>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3" dirty="0">
              <a:solidFill>
                <a:srgbClr val="808080"/>
              </a:solidFill>
              <a:latin typeface="EYInterstate" panose="02000503020000020004" pitchFamily="2" charset="0"/>
            </a:endParaRPr>
          </a:p>
        </p:txBody>
      </p:sp>
      <p:pic>
        <p:nvPicPr>
          <p:cNvPr id="10" name="Image 9"/>
          <p:cNvPicPr>
            <a:picLocks noChangeAspect="1"/>
          </p:cNvPicPr>
          <p:nvPr userDrawn="1"/>
        </p:nvPicPr>
        <p:blipFill>
          <a:blip r:embed="rId2"/>
          <a:stretch>
            <a:fillRect/>
          </a:stretch>
        </p:blipFill>
        <p:spPr>
          <a:xfrm>
            <a:off x="-1813" y="6210730"/>
            <a:ext cx="1371719" cy="643784"/>
          </a:xfrm>
          <a:prstGeom prst="rect">
            <a:avLst/>
          </a:prstGeom>
        </p:spPr>
      </p:pic>
      <p:pic>
        <p:nvPicPr>
          <p:cNvPr id="11" name="bg object 17"/>
          <p:cNvPicPr/>
          <p:nvPr userDrawn="1"/>
        </p:nvPicPr>
        <p:blipFill>
          <a:blip r:embed="rId3" cstate="print"/>
          <a:stretch>
            <a:fillRect/>
          </a:stretch>
        </p:blipFill>
        <p:spPr>
          <a:xfrm>
            <a:off x="1369906" y="6215492"/>
            <a:ext cx="1170431" cy="643784"/>
          </a:xfrm>
          <a:prstGeom prst="rect">
            <a:avLst/>
          </a:prstGeom>
        </p:spPr>
      </p:pic>
    </p:spTree>
    <p:extLst>
      <p:ext uri="{BB962C8B-B14F-4D97-AF65-F5344CB8AC3E}">
        <p14:creationId xmlns:p14="http://schemas.microsoft.com/office/powerpoint/2010/main" val="272571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vider 1">
    <p:spTree>
      <p:nvGrpSpPr>
        <p:cNvPr id="1" name=""/>
        <p:cNvGrpSpPr/>
        <p:nvPr/>
      </p:nvGrpSpPr>
      <p:grpSpPr>
        <a:xfrm>
          <a:off x="0" y="0"/>
          <a:ext cx="0" cy="0"/>
          <a:chOff x="0" y="0"/>
          <a:chExt cx="0" cy="0"/>
        </a:xfrm>
      </p:grpSpPr>
      <p:sp>
        <p:nvSpPr>
          <p:cNvPr id="6" name="Freeform 5"/>
          <p:cNvSpPr>
            <a:spLocks/>
          </p:cNvSpPr>
          <p:nvPr userDrawn="1"/>
        </p:nvSpPr>
        <p:spPr bwMode="gray">
          <a:xfrm>
            <a:off x="777632" y="1054100"/>
            <a:ext cx="10644555" cy="5255220"/>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latin typeface="EYInterstate" panose="02000503020000020004" pitchFamily="2" charset="0"/>
            </a:endParaRPr>
          </a:p>
        </p:txBody>
      </p:sp>
    </p:spTree>
    <p:extLst>
      <p:ext uri="{BB962C8B-B14F-4D97-AF65-F5344CB8AC3E}">
        <p14:creationId xmlns:p14="http://schemas.microsoft.com/office/powerpoint/2010/main" val="369634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5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770370" y="0"/>
            <a:ext cx="10633847" cy="860400"/>
          </a:xfrm>
        </p:spPr>
        <p:txBody>
          <a:bodyPr anchor="ctr"/>
          <a:lstStyle>
            <a:lvl1pPr>
              <a:defRPr sz="1350"/>
            </a:lvl1pPr>
          </a:lstStyle>
          <a:p>
            <a:r>
              <a:rPr lang="en-US" dirty="0" err="1"/>
              <a:t>Cliquez</a:t>
            </a:r>
            <a:r>
              <a:rPr lang="en-US" dirty="0"/>
              <a:t> pour modifier le style du </a:t>
            </a:r>
            <a:r>
              <a:rPr lang="en-US" dirty="0" err="1"/>
              <a:t>titre</a:t>
            </a:r>
            <a:endParaRPr lang="en-US" dirty="0"/>
          </a:p>
        </p:txBody>
      </p:sp>
      <p:sp>
        <p:nvSpPr>
          <p:cNvPr id="9" name="Line 10"/>
          <p:cNvSpPr>
            <a:spLocks noChangeShapeType="1"/>
          </p:cNvSpPr>
          <p:nvPr userDrawn="1"/>
        </p:nvSpPr>
        <p:spPr bwMode="auto">
          <a:xfrm>
            <a:off x="770371" y="733015"/>
            <a:ext cx="10651261" cy="13219"/>
          </a:xfrm>
          <a:prstGeom prst="line">
            <a:avLst/>
          </a:prstGeom>
          <a:noFill/>
          <a:ln w="19050">
            <a:solidFill>
              <a:srgbClr val="F5822A"/>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808080"/>
              </a:solidFill>
              <a:latin typeface="EYInterstate" panose="02000503020000020004" pitchFamily="2" charset="0"/>
            </a:endParaRPr>
          </a:p>
        </p:txBody>
      </p:sp>
      <p:pic>
        <p:nvPicPr>
          <p:cNvPr id="6" name="Image 5">
            <a:extLst>
              <a:ext uri="{FF2B5EF4-FFF2-40B4-BE49-F238E27FC236}">
                <a16:creationId xmlns:a16="http://schemas.microsoft.com/office/drawing/2014/main" xmlns="" id="{81D29FBE-81E9-4458-90BE-0C502EBC2425}"/>
              </a:ext>
            </a:extLst>
          </p:cNvPr>
          <p:cNvPicPr>
            <a:picLocks noChangeAspect="1"/>
          </p:cNvPicPr>
          <p:nvPr userDrawn="1"/>
        </p:nvPicPr>
        <p:blipFill>
          <a:blip r:embed="rId2"/>
          <a:stretch>
            <a:fillRect/>
          </a:stretch>
        </p:blipFill>
        <p:spPr>
          <a:xfrm>
            <a:off x="0" y="6306018"/>
            <a:ext cx="1169581" cy="557423"/>
          </a:xfrm>
          <a:prstGeom prst="rect">
            <a:avLst/>
          </a:prstGeom>
        </p:spPr>
      </p:pic>
      <p:sp>
        <p:nvSpPr>
          <p:cNvPr id="7" name="Rectangle 6">
            <a:extLst>
              <a:ext uri="{FF2B5EF4-FFF2-40B4-BE49-F238E27FC236}">
                <a16:creationId xmlns:a16="http://schemas.microsoft.com/office/drawing/2014/main" xmlns="" id="{EE95828D-866D-4634-B92C-88858DABC98A}"/>
              </a:ext>
            </a:extLst>
          </p:cNvPr>
          <p:cNvSpPr/>
          <p:nvPr userDrawn="1"/>
        </p:nvSpPr>
        <p:spPr>
          <a:xfrm>
            <a:off x="1169582" y="6306017"/>
            <a:ext cx="10444185" cy="546071"/>
          </a:xfrm>
          <a:prstGeom prst="rect">
            <a:avLst/>
          </a:prstGeom>
          <a:solidFill>
            <a:srgbClr val="0072BC"/>
          </a:solidFill>
          <a:ln w="9525">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900" dirty="0">
              <a:solidFill>
                <a:schemeClr val="tx1"/>
              </a:solidFill>
            </a:endParaRPr>
          </a:p>
        </p:txBody>
      </p:sp>
      <p:sp>
        <p:nvSpPr>
          <p:cNvPr id="11" name="Rectangle 23">
            <a:extLst>
              <a:ext uri="{FF2B5EF4-FFF2-40B4-BE49-F238E27FC236}">
                <a16:creationId xmlns:a16="http://schemas.microsoft.com/office/drawing/2014/main" xmlns="" id="{F8A6BF72-E31C-4BB2-88E8-F05E5FC053D6}"/>
              </a:ext>
            </a:extLst>
          </p:cNvPr>
          <p:cNvSpPr>
            <a:spLocks noGrp="1" noChangeArrowheads="1"/>
          </p:cNvSpPr>
          <p:nvPr userDrawn="1"/>
        </p:nvSpPr>
        <p:spPr bwMode="auto">
          <a:xfrm>
            <a:off x="9637955" y="6455468"/>
            <a:ext cx="789116" cy="241559"/>
          </a:xfrm>
          <a:prstGeom prst="rect">
            <a:avLst/>
          </a:prstGeom>
          <a:noFill/>
          <a:ln>
            <a:noFill/>
          </a:ln>
        </p:spPr>
        <p:txBody>
          <a:bodyPr/>
          <a:lstStyle/>
          <a:p>
            <a:pPr eaLnBrk="0" hangingPunct="0">
              <a:tabLst>
                <a:tab pos="4664075" algn="r"/>
              </a:tabLst>
              <a:defRPr/>
            </a:pPr>
            <a:r>
              <a:rPr lang="fr-FR" altLang="fr-FR" sz="1000" dirty="0">
                <a:solidFill>
                  <a:schemeClr val="bg1">
                    <a:lumMod val="40000"/>
                    <a:lumOff val="60000"/>
                  </a:schemeClr>
                </a:solidFill>
              </a:rPr>
              <a:t> </a:t>
            </a:r>
            <a:r>
              <a:rPr lang="fr-FR" altLang="fr-FR" sz="1200" b="1" dirty="0">
                <a:solidFill>
                  <a:schemeClr val="bg1">
                    <a:lumMod val="40000"/>
                    <a:lumOff val="60000"/>
                  </a:schemeClr>
                </a:solidFill>
              </a:rPr>
              <a:t>• </a:t>
            </a:r>
            <a:fld id="{FD11DA68-7AE8-4BFB-A928-11C4AF161DCE}" type="slidenum">
              <a:rPr lang="fr-FR" altLang="fr-FR" sz="1200" b="1">
                <a:solidFill>
                  <a:schemeClr val="bg1">
                    <a:lumMod val="40000"/>
                    <a:lumOff val="60000"/>
                  </a:schemeClr>
                </a:solidFill>
              </a:rPr>
              <a:pPr eaLnBrk="0" hangingPunct="0">
                <a:tabLst>
                  <a:tab pos="4664075" algn="r"/>
                </a:tabLst>
                <a:defRPr/>
              </a:pPr>
              <a:t>‹N°›</a:t>
            </a:fld>
            <a:endParaRPr lang="fr-FR" altLang="fr-FR" sz="1200" b="1" dirty="0">
              <a:solidFill>
                <a:schemeClr val="bg1">
                  <a:lumMod val="40000"/>
                  <a:lumOff val="60000"/>
                </a:schemeClr>
              </a:solidFill>
            </a:endParaRPr>
          </a:p>
        </p:txBody>
      </p:sp>
      <p:sp>
        <p:nvSpPr>
          <p:cNvPr id="12" name="Rectangle 23">
            <a:extLst>
              <a:ext uri="{FF2B5EF4-FFF2-40B4-BE49-F238E27FC236}">
                <a16:creationId xmlns:a16="http://schemas.microsoft.com/office/drawing/2014/main" xmlns="" id="{3635FDD8-768F-47BA-8B9C-E935BD434ACD}"/>
              </a:ext>
            </a:extLst>
          </p:cNvPr>
          <p:cNvSpPr>
            <a:spLocks noGrp="1" noChangeArrowheads="1"/>
          </p:cNvSpPr>
          <p:nvPr userDrawn="1"/>
        </p:nvSpPr>
        <p:spPr bwMode="auto">
          <a:xfrm>
            <a:off x="1169581" y="6464989"/>
            <a:ext cx="8270972" cy="222514"/>
          </a:xfrm>
          <a:prstGeom prst="rect">
            <a:avLst/>
          </a:prstGeom>
          <a:noFill/>
          <a:ln>
            <a:noFill/>
          </a:ln>
        </p:spPr>
        <p:txBody>
          <a:bodyPr/>
          <a:lstStyle/>
          <a:p>
            <a:pPr eaLnBrk="0" hangingPunct="0">
              <a:tabLst>
                <a:tab pos="4664075" algn="r"/>
              </a:tabLst>
              <a:defRPr/>
            </a:pPr>
            <a:r>
              <a:rPr lang="fr-FR" altLang="fr-FR" sz="1000" b="1" dirty="0">
                <a:solidFill>
                  <a:schemeClr val="bg1">
                    <a:lumMod val="40000"/>
                    <a:lumOff val="60000"/>
                  </a:schemeClr>
                </a:solidFill>
              </a:rPr>
              <a:t>Référence : Expadon2-GUT-Opérateurs</a:t>
            </a:r>
          </a:p>
        </p:txBody>
      </p:sp>
      <p:pic>
        <p:nvPicPr>
          <p:cNvPr id="10" name="Image 9">
            <a:extLst>
              <a:ext uri="{FF2B5EF4-FFF2-40B4-BE49-F238E27FC236}">
                <a16:creationId xmlns:a16="http://schemas.microsoft.com/office/drawing/2014/main" xmlns="" id="{311B224C-6405-45ED-96BB-BBF1380C1688}"/>
              </a:ext>
            </a:extLst>
          </p:cNvPr>
          <p:cNvPicPr>
            <a:picLocks noChangeAspect="1"/>
          </p:cNvPicPr>
          <p:nvPr userDrawn="1"/>
        </p:nvPicPr>
        <p:blipFill>
          <a:blip r:embed="rId3"/>
          <a:stretch>
            <a:fillRect/>
          </a:stretch>
        </p:blipFill>
        <p:spPr>
          <a:xfrm>
            <a:off x="10860375" y="6302280"/>
            <a:ext cx="1331624" cy="557423"/>
          </a:xfrm>
          <a:prstGeom prst="rect">
            <a:avLst/>
          </a:prstGeom>
        </p:spPr>
      </p:pic>
    </p:spTree>
    <p:extLst>
      <p:ext uri="{BB962C8B-B14F-4D97-AF65-F5344CB8AC3E}">
        <p14:creationId xmlns:p14="http://schemas.microsoft.com/office/powerpoint/2010/main" val="14792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29117" y="61537"/>
            <a:ext cx="10333763" cy="61555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BD6DF118-FFB2-43DA-BFDE-CE545E6AC347}" type="datetime1">
              <a:rPr lang="en-US" smtClean="0"/>
              <a:t>6/28/2023</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414745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31EB8F-8BC1-4909-895E-DC559B3380C6}" type="datetime1">
              <a:rPr lang="en-US" smtClean="0">
                <a:solidFill>
                  <a:prstClr val="black">
                    <a:tint val="75000"/>
                  </a:prstClr>
                </a:solidFill>
              </a:rPr>
              <a:pPr/>
              <a:t>6/28/2023</a:t>
            </a:fld>
            <a:endParaRPr lang="en-US">
              <a:solidFill>
                <a:prstClr val="black">
                  <a:tint val="75000"/>
                </a:prstClr>
              </a:solidFill>
            </a:endParaRPr>
          </a:p>
        </p:txBody>
      </p:sp>
      <p:grpSp>
        <p:nvGrpSpPr>
          <p:cNvPr id="9" name="Groupe 8"/>
          <p:cNvGrpSpPr/>
          <p:nvPr userDrawn="1"/>
        </p:nvGrpSpPr>
        <p:grpSpPr>
          <a:xfrm>
            <a:off x="10820400" y="6261239"/>
            <a:ext cx="1371600" cy="609600"/>
            <a:chOff x="10820400" y="6261239"/>
            <a:chExt cx="1371600" cy="609600"/>
          </a:xfrm>
        </p:grpSpPr>
        <p:sp>
          <p:nvSpPr>
            <p:cNvPr id="7" name="Rectangle 6"/>
            <p:cNvSpPr/>
            <p:nvPr userDrawn="1"/>
          </p:nvSpPr>
          <p:spPr>
            <a:xfrm>
              <a:off x="10820400" y="6261239"/>
              <a:ext cx="137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8" name="Image 7" descr="Une image contenant texte&#10;&#10;Description générée automatiquement">
              <a:extLst>
                <a:ext uri="{FF2B5EF4-FFF2-40B4-BE49-F238E27FC236}">
                  <a16:creationId xmlns:a16="http://schemas.microsoft.com/office/drawing/2014/main" xmlns="" id="{E378552F-6848-41F7-9EC6-C23F2586B0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0400" y="6295451"/>
              <a:ext cx="1066800" cy="575388"/>
            </a:xfrm>
            <a:prstGeom prst="rect">
              <a:avLst/>
            </a:prstGeom>
          </p:spPr>
        </p:pic>
      </p:grpSp>
    </p:spTree>
    <p:extLst>
      <p:ext uri="{BB962C8B-B14F-4D97-AF65-F5344CB8AC3E}">
        <p14:creationId xmlns:p14="http://schemas.microsoft.com/office/powerpoint/2010/main" val="2467352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lIns="0" tIns="0" rIns="0" bIns="0"/>
          <a:lstStyle>
            <a:lvl1pPr algn="l">
              <a:defRPr>
                <a:solidFill>
                  <a:schemeClr val="tx1">
                    <a:tint val="75000"/>
                  </a:schemeClr>
                </a:solidFill>
              </a:defRPr>
            </a:lvl1pPr>
          </a:lstStyle>
          <a:p>
            <a:fld id="{5F31EB8F-8BC1-4909-895E-DC559B3380C6}" type="datetime1">
              <a:rPr lang="en-US" smtClean="0"/>
              <a:t>6/28/2023</a:t>
            </a:fld>
            <a:endParaRPr lang="en-US"/>
          </a:p>
        </p:txBody>
      </p:sp>
      <p:grpSp>
        <p:nvGrpSpPr>
          <p:cNvPr id="9" name="Groupe 8"/>
          <p:cNvGrpSpPr/>
          <p:nvPr userDrawn="1"/>
        </p:nvGrpSpPr>
        <p:grpSpPr>
          <a:xfrm>
            <a:off x="10820400" y="6261239"/>
            <a:ext cx="1371600" cy="609600"/>
            <a:chOff x="10820400" y="6261239"/>
            <a:chExt cx="1371600" cy="609600"/>
          </a:xfrm>
        </p:grpSpPr>
        <p:sp>
          <p:nvSpPr>
            <p:cNvPr id="7" name="Rectangle 6"/>
            <p:cNvSpPr/>
            <p:nvPr userDrawn="1"/>
          </p:nvSpPr>
          <p:spPr>
            <a:xfrm>
              <a:off x="10820400" y="6261239"/>
              <a:ext cx="137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10;&#10;Description générée automatiquement">
              <a:extLst>
                <a:ext uri="{FF2B5EF4-FFF2-40B4-BE49-F238E27FC236}">
                  <a16:creationId xmlns:a16="http://schemas.microsoft.com/office/drawing/2014/main" xmlns="" id="{E378552F-6848-41F7-9EC6-C23F2586B0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0400" y="6295451"/>
              <a:ext cx="1066800" cy="575388"/>
            </a:xfrm>
            <a:prstGeom prst="rect">
              <a:avLst/>
            </a:prstGeom>
          </p:spPr>
        </p:pic>
      </p:grpSp>
    </p:spTree>
    <p:extLst>
      <p:ext uri="{BB962C8B-B14F-4D97-AF65-F5344CB8AC3E}">
        <p14:creationId xmlns:p14="http://schemas.microsoft.com/office/powerpoint/2010/main" val="32282360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1. Diapo titre (fond bleu)">
    <p:bg>
      <p:bgPr>
        <a:solidFill>
          <a:schemeClr val="tx1"/>
        </a:solidFill>
        <a:effectLst/>
      </p:bgPr>
    </p:bg>
    <p:spTree>
      <p:nvGrpSpPr>
        <p:cNvPr id="1" name=""/>
        <p:cNvGrpSpPr/>
        <p:nvPr/>
      </p:nvGrpSpPr>
      <p:grpSpPr>
        <a:xfrm>
          <a:off x="0" y="0"/>
          <a:ext cx="0" cy="0"/>
          <a:chOff x="0" y="0"/>
          <a:chExt cx="0" cy="0"/>
        </a:xfrm>
      </p:grpSpPr>
      <p:sp>
        <p:nvSpPr>
          <p:cNvPr id="2" name="Fond bleu diapo">
            <a:extLst>
              <a:ext uri="{FF2B5EF4-FFF2-40B4-BE49-F238E27FC236}">
                <a16:creationId xmlns:a16="http://schemas.microsoft.com/office/drawing/2014/main" xmlns="" id="{CC4BE5E2-A521-4BB5-AD4E-85703CE55D54}"/>
              </a:ext>
            </a:extLst>
          </p:cNvPr>
          <p:cNvSpPr/>
          <p:nvPr userDrawn="1"/>
        </p:nvSpPr>
        <p:spPr>
          <a:xfrm>
            <a:off x="-81160" y="-3486"/>
            <a:ext cx="12196800" cy="6858000"/>
          </a:xfrm>
          <a:prstGeom prst="rect">
            <a:avLst/>
          </a:prstGeom>
          <a:solidFill>
            <a:srgbClr val="007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N° de diapo">
            <a:extLst>
              <a:ext uri="{FF2B5EF4-FFF2-40B4-BE49-F238E27FC236}">
                <a16:creationId xmlns:a16="http://schemas.microsoft.com/office/drawing/2014/main" xmlns="" id="{A11E54FB-F751-4818-B2D7-4B58AAB50E37}"/>
              </a:ext>
            </a:extLst>
          </p:cNvPr>
          <p:cNvSpPr txBox="1"/>
          <p:nvPr userDrawn="1"/>
        </p:nvSpPr>
        <p:spPr>
          <a:xfrm>
            <a:off x="10643923" y="6424712"/>
            <a:ext cx="1551064" cy="253916"/>
          </a:xfrm>
          <a:prstGeom prst="rect">
            <a:avLst/>
          </a:prstGeom>
          <a:noFill/>
        </p:spPr>
        <p:txBody>
          <a:bodyPr wrap="square" rtlCol="0">
            <a:spAutoFit/>
          </a:bodyPr>
          <a:lstStyle/>
          <a:p>
            <a:pPr algn="r"/>
            <a:r>
              <a:rPr lang="fr-FR" sz="1050" b="0" i="0" dirty="0">
                <a:solidFill>
                  <a:srgbClr val="75D1FF"/>
                </a:solidFill>
              </a:rPr>
              <a:t>Diapo </a:t>
            </a:r>
            <a:fld id="{E1FEDF85-7EF0-402F-8CFD-75332391484F}" type="slidenum">
              <a:rPr lang="fr-FR" sz="1050" b="0" i="0" smtClean="0">
                <a:solidFill>
                  <a:srgbClr val="75D1FF"/>
                </a:solidFill>
              </a:rPr>
              <a:pPr algn="r"/>
              <a:t>‹N°›</a:t>
            </a:fld>
            <a:r>
              <a:rPr lang="fr-FR" sz="1050" b="0" i="0" dirty="0">
                <a:solidFill>
                  <a:srgbClr val="75D1FF"/>
                </a:solidFill>
              </a:rPr>
              <a:t> sur 58</a:t>
            </a:r>
          </a:p>
        </p:txBody>
      </p:sp>
      <p:pic>
        <p:nvPicPr>
          <p:cNvPr id="4" name="Logos DGAL + FAME (petit modèle)">
            <a:extLst>
              <a:ext uri="{FF2B5EF4-FFF2-40B4-BE49-F238E27FC236}">
                <a16:creationId xmlns:a16="http://schemas.microsoft.com/office/drawing/2014/main" xmlns="" id="{A293F2D3-C6AB-49D1-89DB-383DFB351CC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6067" y="6223610"/>
            <a:ext cx="2359580" cy="630904"/>
          </a:xfrm>
          <a:prstGeom prst="rect">
            <a:avLst/>
          </a:prstGeom>
        </p:spPr>
      </p:pic>
      <p:sp>
        <p:nvSpPr>
          <p:cNvPr id="6" name="Titre du diaporama">
            <a:extLst>
              <a:ext uri="{FF2B5EF4-FFF2-40B4-BE49-F238E27FC236}">
                <a16:creationId xmlns:a16="http://schemas.microsoft.com/office/drawing/2014/main" xmlns="" id="{6E2D551D-F2E6-4E2F-810A-F3DE33C02ECA}"/>
              </a:ext>
            </a:extLst>
          </p:cNvPr>
          <p:cNvSpPr txBox="1"/>
          <p:nvPr userDrawn="1"/>
        </p:nvSpPr>
        <p:spPr>
          <a:xfrm>
            <a:off x="4013236" y="6318791"/>
            <a:ext cx="6883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bg2"/>
                </a:solidFill>
                <a:latin typeface="Calibri" panose="020F0502020204030204" pitchFamily="34" charset="0"/>
                <a:cs typeface="Calibri" panose="020F0502020204030204" pitchFamily="34" charset="0"/>
              </a:rPr>
              <a:t>Guide utilisateur – Opérateur</a:t>
            </a:r>
            <a:endParaRPr lang="fr-FR" sz="2000" b="0" i="0" dirty="0">
              <a:solidFill>
                <a:schemeClr val="bg2"/>
              </a:solidFill>
            </a:endParaRPr>
          </a:p>
        </p:txBody>
      </p:sp>
    </p:spTree>
    <p:extLst>
      <p:ext uri="{BB962C8B-B14F-4D97-AF65-F5344CB8AC3E}">
        <p14:creationId xmlns:p14="http://schemas.microsoft.com/office/powerpoint/2010/main" val="3543157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3271">
          <p15:clr>
            <a:srgbClr val="FBAE40"/>
          </p15:clr>
        </p15:guide>
        <p15:guide id="2" orient="horz" pos="3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91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Line 11"/>
          <p:cNvSpPr>
            <a:spLocks noChangeShapeType="1"/>
          </p:cNvSpPr>
          <p:nvPr userDrawn="1"/>
        </p:nvSpPr>
        <p:spPr bwMode="auto">
          <a:xfrm>
            <a:off x="770370" y="6366077"/>
            <a:ext cx="10633847"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808080"/>
              </a:solidFill>
              <a:latin typeface="EYInterstate" panose="02000503020000020004" pitchFamily="2" charset="0"/>
            </a:endParaRPr>
          </a:p>
        </p:txBody>
      </p:sp>
    </p:spTree>
    <p:extLst>
      <p:ext uri="{BB962C8B-B14F-4D97-AF65-F5344CB8AC3E}">
        <p14:creationId xmlns:p14="http://schemas.microsoft.com/office/powerpoint/2010/main" val="282334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sp>
        <p:nvSpPr>
          <p:cNvPr id="6" name="Freeform 5"/>
          <p:cNvSpPr>
            <a:spLocks/>
          </p:cNvSpPr>
          <p:nvPr userDrawn="1"/>
        </p:nvSpPr>
        <p:spPr bwMode="gray">
          <a:xfrm>
            <a:off x="777632" y="1054100"/>
            <a:ext cx="10644555" cy="5255220"/>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latin typeface="EYInterstate" panose="02000503020000020004" pitchFamily="2" charset="0"/>
            </a:endParaRPr>
          </a:p>
        </p:txBody>
      </p:sp>
    </p:spTree>
    <p:extLst>
      <p:ext uri="{BB962C8B-B14F-4D97-AF65-F5344CB8AC3E}">
        <p14:creationId xmlns:p14="http://schemas.microsoft.com/office/powerpoint/2010/main" val="203426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sp>
        <p:nvSpPr>
          <p:cNvPr id="6" name="Freeform 5"/>
          <p:cNvSpPr>
            <a:spLocks/>
          </p:cNvSpPr>
          <p:nvPr userDrawn="1"/>
        </p:nvSpPr>
        <p:spPr bwMode="gray">
          <a:xfrm>
            <a:off x="777632" y="801390"/>
            <a:ext cx="10644555" cy="5255220"/>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noFill/>
          <a:ln w="38100">
            <a:solidFill>
              <a:schemeClr val="accent1"/>
            </a:solid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latin typeface="EYInterstate" panose="02000503020000020004" pitchFamily="2" charset="0"/>
            </a:endParaRPr>
          </a:p>
        </p:txBody>
      </p:sp>
    </p:spTree>
    <p:extLst>
      <p:ext uri="{BB962C8B-B14F-4D97-AF65-F5344CB8AC3E}">
        <p14:creationId xmlns:p14="http://schemas.microsoft.com/office/powerpoint/2010/main" val="133641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6" name="Freeform 5"/>
          <p:cNvSpPr>
            <a:spLocks/>
          </p:cNvSpPr>
          <p:nvPr userDrawn="1"/>
        </p:nvSpPr>
        <p:spPr bwMode="gray">
          <a:xfrm>
            <a:off x="777632" y="1054100"/>
            <a:ext cx="10644555" cy="5255220"/>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noFill/>
          <a:ln w="19050">
            <a:solidFill>
              <a:srgbClr val="FFC000"/>
            </a:solid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latin typeface="EYInterstate" panose="02000503020000020004" pitchFamily="2" charset="0"/>
            </a:endParaRPr>
          </a:p>
        </p:txBody>
      </p:sp>
      <p:sp>
        <p:nvSpPr>
          <p:cNvPr id="5" name="Title 1"/>
          <p:cNvSpPr>
            <a:spLocks noGrp="1"/>
          </p:cNvSpPr>
          <p:nvPr>
            <p:ph type="title"/>
          </p:nvPr>
        </p:nvSpPr>
        <p:spPr>
          <a:xfrm>
            <a:off x="770370" y="201600"/>
            <a:ext cx="10633847" cy="860400"/>
          </a:xfrm>
        </p:spPr>
        <p:txBody>
          <a:bodyPr anchor="ctr"/>
          <a:lstStyle>
            <a:lvl1pPr>
              <a:defRPr sz="1350"/>
            </a:lvl1pPr>
          </a:lstStyle>
          <a:p>
            <a:r>
              <a:rPr lang="en-US" dirty="0" err="1"/>
              <a:t>Cliquez</a:t>
            </a:r>
            <a:r>
              <a:rPr lang="en-US" dirty="0"/>
              <a:t> pour modifier le style du </a:t>
            </a:r>
            <a:r>
              <a:rPr lang="en-US" dirty="0" err="1"/>
              <a:t>titre</a:t>
            </a:r>
            <a:endParaRPr lang="en-US" dirty="0"/>
          </a:p>
        </p:txBody>
      </p:sp>
    </p:spTree>
    <p:extLst>
      <p:ext uri="{BB962C8B-B14F-4D97-AF65-F5344CB8AC3E}">
        <p14:creationId xmlns:p14="http://schemas.microsoft.com/office/powerpoint/2010/main" val="272010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5" name="Title 1"/>
          <p:cNvSpPr>
            <a:spLocks noGrp="1"/>
          </p:cNvSpPr>
          <p:nvPr>
            <p:ph type="title"/>
          </p:nvPr>
        </p:nvSpPr>
        <p:spPr>
          <a:xfrm>
            <a:off x="770370" y="201600"/>
            <a:ext cx="10633847" cy="860400"/>
          </a:xfrm>
        </p:spPr>
        <p:txBody>
          <a:bodyPr anchor="ctr"/>
          <a:lstStyle>
            <a:lvl1pPr>
              <a:defRPr sz="1350"/>
            </a:lvl1pPr>
          </a:lstStyle>
          <a:p>
            <a:r>
              <a:rPr lang="en-US" dirty="0" err="1"/>
              <a:t>Cliquez</a:t>
            </a:r>
            <a:r>
              <a:rPr lang="en-US" dirty="0"/>
              <a:t> pour modifier le style du </a:t>
            </a:r>
            <a:r>
              <a:rPr lang="en-US" dirty="0" err="1"/>
              <a:t>titre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777634" y="1062000"/>
            <a:ext cx="10626585" cy="5247320"/>
          </a:xfrm>
          <a:prstGeom prst="rect">
            <a:avLst/>
          </a:prstGeom>
          <a:noFill/>
          <a:ln w="9525">
            <a:noFill/>
            <a:miter lim="800000"/>
            <a:headEnd/>
            <a:tailEnd/>
          </a:ln>
          <a:effectLst/>
        </p:spPr>
      </p:pic>
    </p:spTree>
    <p:extLst>
      <p:ext uri="{BB962C8B-B14F-4D97-AF65-F5344CB8AC3E}">
        <p14:creationId xmlns:p14="http://schemas.microsoft.com/office/powerpoint/2010/main" val="287174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p:cNvGraphicFramePr>
            <a:graphicFrameLocks noChangeAspect="1"/>
          </p:cNvGraphicFramePr>
          <p:nvPr userDrawn="1">
            <p:custDataLst>
              <p:tags r:id="rId16"/>
            </p:custDataLst>
            <p:extLst>
              <p:ext uri="{D42A27DB-BD31-4B8C-83A1-F6EECF244321}">
                <p14:modId xmlns:p14="http://schemas.microsoft.com/office/powerpoint/2010/main" val="2743268448"/>
              </p:ext>
            </p:extLst>
          </p:nvPr>
        </p:nvGraphicFramePr>
        <p:xfrm>
          <a:off x="1957" y="1593"/>
          <a:ext cx="1953" cy="1587"/>
        </p:xfrm>
        <a:graphic>
          <a:graphicData uri="http://schemas.openxmlformats.org/presentationml/2006/ole">
            <mc:AlternateContent xmlns:mc="http://schemas.openxmlformats.org/markup-compatibility/2006">
              <mc:Choice xmlns:v="urn:schemas-microsoft-com:vml" Requires="v">
                <p:oleObj spid="_x0000_s1395" name="Diapositive think-cell" r:id="rId18" imgW="360" imgH="360" progId="TCLayout.ActiveDocument.1">
                  <p:embed/>
                </p:oleObj>
              </mc:Choice>
              <mc:Fallback>
                <p:oleObj name="Diapositive think-cell" r:id="rId18" imgW="360" imgH="360" progId="TCLayout.ActiveDocument.1">
                  <p:embed/>
                  <p:pic>
                    <p:nvPicPr>
                      <p:cNvPr id="4" name="Objet 3"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7"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xmlns="" id="{0AD5D291-C3B9-45DA-A8FC-DA7903A2B1F1}"/>
              </a:ext>
            </a:extLst>
          </p:cNvPr>
          <p:cNvSpPr/>
          <p:nvPr userDrawn="1">
            <p:custDataLst>
              <p:tags r:id="rId17"/>
            </p:custDataLst>
          </p:nvPr>
        </p:nvSpPr>
        <p:spPr>
          <a:xfrm>
            <a:off x="0" y="0"/>
            <a:ext cx="21166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135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770371" y="48320"/>
            <a:ext cx="10633847" cy="860400"/>
          </a:xfrm>
          <a:prstGeom prst="rect">
            <a:avLst/>
          </a:prstGeom>
        </p:spPr>
        <p:txBody>
          <a:bodyPr vert="horz" lIns="0" tIns="0" rIns="0" bIns="0" rtlCol="0" anchor="ctr" anchorCtr="0">
            <a:noAutofit/>
          </a:bodyPr>
          <a:lstStyle/>
          <a:p>
            <a:r>
              <a:rPr lang="en-US" dirty="0" err="1"/>
              <a:t>Cliquez</a:t>
            </a:r>
            <a:r>
              <a:rPr lang="en-US" dirty="0"/>
              <a:t> pour modifier le style du </a:t>
            </a:r>
            <a:r>
              <a:rPr lang="en-US" dirty="0" err="1"/>
              <a:t>titre</a:t>
            </a:r>
            <a:endParaRPr lang="en-US" dirty="0"/>
          </a:p>
        </p:txBody>
      </p:sp>
      <p:sp>
        <p:nvSpPr>
          <p:cNvPr id="3" name="Text Placeholder 2"/>
          <p:cNvSpPr>
            <a:spLocks noGrp="1"/>
          </p:cNvSpPr>
          <p:nvPr>
            <p:ph type="body" idx="1"/>
          </p:nvPr>
        </p:nvSpPr>
        <p:spPr>
          <a:xfrm>
            <a:off x="770372" y="1540314"/>
            <a:ext cx="10651817" cy="4498976"/>
          </a:xfrm>
          <a:prstGeom prst="rect">
            <a:avLst/>
          </a:prstGeom>
        </p:spPr>
        <p:txBody>
          <a:bodyPr vert="horz" lIns="0" tIns="0" rIns="0" bIns="0" rtlCol="0" anchor="t" anchorCtr="0">
            <a:noAutofit/>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p:txBody>
      </p:sp>
    </p:spTree>
    <p:extLst>
      <p:ext uri="{BB962C8B-B14F-4D97-AF65-F5344CB8AC3E}">
        <p14:creationId xmlns:p14="http://schemas.microsoft.com/office/powerpoint/2010/main" val="2311682079"/>
      </p:ext>
    </p:extLst>
  </p:cSld>
  <p:clrMap bg1="lt1" tx1="dk1" bg2="lt2" tx2="dk2" accent1="accent1" accent2="accent2" accent3="accent3" accent4="accent4" accent5="accent5" accent6="accent6" hlink="hlink" folHlink="folHlink"/>
  <p:sldLayoutIdLst>
    <p:sldLayoutId id="2147483671" r:id="rId1"/>
    <p:sldLayoutId id="2147483675" r:id="rId2"/>
    <p:sldLayoutId id="2147483672" r:id="rId3"/>
    <p:sldLayoutId id="2147483661"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Lst>
  <p:hf sldNum="0" hdr="0" dt="0"/>
  <p:txStyles>
    <p:titleStyle>
      <a:lvl1pPr algn="l" defTabSz="685800" rtl="0" eaLnBrk="1" latinLnBrk="0" hangingPunct="1">
        <a:lnSpc>
          <a:spcPct val="85000"/>
        </a:lnSpc>
        <a:spcBef>
          <a:spcPct val="0"/>
        </a:spcBef>
        <a:buNone/>
        <a:defRPr sz="1350" b="1" kern="1200">
          <a:solidFill>
            <a:srgbClr val="808080"/>
          </a:solidFill>
          <a:latin typeface="+mn-lt"/>
          <a:ea typeface="+mj-ea"/>
          <a:cs typeface="Arial" pitchFamily="34" charset="0"/>
        </a:defRPr>
      </a:lvl1pPr>
    </p:titleStyle>
    <p:bodyStyle>
      <a:lvl1pPr marL="133350" indent="-133350" algn="l" defTabSz="685800" rtl="0" eaLnBrk="1" latinLnBrk="0" hangingPunct="1">
        <a:spcBef>
          <a:spcPct val="20000"/>
        </a:spcBef>
        <a:buClr>
          <a:schemeClr val="accent2"/>
        </a:buClr>
        <a:buSzPct val="70000"/>
        <a:buFont typeface="Arial" pitchFamily="34" charset="0"/>
        <a:buChar char="►"/>
        <a:defRPr sz="1200" b="1" kern="1200">
          <a:solidFill>
            <a:srgbClr val="808080"/>
          </a:solidFill>
          <a:latin typeface="+mn-lt"/>
          <a:ea typeface="+mn-ea"/>
          <a:cs typeface="+mn-cs"/>
        </a:defRPr>
      </a:lvl1pPr>
      <a:lvl2pPr marL="401241" indent="-134541" algn="l" defTabSz="685800" rtl="0" eaLnBrk="1" latinLnBrk="0" hangingPunct="1">
        <a:spcBef>
          <a:spcPct val="20000"/>
        </a:spcBef>
        <a:buClr>
          <a:schemeClr val="accent2"/>
        </a:buClr>
        <a:buSzPct val="100000"/>
        <a:buFont typeface="Arial" pitchFamily="34" charset="0"/>
        <a:buChar char="•"/>
        <a:defRPr sz="1050" kern="1200">
          <a:solidFill>
            <a:srgbClr val="808080"/>
          </a:solidFill>
          <a:latin typeface="+mn-lt"/>
          <a:ea typeface="+mn-ea"/>
          <a:cs typeface="+mn-cs"/>
        </a:defRPr>
      </a:lvl2pPr>
      <a:lvl3pPr marL="677466" indent="-134541" algn="l" defTabSz="685800" rtl="0" eaLnBrk="1" latinLnBrk="0" hangingPunct="1">
        <a:spcBef>
          <a:spcPct val="20000"/>
        </a:spcBef>
        <a:buClr>
          <a:schemeClr val="accent2"/>
        </a:buClr>
        <a:buSzPct val="70000"/>
        <a:buFont typeface="Arial" pitchFamily="34" charset="0"/>
        <a:buChar char="–"/>
        <a:defRPr sz="900" kern="1200">
          <a:solidFill>
            <a:srgbClr val="808080"/>
          </a:solidFill>
          <a:latin typeface="+mn-lt"/>
          <a:ea typeface="+mn-ea"/>
          <a:cs typeface="+mn-cs"/>
        </a:defRPr>
      </a:lvl3pPr>
      <a:lvl4pPr marL="944166" indent="-135731" algn="l" defTabSz="685800" rtl="0" eaLnBrk="1" latinLnBrk="0" hangingPunct="1">
        <a:spcBef>
          <a:spcPct val="20000"/>
        </a:spcBef>
        <a:buClr>
          <a:schemeClr val="accent2"/>
        </a:buClr>
        <a:buSzPct val="90000"/>
        <a:buFont typeface="Wingdings" pitchFamily="2" charset="2"/>
        <a:buChar char="§"/>
        <a:defRPr sz="825" kern="1200">
          <a:solidFill>
            <a:srgbClr val="808080"/>
          </a:solidFill>
          <a:latin typeface="+mn-lt"/>
          <a:ea typeface="+mn-ea"/>
          <a:cs typeface="+mn-cs"/>
        </a:defRPr>
      </a:lvl4pPr>
      <a:lvl5pPr marL="1340644" indent="-265510" algn="l" defTabSz="685800" rtl="0" eaLnBrk="1" latinLnBrk="0" hangingPunct="1">
        <a:spcBef>
          <a:spcPct val="20000"/>
        </a:spcBef>
        <a:buClr>
          <a:schemeClr val="accent2"/>
        </a:buClr>
        <a:buSzPct val="70000"/>
        <a:buFont typeface="Arial" pitchFamily="34" charset="0"/>
        <a:buChar char="►"/>
        <a:defRPr sz="1200" kern="1200">
          <a:solidFill>
            <a:srgbClr val="808080"/>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1144" y="733805"/>
            <a:ext cx="10651912" cy="13970"/>
          </a:xfrm>
          <a:custGeom>
            <a:avLst/>
            <a:gdLst/>
            <a:ahLst/>
            <a:cxnLst/>
            <a:rect l="l" t="t" r="r" b="b"/>
            <a:pathLst>
              <a:path w="7988934" h="13970">
                <a:moveTo>
                  <a:pt x="0" y="0"/>
                </a:moveTo>
                <a:lnTo>
                  <a:pt x="7988808" y="13716"/>
                </a:lnTo>
              </a:path>
            </a:pathLst>
          </a:custGeom>
          <a:ln w="19812">
            <a:solidFill>
              <a:srgbClr val="F5822A"/>
            </a:solidFill>
          </a:ln>
        </p:spPr>
        <p:txBody>
          <a:bodyPr wrap="square" lIns="0" tIns="0" rIns="0" bIns="0" rtlCol="0"/>
          <a:lstStyle/>
          <a:p>
            <a:endParaRPr>
              <a:solidFill>
                <a:prstClr val="black"/>
              </a:solidFill>
            </a:endParaRPr>
          </a:p>
        </p:txBody>
      </p:sp>
      <p:pic>
        <p:nvPicPr>
          <p:cNvPr id="17" name="bg object 17"/>
          <p:cNvPicPr/>
          <p:nvPr/>
        </p:nvPicPr>
        <p:blipFill>
          <a:blip r:embed="rId3" cstate="print"/>
          <a:stretch>
            <a:fillRect/>
          </a:stretch>
        </p:blipFill>
        <p:spPr>
          <a:xfrm>
            <a:off x="1" y="6306312"/>
            <a:ext cx="1170431" cy="551688"/>
          </a:xfrm>
          <a:prstGeom prst="rect">
            <a:avLst/>
          </a:prstGeom>
        </p:spPr>
      </p:pic>
      <p:sp>
        <p:nvSpPr>
          <p:cNvPr id="18" name="bg object 18"/>
          <p:cNvSpPr/>
          <p:nvPr/>
        </p:nvSpPr>
        <p:spPr>
          <a:xfrm>
            <a:off x="1170432" y="6306299"/>
            <a:ext cx="10442787" cy="546100"/>
          </a:xfrm>
          <a:custGeom>
            <a:avLst/>
            <a:gdLst/>
            <a:ahLst/>
            <a:cxnLst/>
            <a:rect l="l" t="t" r="r" b="b"/>
            <a:pathLst>
              <a:path w="7832090" h="546100">
                <a:moveTo>
                  <a:pt x="7831835" y="0"/>
                </a:moveTo>
                <a:lnTo>
                  <a:pt x="0" y="0"/>
                </a:lnTo>
                <a:lnTo>
                  <a:pt x="0" y="545604"/>
                </a:lnTo>
                <a:lnTo>
                  <a:pt x="7831835" y="545604"/>
                </a:lnTo>
                <a:lnTo>
                  <a:pt x="7831835" y="0"/>
                </a:lnTo>
                <a:close/>
              </a:path>
            </a:pathLst>
          </a:custGeom>
          <a:solidFill>
            <a:srgbClr val="0071BB"/>
          </a:solidFill>
        </p:spPr>
        <p:txBody>
          <a:bodyPr wrap="square" lIns="0" tIns="0" rIns="0" bIns="0" rtlCol="0"/>
          <a:lstStyle/>
          <a:p>
            <a:endParaRPr>
              <a:solidFill>
                <a:prstClr val="black"/>
              </a:solidFill>
            </a:endParaRPr>
          </a:p>
        </p:txBody>
      </p:sp>
      <p:sp>
        <p:nvSpPr>
          <p:cNvPr id="19" name="bg object 19"/>
          <p:cNvSpPr/>
          <p:nvPr/>
        </p:nvSpPr>
        <p:spPr>
          <a:xfrm>
            <a:off x="1170432" y="6306312"/>
            <a:ext cx="10442787" cy="546100"/>
          </a:xfrm>
          <a:custGeom>
            <a:avLst/>
            <a:gdLst/>
            <a:ahLst/>
            <a:cxnLst/>
            <a:rect l="l" t="t" r="r" b="b"/>
            <a:pathLst>
              <a:path w="7832090" h="546100">
                <a:moveTo>
                  <a:pt x="0" y="0"/>
                </a:moveTo>
                <a:lnTo>
                  <a:pt x="7831835" y="0"/>
                </a:lnTo>
                <a:lnTo>
                  <a:pt x="7831835" y="545592"/>
                </a:lnTo>
                <a:lnTo>
                  <a:pt x="0" y="545592"/>
                </a:lnTo>
                <a:lnTo>
                  <a:pt x="0" y="0"/>
                </a:lnTo>
                <a:close/>
              </a:path>
            </a:pathLst>
          </a:custGeom>
          <a:ln w="9144">
            <a:solidFill>
              <a:srgbClr val="0071BB"/>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393057" y="1173267"/>
            <a:ext cx="11405887" cy="615553"/>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3" name="Holder 3"/>
          <p:cNvSpPr>
            <a:spLocks noGrp="1"/>
          </p:cNvSpPr>
          <p:nvPr>
            <p:ph type="body" idx="1"/>
          </p:nvPr>
        </p:nvSpPr>
        <p:spPr>
          <a:xfrm>
            <a:off x="1513823" y="2329319"/>
            <a:ext cx="956648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332A6CCD-7B1F-4899-ABF5-1B58DFD942AD}" type="datetime1">
              <a:rPr lang="en-US" smtClean="0">
                <a:solidFill>
                  <a:prstClr val="black">
                    <a:tint val="75000"/>
                  </a:prstClr>
                </a:solidFill>
              </a:rPr>
              <a:pPr/>
              <a:t>6/28/2023</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grpSp>
        <p:nvGrpSpPr>
          <p:cNvPr id="12" name="Groupe 11"/>
          <p:cNvGrpSpPr/>
          <p:nvPr userDrawn="1"/>
        </p:nvGrpSpPr>
        <p:grpSpPr>
          <a:xfrm>
            <a:off x="10820400" y="6261239"/>
            <a:ext cx="1371600" cy="609600"/>
            <a:chOff x="10820400" y="6261239"/>
            <a:chExt cx="1371600" cy="609600"/>
          </a:xfrm>
        </p:grpSpPr>
        <p:sp>
          <p:nvSpPr>
            <p:cNvPr id="13" name="Rectangle 12"/>
            <p:cNvSpPr/>
            <p:nvPr userDrawn="1"/>
          </p:nvSpPr>
          <p:spPr>
            <a:xfrm>
              <a:off x="10820400" y="6261239"/>
              <a:ext cx="137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4" name="Image 13" descr="Une image contenant texte&#10;&#10;Description générée automatiquement">
              <a:extLst>
                <a:ext uri="{FF2B5EF4-FFF2-40B4-BE49-F238E27FC236}">
                  <a16:creationId xmlns:a16="http://schemas.microsoft.com/office/drawing/2014/main" xmlns="" id="{E378552F-6848-41F7-9EC6-C23F2586B0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20400" y="6295451"/>
              <a:ext cx="1066800" cy="575388"/>
            </a:xfrm>
            <a:prstGeom prst="rect">
              <a:avLst/>
            </a:prstGeom>
          </p:spPr>
        </p:pic>
      </p:grpSp>
      <p:sp>
        <p:nvSpPr>
          <p:cNvPr id="15" name="Holder 4"/>
          <p:cNvSpPr txBox="1">
            <a:spLocks/>
          </p:cNvSpPr>
          <p:nvPr userDrawn="1"/>
        </p:nvSpPr>
        <p:spPr>
          <a:xfrm>
            <a:off x="3372939" y="6381670"/>
            <a:ext cx="2804160" cy="276999"/>
          </a:xfrm>
          <a:prstGeom prst="rect">
            <a:avLst/>
          </a:prstGeom>
        </p:spPr>
        <p:txBody>
          <a:bodyPr lIns="0" tIns="0" rIns="0" bIns="0"/>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704060724"/>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24.png"/><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mailto:assistance.dsa@agriculture.gouv.fr" TargetMode="External"/><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25.png"/><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expadon2.atlassian.net/wiki/spaces/ASSOP/pages/4489233/Module+Habilitation" TargetMode="External"/><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11.emf"/><Relationship Id="rId5" Type="http://schemas.openxmlformats.org/officeDocument/2006/relationships/oleObject" Target="../embeddings/oleObject12.bin"/><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hyperlink" Target="https://usager.expadon.fr/sites/infocom-site/accueil.html" TargetMode="External"/><Relationship Id="rId5" Type="http://schemas.openxmlformats.org/officeDocument/2006/relationships/image" Target="../media/image11.emf"/><Relationship Id="rId4" Type="http://schemas.openxmlformats.org/officeDocument/2006/relationships/oleObject" Target="../embeddings/oleObject13.bin"/><Relationship Id="rId9" Type="http://schemas.openxmlformats.org/officeDocument/2006/relationships/hyperlink" Target="https://teleprocedures.usager.expadon.fr/"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28.png"/><Relationship Id="rId5" Type="http://schemas.openxmlformats.org/officeDocument/2006/relationships/image" Target="../media/image11.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slide" Target="slide18.xml"/><Relationship Id="rId5" Type="http://schemas.openxmlformats.org/officeDocument/2006/relationships/image" Target="../media/image11.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xml"/><Relationship Id="rId7" Type="http://schemas.openxmlformats.org/officeDocument/2006/relationships/image" Target="../media/image29.png"/><Relationship Id="rId2" Type="http://schemas.openxmlformats.org/officeDocument/2006/relationships/tags" Target="../tags/tag18.xml"/><Relationship Id="rId1" Type="http://schemas.openxmlformats.org/officeDocument/2006/relationships/vmlDrawing" Target="../drawings/vmlDrawing16.vml"/><Relationship Id="rId6" Type="http://schemas.openxmlformats.org/officeDocument/2006/relationships/image" Target="../media/image11.emf"/><Relationship Id="rId11" Type="http://schemas.openxmlformats.org/officeDocument/2006/relationships/image" Target="../media/image33.png"/><Relationship Id="rId5" Type="http://schemas.openxmlformats.org/officeDocument/2006/relationships/oleObject" Target="../embeddings/oleObject16.bin"/><Relationship Id="rId10" Type="http://schemas.openxmlformats.org/officeDocument/2006/relationships/image" Target="../media/image32.png"/><Relationship Id="rId4" Type="http://schemas.openxmlformats.org/officeDocument/2006/relationships/notesSlide" Target="../notesSlides/notesSlide8.xm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vmlDrawing" Target="../drawings/vmlDrawing17.vml"/><Relationship Id="rId6" Type="http://schemas.openxmlformats.org/officeDocument/2006/relationships/image" Target="../media/image34.png"/><Relationship Id="rId5" Type="http://schemas.openxmlformats.org/officeDocument/2006/relationships/image" Target="../media/image11.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vmlDrawing" Target="../drawings/vmlDrawing18.vml"/><Relationship Id="rId6" Type="http://schemas.openxmlformats.org/officeDocument/2006/relationships/image" Target="../media/image11.emf"/><Relationship Id="rId5" Type="http://schemas.openxmlformats.org/officeDocument/2006/relationships/oleObject" Target="../embeddings/oleObject18.bin"/><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7.png"/><Relationship Id="rId2" Type="http://schemas.openxmlformats.org/officeDocument/2006/relationships/tags" Target="../tags/tag21.xml"/><Relationship Id="rId1" Type="http://schemas.openxmlformats.org/officeDocument/2006/relationships/vmlDrawing" Target="../drawings/vmlDrawing19.vml"/><Relationship Id="rId6" Type="http://schemas.openxmlformats.org/officeDocument/2006/relationships/image" Target="../media/image11.emf"/><Relationship Id="rId5" Type="http://schemas.openxmlformats.org/officeDocument/2006/relationships/oleObject" Target="../embeddings/oleObject19.bin"/><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vmlDrawing" Target="../drawings/vmlDrawing20.vml"/><Relationship Id="rId6" Type="http://schemas.openxmlformats.org/officeDocument/2006/relationships/image" Target="../media/image11.emf"/><Relationship Id="rId5" Type="http://schemas.openxmlformats.org/officeDocument/2006/relationships/oleObject" Target="../embeddings/oleObject20.bin"/><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0.png"/><Relationship Id="rId2" Type="http://schemas.openxmlformats.org/officeDocument/2006/relationships/tags" Target="../tags/tag23.xml"/><Relationship Id="rId1" Type="http://schemas.openxmlformats.org/officeDocument/2006/relationships/vmlDrawing" Target="../drawings/vmlDrawing21.vml"/><Relationship Id="rId6" Type="http://schemas.openxmlformats.org/officeDocument/2006/relationships/image" Target="../media/image11.emf"/><Relationship Id="rId5" Type="http://schemas.openxmlformats.org/officeDocument/2006/relationships/oleObject" Target="../embeddings/oleObject21.bin"/><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vmlDrawing" Target="../drawings/vmlDrawing22.vml"/><Relationship Id="rId6" Type="http://schemas.openxmlformats.org/officeDocument/2006/relationships/image" Target="../media/image41.png"/><Relationship Id="rId5" Type="http://schemas.openxmlformats.org/officeDocument/2006/relationships/image" Target="../media/image11.emf"/><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vmlDrawing" Target="../drawings/vmlDrawing23.vml"/><Relationship Id="rId6" Type="http://schemas.openxmlformats.org/officeDocument/2006/relationships/image" Target="../media/image11.emf"/><Relationship Id="rId5" Type="http://schemas.openxmlformats.org/officeDocument/2006/relationships/oleObject" Target="../embeddings/oleObject23.bin"/><Relationship Id="rId4"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vmlDrawing" Target="../drawings/vmlDrawing24.vml"/><Relationship Id="rId6" Type="http://schemas.openxmlformats.org/officeDocument/2006/relationships/hyperlink" Target="https://www.expadon.fr/sites/infocom-site/accueil/documentation-et-information-cer.html" TargetMode="External"/><Relationship Id="rId5" Type="http://schemas.openxmlformats.org/officeDocument/2006/relationships/image" Target="../media/image11.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xml"/><Relationship Id="rId7" Type="http://schemas.openxmlformats.org/officeDocument/2006/relationships/hyperlink" Target="http://www.expadon.fr/" TargetMode="External"/><Relationship Id="rId2" Type="http://schemas.openxmlformats.org/officeDocument/2006/relationships/tags" Target="../tags/tag27.xml"/><Relationship Id="rId1" Type="http://schemas.openxmlformats.org/officeDocument/2006/relationships/vmlDrawing" Target="../drawings/vmlDrawing25.vml"/><Relationship Id="rId6" Type="http://schemas.openxmlformats.org/officeDocument/2006/relationships/image" Target="../media/image11.emf"/><Relationship Id="rId5" Type="http://schemas.openxmlformats.org/officeDocument/2006/relationships/oleObject" Target="../embeddings/oleObject25.bin"/><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xml"/><Relationship Id="rId7" Type="http://schemas.openxmlformats.org/officeDocument/2006/relationships/image" Target="../media/image43.png"/><Relationship Id="rId2" Type="http://schemas.openxmlformats.org/officeDocument/2006/relationships/tags" Target="../tags/tag28.xml"/><Relationship Id="rId1" Type="http://schemas.openxmlformats.org/officeDocument/2006/relationships/vmlDrawing" Target="../drawings/vmlDrawing26.vml"/><Relationship Id="rId6" Type="http://schemas.openxmlformats.org/officeDocument/2006/relationships/image" Target="../media/image11.emf"/><Relationship Id="rId5" Type="http://schemas.openxmlformats.org/officeDocument/2006/relationships/oleObject" Target="../embeddings/oleObject26.bin"/><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6.png"/><Relationship Id="rId2" Type="http://schemas.openxmlformats.org/officeDocument/2006/relationships/tags" Target="../tags/tag29.xml"/><Relationship Id="rId1" Type="http://schemas.openxmlformats.org/officeDocument/2006/relationships/vmlDrawing" Target="../drawings/vmlDrawing27.vml"/><Relationship Id="rId6" Type="http://schemas.openxmlformats.org/officeDocument/2006/relationships/image" Target="../media/image45.png"/><Relationship Id="rId5" Type="http://schemas.openxmlformats.org/officeDocument/2006/relationships/image" Target="../media/image11.emf"/><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emf"/><Relationship Id="rId2" Type="http://schemas.openxmlformats.org/officeDocument/2006/relationships/tags" Target="../tags/tag30.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emf"/><Relationship Id="rId2" Type="http://schemas.openxmlformats.org/officeDocument/2006/relationships/tags" Target="../tags/tag31.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image" Target="../media/image49.png"/><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oleObject" Target="../embeddings/oleObject3.bin"/><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Layout" Target="../slideLayouts/slideLayout1.xml"/><Relationship Id="rId7" Type="http://schemas.openxmlformats.org/officeDocument/2006/relationships/image" Target="../media/image11.emf"/><Relationship Id="rId2" Type="http://schemas.openxmlformats.org/officeDocument/2006/relationships/tags" Target="../tags/tag32.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image" Target="../media/image50.png"/><Relationship Id="rId4"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xml"/><Relationship Id="rId7" Type="http://schemas.openxmlformats.org/officeDocument/2006/relationships/oleObject" Target="../embeddings/oleObject31.bin"/><Relationship Id="rId2" Type="http://schemas.openxmlformats.org/officeDocument/2006/relationships/tags" Target="../tags/tag33.xml"/><Relationship Id="rId1" Type="http://schemas.openxmlformats.org/officeDocument/2006/relationships/vmlDrawing" Target="../drawings/vmlDrawing31.v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0.png"/><Relationship Id="rId2" Type="http://schemas.openxmlformats.org/officeDocument/2006/relationships/tags" Target="../tags/tag34.xml"/><Relationship Id="rId1" Type="http://schemas.openxmlformats.org/officeDocument/2006/relationships/vmlDrawing" Target="../drawings/vmlDrawing32.vml"/><Relationship Id="rId6" Type="http://schemas.openxmlformats.org/officeDocument/2006/relationships/image" Target="../media/image11.emf"/><Relationship Id="rId5" Type="http://schemas.openxmlformats.org/officeDocument/2006/relationships/oleObject" Target="../embeddings/oleObject32.bin"/><Relationship Id="rId4"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3.png"/><Relationship Id="rId2" Type="http://schemas.openxmlformats.org/officeDocument/2006/relationships/tags" Target="../tags/tag35.xml"/><Relationship Id="rId1" Type="http://schemas.openxmlformats.org/officeDocument/2006/relationships/vmlDrawing" Target="../drawings/vmlDrawing33.vml"/><Relationship Id="rId6" Type="http://schemas.openxmlformats.org/officeDocument/2006/relationships/image" Target="../media/image11.emf"/><Relationship Id="rId5" Type="http://schemas.openxmlformats.org/officeDocument/2006/relationships/oleObject" Target="../embeddings/oleObject33.bin"/><Relationship Id="rId4"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xml"/><Relationship Id="rId7" Type="http://schemas.openxmlformats.org/officeDocument/2006/relationships/oleObject" Target="../embeddings/oleObject34.bin"/><Relationship Id="rId2" Type="http://schemas.openxmlformats.org/officeDocument/2006/relationships/tags" Target="../tags/tag36.xml"/><Relationship Id="rId1" Type="http://schemas.openxmlformats.org/officeDocument/2006/relationships/vmlDrawing" Target="../drawings/vmlDrawing34.v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slide" Target="slide28.xml"/><Relationship Id="rId4" Type="http://schemas.openxmlformats.org/officeDocument/2006/relationships/notesSlide" Target="../notesSlides/notesSlide17.xml"/><Relationship Id="rId9" Type="http://schemas.openxmlformats.org/officeDocument/2006/relationships/slide" Target="slide27.xml"/></Relationships>
</file>

<file path=ppt/slides/_rels/slide3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Layout" Target="../slideLayouts/slideLayout1.xml"/><Relationship Id="rId7" Type="http://schemas.openxmlformats.org/officeDocument/2006/relationships/image" Target="../media/image11.emf"/><Relationship Id="rId2" Type="http://schemas.openxmlformats.org/officeDocument/2006/relationships/tags" Target="../tags/tag37.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image" Target="../media/image54.png"/><Relationship Id="rId4"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Layout" Target="../slideLayouts/slideLayout1.xml"/><Relationship Id="rId7" Type="http://schemas.openxmlformats.org/officeDocument/2006/relationships/image" Target="../media/image11.emf"/><Relationship Id="rId2" Type="http://schemas.openxmlformats.org/officeDocument/2006/relationships/tags" Target="../tags/tag38.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image" Target="../media/image55.png"/><Relationship Id="rId4" Type="http://schemas.openxmlformats.org/officeDocument/2006/relationships/notesSlide" Target="../notesSlides/notesSlide19.xml"/><Relationship Id="rId9" Type="http://schemas.openxmlformats.org/officeDocument/2006/relationships/slide" Target="slide38.xml"/></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1.xml"/><Relationship Id="rId7" Type="http://schemas.openxmlformats.org/officeDocument/2006/relationships/image" Target="../media/image56.png"/><Relationship Id="rId2" Type="http://schemas.openxmlformats.org/officeDocument/2006/relationships/tags" Target="../tags/tag39.xml"/><Relationship Id="rId1" Type="http://schemas.openxmlformats.org/officeDocument/2006/relationships/vmlDrawing" Target="../drawings/vmlDrawing37.vml"/><Relationship Id="rId6" Type="http://schemas.openxmlformats.org/officeDocument/2006/relationships/image" Target="../media/image11.emf"/><Relationship Id="rId5" Type="http://schemas.openxmlformats.org/officeDocument/2006/relationships/oleObject" Target="../embeddings/oleObject37.bin"/><Relationship Id="rId4"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1.xml"/><Relationship Id="rId7" Type="http://schemas.openxmlformats.org/officeDocument/2006/relationships/image" Target="../media/image58.png"/><Relationship Id="rId2" Type="http://schemas.openxmlformats.org/officeDocument/2006/relationships/tags" Target="../tags/tag40.xml"/><Relationship Id="rId1" Type="http://schemas.openxmlformats.org/officeDocument/2006/relationships/vmlDrawing" Target="../drawings/vmlDrawing38.vml"/><Relationship Id="rId6" Type="http://schemas.openxmlformats.org/officeDocument/2006/relationships/image" Target="../media/image11.emf"/><Relationship Id="rId5" Type="http://schemas.openxmlformats.org/officeDocument/2006/relationships/oleObject" Target="../embeddings/oleObject38.bin"/><Relationship Id="rId4"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Layout" Target="../slideLayouts/slideLayout1.xml"/><Relationship Id="rId7" Type="http://schemas.openxmlformats.org/officeDocument/2006/relationships/image" Target="../media/image60.png"/><Relationship Id="rId2" Type="http://schemas.openxmlformats.org/officeDocument/2006/relationships/tags" Target="../tags/tag41.xml"/><Relationship Id="rId1" Type="http://schemas.openxmlformats.org/officeDocument/2006/relationships/vmlDrawing" Target="../drawings/vmlDrawing39.v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Layout" Target="../slideLayouts/slideLayout1.xml"/><Relationship Id="rId7" Type="http://schemas.openxmlformats.org/officeDocument/2006/relationships/image" Target="../media/image60.png"/><Relationship Id="rId2" Type="http://schemas.openxmlformats.org/officeDocument/2006/relationships/tags" Target="../tags/tag42.xml"/><Relationship Id="rId1" Type="http://schemas.openxmlformats.org/officeDocument/2006/relationships/vmlDrawing" Target="../drawings/vmlDrawing40.vml"/><Relationship Id="rId6" Type="http://schemas.openxmlformats.org/officeDocument/2006/relationships/image" Target="../media/image11.emf"/><Relationship Id="rId5" Type="http://schemas.openxmlformats.org/officeDocument/2006/relationships/oleObject" Target="../embeddings/oleObject40.bin"/><Relationship Id="rId10" Type="http://schemas.openxmlformats.org/officeDocument/2006/relationships/image" Target="../media/image62.png"/><Relationship Id="rId4" Type="http://schemas.openxmlformats.org/officeDocument/2006/relationships/notesSlide" Target="../notesSlides/notesSlide23.xml"/><Relationship Id="rId9"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3.PNG"/><Relationship Id="rId2" Type="http://schemas.openxmlformats.org/officeDocument/2006/relationships/tags" Target="../tags/tag43.xml"/><Relationship Id="rId1" Type="http://schemas.openxmlformats.org/officeDocument/2006/relationships/vmlDrawing" Target="../drawings/vmlDrawing41.vml"/><Relationship Id="rId6" Type="http://schemas.openxmlformats.org/officeDocument/2006/relationships/image" Target="../media/image11.emf"/><Relationship Id="rId5" Type="http://schemas.openxmlformats.org/officeDocument/2006/relationships/oleObject" Target="../embeddings/oleObject41.bin"/><Relationship Id="rId4"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1.xml"/><Relationship Id="rId7" Type="http://schemas.openxmlformats.org/officeDocument/2006/relationships/image" Target="../media/image64.png"/><Relationship Id="rId2" Type="http://schemas.openxmlformats.org/officeDocument/2006/relationships/tags" Target="../tags/tag44.xml"/><Relationship Id="rId1" Type="http://schemas.openxmlformats.org/officeDocument/2006/relationships/vmlDrawing" Target="../drawings/vmlDrawing42.vml"/><Relationship Id="rId6" Type="http://schemas.openxmlformats.org/officeDocument/2006/relationships/image" Target="../media/image11.emf"/><Relationship Id="rId5" Type="http://schemas.openxmlformats.org/officeDocument/2006/relationships/oleObject" Target="../embeddings/oleObject42.bin"/><Relationship Id="rId4"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Layout" Target="../slideLayouts/slideLayout1.xml"/><Relationship Id="rId7" Type="http://schemas.openxmlformats.org/officeDocument/2006/relationships/slide" Target="slide32.xml"/><Relationship Id="rId2" Type="http://schemas.openxmlformats.org/officeDocument/2006/relationships/tags" Target="../tags/tag45.xml"/><Relationship Id="rId1" Type="http://schemas.openxmlformats.org/officeDocument/2006/relationships/vmlDrawing" Target="../drawings/vmlDrawing43.vml"/><Relationship Id="rId6" Type="http://schemas.openxmlformats.org/officeDocument/2006/relationships/image" Target="../media/image11.emf"/><Relationship Id="rId5" Type="http://schemas.openxmlformats.org/officeDocument/2006/relationships/oleObject" Target="../embeddings/oleObject43.bin"/><Relationship Id="rId4"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1.xml"/><Relationship Id="rId7" Type="http://schemas.openxmlformats.org/officeDocument/2006/relationships/image" Target="../media/image67.png"/><Relationship Id="rId2" Type="http://schemas.openxmlformats.org/officeDocument/2006/relationships/tags" Target="../tags/tag46.xml"/><Relationship Id="rId1" Type="http://schemas.openxmlformats.org/officeDocument/2006/relationships/vmlDrawing" Target="../drawings/vmlDrawing44.vml"/><Relationship Id="rId6" Type="http://schemas.openxmlformats.org/officeDocument/2006/relationships/image" Target="../media/image66.png"/><Relationship Id="rId5" Type="http://schemas.openxmlformats.org/officeDocument/2006/relationships/image" Target="../media/image11.emf"/><Relationship Id="rId4" Type="http://schemas.openxmlformats.org/officeDocument/2006/relationships/oleObject" Target="../embeddings/oleObject44.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vmlDrawing" Target="../drawings/vmlDrawing45.vml"/><Relationship Id="rId6" Type="http://schemas.openxmlformats.org/officeDocument/2006/relationships/image" Target="../media/image11.emf"/><Relationship Id="rId5" Type="http://schemas.openxmlformats.org/officeDocument/2006/relationships/oleObject" Target="../embeddings/oleObject45.bin"/><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vmlDrawing" Target="../drawings/vmlDrawing46.vml"/><Relationship Id="rId5" Type="http://schemas.openxmlformats.org/officeDocument/2006/relationships/image" Target="../media/image11.emf"/><Relationship Id="rId4" Type="http://schemas.openxmlformats.org/officeDocument/2006/relationships/oleObject" Target="../embeddings/oleObject46.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9.png"/><Relationship Id="rId2" Type="http://schemas.openxmlformats.org/officeDocument/2006/relationships/tags" Target="../tags/tag49.xml"/><Relationship Id="rId1" Type="http://schemas.openxmlformats.org/officeDocument/2006/relationships/vmlDrawing" Target="../drawings/vmlDrawing47.vml"/><Relationship Id="rId6" Type="http://schemas.openxmlformats.org/officeDocument/2006/relationships/image" Target="../media/image11.emf"/><Relationship Id="rId5" Type="http://schemas.openxmlformats.org/officeDocument/2006/relationships/oleObject" Target="../embeddings/oleObject47.bin"/><Relationship Id="rId4"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slide" Target="slide7.xml"/><Relationship Id="rId12" Type="http://schemas.openxmlformats.org/officeDocument/2006/relationships/slide" Target="slide45.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1.emf"/><Relationship Id="rId11" Type="http://schemas.openxmlformats.org/officeDocument/2006/relationships/slide" Target="slide43.xml"/><Relationship Id="rId5" Type="http://schemas.openxmlformats.org/officeDocument/2006/relationships/oleObject" Target="../embeddings/oleObject5.bin"/><Relationship Id="rId10" Type="http://schemas.openxmlformats.org/officeDocument/2006/relationships/slide" Target="slide23.xml"/><Relationship Id="rId4" Type="http://schemas.openxmlformats.org/officeDocument/2006/relationships/notesSlide" Target="../notesSlides/notesSlide2.xml"/><Relationship Id="rId9" Type="http://schemas.openxmlformats.org/officeDocument/2006/relationships/slide" Target="slide18.xml"/><Relationship Id="rId14" Type="http://schemas.openxmlformats.org/officeDocument/2006/relationships/slide" Target="slide1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vmlDrawing" Target="../drawings/vmlDrawing48.vml"/><Relationship Id="rId6" Type="http://schemas.openxmlformats.org/officeDocument/2006/relationships/image" Target="../media/image11.emf"/><Relationship Id="rId5" Type="http://schemas.openxmlformats.org/officeDocument/2006/relationships/oleObject" Target="../embeddings/oleObject48.bin"/><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2.png"/><Relationship Id="rId2" Type="http://schemas.openxmlformats.org/officeDocument/2006/relationships/tags" Target="../tags/tag51.xml"/><Relationship Id="rId1" Type="http://schemas.openxmlformats.org/officeDocument/2006/relationships/vmlDrawing" Target="../drawings/vmlDrawing49.vml"/><Relationship Id="rId6" Type="http://schemas.openxmlformats.org/officeDocument/2006/relationships/image" Target="../media/image71.png"/><Relationship Id="rId5" Type="http://schemas.openxmlformats.org/officeDocument/2006/relationships/image" Target="../media/image11.emf"/><Relationship Id="rId4" Type="http://schemas.openxmlformats.org/officeDocument/2006/relationships/oleObject" Target="../embeddings/oleObject49.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vmlDrawing" Target="../drawings/vmlDrawing50.vml"/><Relationship Id="rId5" Type="http://schemas.openxmlformats.org/officeDocument/2006/relationships/image" Target="../media/image11.emf"/><Relationship Id="rId4" Type="http://schemas.openxmlformats.org/officeDocument/2006/relationships/oleObject" Target="../embeddings/oleObject50.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vmlDrawing" Target="../drawings/vmlDrawing51.vml"/><Relationship Id="rId6" Type="http://schemas.openxmlformats.org/officeDocument/2006/relationships/image" Target="../media/image73.png"/><Relationship Id="rId5" Type="http://schemas.openxmlformats.org/officeDocument/2006/relationships/image" Target="../media/image11.emf"/><Relationship Id="rId4" Type="http://schemas.openxmlformats.org/officeDocument/2006/relationships/oleObject" Target="../embeddings/oleObject51.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5.png"/><Relationship Id="rId2" Type="http://schemas.openxmlformats.org/officeDocument/2006/relationships/tags" Target="../tags/tag54.xml"/><Relationship Id="rId1" Type="http://schemas.openxmlformats.org/officeDocument/2006/relationships/vmlDrawing" Target="../drawings/vmlDrawing52.vml"/><Relationship Id="rId6" Type="http://schemas.openxmlformats.org/officeDocument/2006/relationships/image" Target="../media/image74.png"/><Relationship Id="rId5" Type="http://schemas.openxmlformats.org/officeDocument/2006/relationships/image" Target="../media/image11.emf"/><Relationship Id="rId4" Type="http://schemas.openxmlformats.org/officeDocument/2006/relationships/oleObject" Target="../embeddings/oleObject52.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7.png"/><Relationship Id="rId2" Type="http://schemas.openxmlformats.org/officeDocument/2006/relationships/tags" Target="../tags/tag55.xml"/><Relationship Id="rId1" Type="http://schemas.openxmlformats.org/officeDocument/2006/relationships/vmlDrawing" Target="../drawings/vmlDrawing53.vml"/><Relationship Id="rId6" Type="http://schemas.openxmlformats.org/officeDocument/2006/relationships/image" Target="../media/image76.png"/><Relationship Id="rId5" Type="http://schemas.openxmlformats.org/officeDocument/2006/relationships/image" Target="../media/image11.emf"/><Relationship Id="rId4" Type="http://schemas.openxmlformats.org/officeDocument/2006/relationships/oleObject" Target="../embeddings/oleObject53.bin"/></Relationships>
</file>

<file path=ppt/slides/_rels/slide5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1.xml"/><Relationship Id="rId7" Type="http://schemas.openxmlformats.org/officeDocument/2006/relationships/image" Target="../media/image79.png"/><Relationship Id="rId2" Type="http://schemas.openxmlformats.org/officeDocument/2006/relationships/tags" Target="../tags/tag56.xml"/><Relationship Id="rId1" Type="http://schemas.openxmlformats.org/officeDocument/2006/relationships/vmlDrawing" Target="../drawings/vmlDrawing54.vml"/><Relationship Id="rId6" Type="http://schemas.openxmlformats.org/officeDocument/2006/relationships/image" Target="../media/image78.png"/><Relationship Id="rId5" Type="http://schemas.openxmlformats.org/officeDocument/2006/relationships/image" Target="../media/image11.emf"/><Relationship Id="rId4" Type="http://schemas.openxmlformats.org/officeDocument/2006/relationships/oleObject" Target="../embeddings/oleObject54.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vmlDrawing" Target="../drawings/vmlDrawing55.vml"/><Relationship Id="rId6" Type="http://schemas.openxmlformats.org/officeDocument/2006/relationships/image" Target="../media/image81.png"/><Relationship Id="rId5" Type="http://schemas.openxmlformats.org/officeDocument/2006/relationships/image" Target="../media/image11.emf"/><Relationship Id="rId4" Type="http://schemas.openxmlformats.org/officeDocument/2006/relationships/oleObject" Target="../embeddings/oleObject55.bin"/></Relationships>
</file>

<file path=ppt/slides/_rels/slide5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1.xml"/><Relationship Id="rId7" Type="http://schemas.openxmlformats.org/officeDocument/2006/relationships/image" Target="../media/image83.png"/><Relationship Id="rId2" Type="http://schemas.openxmlformats.org/officeDocument/2006/relationships/tags" Target="../tags/tag58.xml"/><Relationship Id="rId1" Type="http://schemas.openxmlformats.org/officeDocument/2006/relationships/vmlDrawing" Target="../drawings/vmlDrawing56.vml"/><Relationship Id="rId6" Type="http://schemas.openxmlformats.org/officeDocument/2006/relationships/image" Target="../media/image82.png"/><Relationship Id="rId5" Type="http://schemas.openxmlformats.org/officeDocument/2006/relationships/image" Target="../media/image11.emf"/><Relationship Id="rId10" Type="http://schemas.openxmlformats.org/officeDocument/2006/relationships/image" Target="../media/image86.png"/><Relationship Id="rId4" Type="http://schemas.openxmlformats.org/officeDocument/2006/relationships/oleObject" Target="../embeddings/oleObject56.bin"/><Relationship Id="rId9" Type="http://schemas.openxmlformats.org/officeDocument/2006/relationships/image" Target="../media/image85.png"/></Relationships>
</file>

<file path=ppt/slides/_rels/slide59.xml.rels><?xml version="1.0" encoding="UTF-8" standalone="yes"?>
<Relationships xmlns="http://schemas.openxmlformats.org/package/2006/relationships"><Relationship Id="rId8" Type="http://schemas.openxmlformats.org/officeDocument/2006/relationships/hyperlink" Target="https://expadon2.atlassian.net/servicedesk/customer/portal/3/group/28/create/84" TargetMode="External"/><Relationship Id="rId3" Type="http://schemas.openxmlformats.org/officeDocument/2006/relationships/slideLayout" Target="../slideLayouts/slideLayout1.xml"/><Relationship Id="rId7" Type="http://schemas.openxmlformats.org/officeDocument/2006/relationships/hyperlink" Target="https://expadon2.atlassian.net/wiki/spaces/ASSOP/overview" TargetMode="External"/><Relationship Id="rId2" Type="http://schemas.openxmlformats.org/officeDocument/2006/relationships/tags" Target="../tags/tag59.xml"/><Relationship Id="rId1" Type="http://schemas.openxmlformats.org/officeDocument/2006/relationships/vmlDrawing" Target="../drawings/vmlDrawing57.vml"/><Relationship Id="rId6" Type="http://schemas.openxmlformats.org/officeDocument/2006/relationships/image" Target="../media/image11.emf"/><Relationship Id="rId5" Type="http://schemas.openxmlformats.org/officeDocument/2006/relationships/oleObject" Target="../embeddings/oleObject57.bin"/><Relationship Id="rId10" Type="http://schemas.openxmlformats.org/officeDocument/2006/relationships/hyperlink" Target="https://campnum.com/content/parcours/62f21afdb4a6a92e5f81446e" TargetMode="External"/><Relationship Id="rId4" Type="http://schemas.openxmlformats.org/officeDocument/2006/relationships/notesSlide" Target="../notesSlides/notesSlide28.xml"/><Relationship Id="rId9" Type="http://schemas.openxmlformats.org/officeDocument/2006/relationships/hyperlink" Target="https://expadon2.atlassian.net/servicedesk/customer/portal/3/group/28/create/86"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slide" Target="slide48.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notesSlide" Target="../notesSlides/notesSlide3.xml"/><Relationship Id="rId9" Type="http://schemas.openxmlformats.org/officeDocument/2006/relationships/slide" Target="slide5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11.emf"/><Relationship Id="rId11" Type="http://schemas.openxmlformats.org/officeDocument/2006/relationships/image" Target="../media/image22.png"/><Relationship Id="rId5" Type="http://schemas.openxmlformats.org/officeDocument/2006/relationships/oleObject" Target="../embeddings/oleObject7.bin"/><Relationship Id="rId10" Type="http://schemas.openxmlformats.org/officeDocument/2006/relationships/image" Target="../media/image21.png"/><Relationship Id="rId4" Type="http://schemas.openxmlformats.org/officeDocument/2006/relationships/notesSlide" Target="../notesSlides/notesSlide4.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hyperlink" Target="https://www.mesdemarches.agriculture.gouv.fr/demarches/exploitation-agricole/obtenir-un-droit-une-autorisation/article/me-connecter-a-mon-compte-pour" TargetMode="Externa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hyperlink" Target="https://moncompte.agriculture.gouv.fr/" TargetMode="External"/><Relationship Id="rId3" Type="http://schemas.openxmlformats.org/officeDocument/2006/relationships/slideLayout" Target="../slideLayouts/slideLayout1.xml"/><Relationship Id="rId7" Type="http://schemas.openxmlformats.org/officeDocument/2006/relationships/hyperlink" Target="https://moncompte.agriculture.gouv.fr/individus/inscription.xhtml" TargetMode="Externa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notesSlide" Target="../notesSlides/notesSlide6.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Logos DGAL + FAME">
            <a:extLst>
              <a:ext uri="{FF2B5EF4-FFF2-40B4-BE49-F238E27FC236}">
                <a16:creationId xmlns:a16="http://schemas.microsoft.com/office/drawing/2014/main" xmlns="" id="{827C135A-D7AD-42AD-9AD4-83B2DD8F1C9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0" y="5799445"/>
            <a:ext cx="3968184" cy="1061011"/>
          </a:xfrm>
          <a:prstGeom prst="rect">
            <a:avLst/>
          </a:prstGeom>
        </p:spPr>
      </p:pic>
      <p:sp>
        <p:nvSpPr>
          <p:cNvPr id="13" name="Planisphère blanc">
            <a:extLst>
              <a:ext uri="{FF2B5EF4-FFF2-40B4-BE49-F238E27FC236}">
                <a16:creationId xmlns:a16="http://schemas.microsoft.com/office/drawing/2014/main" xmlns="" id="{A3F3CC27-6E3A-4D3D-88FC-DCC44E12A092}"/>
              </a:ext>
            </a:extLst>
          </p:cNvPr>
          <p:cNvSpPr>
            <a:spLocks noEditPoints="1"/>
          </p:cNvSpPr>
          <p:nvPr userDrawn="1"/>
        </p:nvSpPr>
        <p:spPr bwMode="auto">
          <a:xfrm>
            <a:off x="2825496" y="4606988"/>
            <a:ext cx="602196" cy="590399"/>
          </a:xfrm>
          <a:custGeom>
            <a:avLst/>
            <a:gdLst/>
            <a:ahLst/>
            <a:cxnLst>
              <a:cxn ang="0">
                <a:pos x="209" y="476"/>
              </a:cxn>
              <a:cxn ang="0">
                <a:pos x="280" y="561"/>
              </a:cxn>
              <a:cxn ang="0">
                <a:pos x="365" y="522"/>
              </a:cxn>
              <a:cxn ang="0">
                <a:pos x="389" y="437"/>
              </a:cxn>
              <a:cxn ang="0">
                <a:pos x="255" y="432"/>
              </a:cxn>
              <a:cxn ang="0">
                <a:pos x="67" y="416"/>
              </a:cxn>
              <a:cxn ang="0">
                <a:pos x="163" y="521"/>
              </a:cxn>
              <a:cxn ang="0">
                <a:pos x="202" y="505"/>
              </a:cxn>
              <a:cxn ang="0">
                <a:pos x="173" y="448"/>
              </a:cxn>
              <a:cxn ang="0">
                <a:pos x="122" y="407"/>
              </a:cxn>
              <a:cxn ang="0">
                <a:pos x="556" y="362"/>
              </a:cxn>
              <a:cxn ang="0">
                <a:pos x="443" y="416"/>
              </a:cxn>
              <a:cxn ang="0">
                <a:pos x="409" y="475"/>
              </a:cxn>
              <a:cxn ang="0">
                <a:pos x="394" y="547"/>
              </a:cxn>
              <a:cxn ang="0">
                <a:pos x="507" y="465"/>
              </a:cxn>
              <a:cxn ang="0">
                <a:pos x="148" y="194"/>
              </a:cxn>
              <a:cxn ang="0">
                <a:pos x="47" y="251"/>
              </a:cxn>
              <a:cxn ang="0">
                <a:pos x="49" y="341"/>
              </a:cxn>
              <a:cxn ang="0">
                <a:pos x="127" y="372"/>
              </a:cxn>
              <a:cxn ang="0">
                <a:pos x="160" y="321"/>
              </a:cxn>
              <a:cxn ang="0">
                <a:pos x="156" y="214"/>
              </a:cxn>
              <a:cxn ang="0">
                <a:pos x="205" y="42"/>
              </a:cxn>
              <a:cxn ang="0">
                <a:pos x="92" y="123"/>
              </a:cxn>
              <a:cxn ang="0">
                <a:pos x="63" y="210"/>
              </a:cxn>
              <a:cxn ang="0">
                <a:pos x="159" y="165"/>
              </a:cxn>
              <a:cxn ang="0">
                <a:pos x="201" y="86"/>
              </a:cxn>
              <a:cxn ang="0">
                <a:pos x="272" y="13"/>
              </a:cxn>
              <a:cxn ang="0">
                <a:pos x="220" y="88"/>
              </a:cxn>
              <a:cxn ang="0">
                <a:pos x="252" y="157"/>
              </a:cxn>
              <a:cxn ang="0">
                <a:pos x="321" y="173"/>
              </a:cxn>
              <a:cxn ang="0">
                <a:pos x="220" y="185"/>
              </a:cxn>
              <a:cxn ang="0">
                <a:pos x="199" y="224"/>
              </a:cxn>
              <a:cxn ang="0">
                <a:pos x="178" y="295"/>
              </a:cxn>
              <a:cxn ang="0">
                <a:pos x="216" y="367"/>
              </a:cxn>
              <a:cxn ang="0">
                <a:pos x="223" y="407"/>
              </a:cxn>
              <a:cxn ang="0">
                <a:pos x="336" y="415"/>
              </a:cxn>
              <a:cxn ang="0">
                <a:pos x="373" y="407"/>
              </a:cxn>
              <a:cxn ang="0">
                <a:pos x="409" y="371"/>
              </a:cxn>
              <a:cxn ang="0">
                <a:pos x="419" y="257"/>
              </a:cxn>
              <a:cxn ang="0">
                <a:pos x="438" y="250"/>
              </a:cxn>
              <a:cxn ang="0">
                <a:pos x="438" y="384"/>
              </a:cxn>
              <a:cxn ang="0">
                <a:pos x="507" y="371"/>
              </a:cxn>
              <a:cxn ang="0">
                <a:pos x="564" y="294"/>
              </a:cxn>
              <a:cxn ang="0">
                <a:pos x="507" y="217"/>
              </a:cxn>
              <a:cxn ang="0">
                <a:pos x="461" y="178"/>
              </a:cxn>
              <a:cxn ang="0">
                <a:pos x="538" y="185"/>
              </a:cxn>
              <a:cxn ang="0">
                <a:pos x="522" y="92"/>
              </a:cxn>
              <a:cxn ang="0">
                <a:pos x="594" y="235"/>
              </a:cxn>
              <a:cxn ang="0">
                <a:pos x="582" y="385"/>
              </a:cxn>
              <a:cxn ang="0">
                <a:pos x="495" y="515"/>
              </a:cxn>
              <a:cxn ang="0">
                <a:pos x="353" y="586"/>
              </a:cxn>
              <a:cxn ang="0">
                <a:pos x="201" y="576"/>
              </a:cxn>
              <a:cxn ang="0">
                <a:pos x="73" y="494"/>
              </a:cxn>
              <a:cxn ang="0">
                <a:pos x="5" y="354"/>
              </a:cxn>
              <a:cxn ang="0">
                <a:pos x="16" y="203"/>
              </a:cxn>
              <a:cxn ang="0">
                <a:pos x="102" y="75"/>
              </a:cxn>
              <a:cxn ang="0">
                <a:pos x="234" y="6"/>
              </a:cxn>
            </a:cxnLst>
            <a:rect l="0" t="0" r="r" b="b"/>
            <a:pathLst>
              <a:path w="598" h="590">
                <a:moveTo>
                  <a:pt x="213" y="428"/>
                </a:moveTo>
                <a:lnTo>
                  <a:pt x="202" y="438"/>
                </a:lnTo>
                <a:lnTo>
                  <a:pt x="198" y="441"/>
                </a:lnTo>
                <a:lnTo>
                  <a:pt x="209" y="476"/>
                </a:lnTo>
                <a:lnTo>
                  <a:pt x="225" y="507"/>
                </a:lnTo>
                <a:lnTo>
                  <a:pt x="241" y="531"/>
                </a:lnTo>
                <a:lnTo>
                  <a:pt x="260" y="549"/>
                </a:lnTo>
                <a:lnTo>
                  <a:pt x="280" y="561"/>
                </a:lnTo>
                <a:lnTo>
                  <a:pt x="315" y="562"/>
                </a:lnTo>
                <a:lnTo>
                  <a:pt x="333" y="554"/>
                </a:lnTo>
                <a:lnTo>
                  <a:pt x="349" y="541"/>
                </a:lnTo>
                <a:lnTo>
                  <a:pt x="365" y="522"/>
                </a:lnTo>
                <a:lnTo>
                  <a:pt x="379" y="498"/>
                </a:lnTo>
                <a:lnTo>
                  <a:pt x="391" y="473"/>
                </a:lnTo>
                <a:lnTo>
                  <a:pt x="401" y="442"/>
                </a:lnTo>
                <a:lnTo>
                  <a:pt x="389" y="437"/>
                </a:lnTo>
                <a:lnTo>
                  <a:pt x="381" y="429"/>
                </a:lnTo>
                <a:lnTo>
                  <a:pt x="341" y="432"/>
                </a:lnTo>
                <a:lnTo>
                  <a:pt x="299" y="434"/>
                </a:lnTo>
                <a:lnTo>
                  <a:pt x="255" y="432"/>
                </a:lnTo>
                <a:lnTo>
                  <a:pt x="213" y="428"/>
                </a:lnTo>
                <a:close/>
                <a:moveTo>
                  <a:pt x="46" y="365"/>
                </a:moveTo>
                <a:lnTo>
                  <a:pt x="55" y="391"/>
                </a:lnTo>
                <a:lnTo>
                  <a:pt x="67" y="416"/>
                </a:lnTo>
                <a:lnTo>
                  <a:pt x="81" y="441"/>
                </a:lnTo>
                <a:lnTo>
                  <a:pt x="106" y="471"/>
                </a:lnTo>
                <a:lnTo>
                  <a:pt x="133" y="498"/>
                </a:lnTo>
                <a:lnTo>
                  <a:pt x="163" y="521"/>
                </a:lnTo>
                <a:lnTo>
                  <a:pt x="196" y="538"/>
                </a:lnTo>
                <a:lnTo>
                  <a:pt x="231" y="551"/>
                </a:lnTo>
                <a:lnTo>
                  <a:pt x="215" y="530"/>
                </a:lnTo>
                <a:lnTo>
                  <a:pt x="202" y="505"/>
                </a:lnTo>
                <a:lnTo>
                  <a:pt x="190" y="477"/>
                </a:lnTo>
                <a:lnTo>
                  <a:pt x="180" y="447"/>
                </a:lnTo>
                <a:lnTo>
                  <a:pt x="176" y="448"/>
                </a:lnTo>
                <a:lnTo>
                  <a:pt x="173" y="448"/>
                </a:lnTo>
                <a:lnTo>
                  <a:pt x="155" y="444"/>
                </a:lnTo>
                <a:lnTo>
                  <a:pt x="140" y="436"/>
                </a:lnTo>
                <a:lnTo>
                  <a:pt x="128" y="423"/>
                </a:lnTo>
                <a:lnTo>
                  <a:pt x="122" y="407"/>
                </a:lnTo>
                <a:lnTo>
                  <a:pt x="93" y="395"/>
                </a:lnTo>
                <a:lnTo>
                  <a:pt x="68" y="381"/>
                </a:lnTo>
                <a:lnTo>
                  <a:pt x="46" y="365"/>
                </a:lnTo>
                <a:close/>
                <a:moveTo>
                  <a:pt x="556" y="362"/>
                </a:moveTo>
                <a:lnTo>
                  <a:pt x="534" y="378"/>
                </a:lnTo>
                <a:lnTo>
                  <a:pt x="508" y="392"/>
                </a:lnTo>
                <a:lnTo>
                  <a:pt x="478" y="405"/>
                </a:lnTo>
                <a:lnTo>
                  <a:pt x="443" y="416"/>
                </a:lnTo>
                <a:lnTo>
                  <a:pt x="439" y="427"/>
                </a:lnTo>
                <a:lnTo>
                  <a:pt x="431" y="435"/>
                </a:lnTo>
                <a:lnTo>
                  <a:pt x="420" y="441"/>
                </a:lnTo>
                <a:lnTo>
                  <a:pt x="409" y="475"/>
                </a:lnTo>
                <a:lnTo>
                  <a:pt x="396" y="507"/>
                </a:lnTo>
                <a:lnTo>
                  <a:pt x="381" y="533"/>
                </a:lnTo>
                <a:lnTo>
                  <a:pt x="365" y="555"/>
                </a:lnTo>
                <a:lnTo>
                  <a:pt x="394" y="547"/>
                </a:lnTo>
                <a:lnTo>
                  <a:pt x="422" y="534"/>
                </a:lnTo>
                <a:lnTo>
                  <a:pt x="449" y="518"/>
                </a:lnTo>
                <a:lnTo>
                  <a:pt x="481" y="494"/>
                </a:lnTo>
                <a:lnTo>
                  <a:pt x="507" y="465"/>
                </a:lnTo>
                <a:lnTo>
                  <a:pt x="529" y="432"/>
                </a:lnTo>
                <a:lnTo>
                  <a:pt x="546" y="398"/>
                </a:lnTo>
                <a:lnTo>
                  <a:pt x="556" y="362"/>
                </a:lnTo>
                <a:close/>
                <a:moveTo>
                  <a:pt x="148" y="194"/>
                </a:moveTo>
                <a:lnTo>
                  <a:pt x="116" y="205"/>
                </a:lnTo>
                <a:lnTo>
                  <a:pt x="88" y="219"/>
                </a:lnTo>
                <a:lnTo>
                  <a:pt x="65" y="235"/>
                </a:lnTo>
                <a:lnTo>
                  <a:pt x="47" y="251"/>
                </a:lnTo>
                <a:lnTo>
                  <a:pt x="35" y="269"/>
                </a:lnTo>
                <a:lnTo>
                  <a:pt x="34" y="296"/>
                </a:lnTo>
                <a:lnTo>
                  <a:pt x="36" y="323"/>
                </a:lnTo>
                <a:lnTo>
                  <a:pt x="49" y="341"/>
                </a:lnTo>
                <a:lnTo>
                  <a:pt x="69" y="358"/>
                </a:lnTo>
                <a:lnTo>
                  <a:pt x="93" y="374"/>
                </a:lnTo>
                <a:lnTo>
                  <a:pt x="122" y="387"/>
                </a:lnTo>
                <a:lnTo>
                  <a:pt x="127" y="372"/>
                </a:lnTo>
                <a:lnTo>
                  <a:pt x="136" y="360"/>
                </a:lnTo>
                <a:lnTo>
                  <a:pt x="148" y="351"/>
                </a:lnTo>
                <a:lnTo>
                  <a:pt x="162" y="345"/>
                </a:lnTo>
                <a:lnTo>
                  <a:pt x="160" y="321"/>
                </a:lnTo>
                <a:lnTo>
                  <a:pt x="160" y="295"/>
                </a:lnTo>
                <a:lnTo>
                  <a:pt x="161" y="257"/>
                </a:lnTo>
                <a:lnTo>
                  <a:pt x="165" y="221"/>
                </a:lnTo>
                <a:lnTo>
                  <a:pt x="156" y="214"/>
                </a:lnTo>
                <a:lnTo>
                  <a:pt x="150" y="204"/>
                </a:lnTo>
                <a:lnTo>
                  <a:pt x="148" y="194"/>
                </a:lnTo>
                <a:close/>
                <a:moveTo>
                  <a:pt x="234" y="33"/>
                </a:moveTo>
                <a:lnTo>
                  <a:pt x="205" y="42"/>
                </a:lnTo>
                <a:lnTo>
                  <a:pt x="176" y="55"/>
                </a:lnTo>
                <a:lnTo>
                  <a:pt x="149" y="70"/>
                </a:lnTo>
                <a:lnTo>
                  <a:pt x="118" y="95"/>
                </a:lnTo>
                <a:lnTo>
                  <a:pt x="92" y="123"/>
                </a:lnTo>
                <a:lnTo>
                  <a:pt x="69" y="156"/>
                </a:lnTo>
                <a:lnTo>
                  <a:pt x="53" y="190"/>
                </a:lnTo>
                <a:lnTo>
                  <a:pt x="41" y="226"/>
                </a:lnTo>
                <a:lnTo>
                  <a:pt x="63" y="210"/>
                </a:lnTo>
                <a:lnTo>
                  <a:pt x="90" y="196"/>
                </a:lnTo>
                <a:lnTo>
                  <a:pt x="120" y="184"/>
                </a:lnTo>
                <a:lnTo>
                  <a:pt x="153" y="173"/>
                </a:lnTo>
                <a:lnTo>
                  <a:pt x="159" y="165"/>
                </a:lnTo>
                <a:lnTo>
                  <a:pt x="167" y="159"/>
                </a:lnTo>
                <a:lnTo>
                  <a:pt x="176" y="156"/>
                </a:lnTo>
                <a:lnTo>
                  <a:pt x="187" y="119"/>
                </a:lnTo>
                <a:lnTo>
                  <a:pt x="201" y="86"/>
                </a:lnTo>
                <a:lnTo>
                  <a:pt x="216" y="57"/>
                </a:lnTo>
                <a:lnTo>
                  <a:pt x="234" y="33"/>
                </a:lnTo>
                <a:close/>
                <a:moveTo>
                  <a:pt x="268" y="0"/>
                </a:moveTo>
                <a:lnTo>
                  <a:pt x="272" y="13"/>
                </a:lnTo>
                <a:lnTo>
                  <a:pt x="275" y="30"/>
                </a:lnTo>
                <a:lnTo>
                  <a:pt x="255" y="42"/>
                </a:lnTo>
                <a:lnTo>
                  <a:pt x="238" y="62"/>
                </a:lnTo>
                <a:lnTo>
                  <a:pt x="220" y="88"/>
                </a:lnTo>
                <a:lnTo>
                  <a:pt x="206" y="119"/>
                </a:lnTo>
                <a:lnTo>
                  <a:pt x="194" y="157"/>
                </a:lnTo>
                <a:lnTo>
                  <a:pt x="206" y="162"/>
                </a:lnTo>
                <a:lnTo>
                  <a:pt x="252" y="157"/>
                </a:lnTo>
                <a:lnTo>
                  <a:pt x="299" y="155"/>
                </a:lnTo>
                <a:lnTo>
                  <a:pt x="331" y="156"/>
                </a:lnTo>
                <a:lnTo>
                  <a:pt x="342" y="175"/>
                </a:lnTo>
                <a:lnTo>
                  <a:pt x="321" y="173"/>
                </a:lnTo>
                <a:lnTo>
                  <a:pt x="299" y="172"/>
                </a:lnTo>
                <a:lnTo>
                  <a:pt x="258" y="173"/>
                </a:lnTo>
                <a:lnTo>
                  <a:pt x="218" y="178"/>
                </a:lnTo>
                <a:lnTo>
                  <a:pt x="220" y="185"/>
                </a:lnTo>
                <a:lnTo>
                  <a:pt x="220" y="191"/>
                </a:lnTo>
                <a:lnTo>
                  <a:pt x="218" y="205"/>
                </a:lnTo>
                <a:lnTo>
                  <a:pt x="209" y="216"/>
                </a:lnTo>
                <a:lnTo>
                  <a:pt x="199" y="224"/>
                </a:lnTo>
                <a:lnTo>
                  <a:pt x="185" y="226"/>
                </a:lnTo>
                <a:lnTo>
                  <a:pt x="181" y="226"/>
                </a:lnTo>
                <a:lnTo>
                  <a:pt x="179" y="261"/>
                </a:lnTo>
                <a:lnTo>
                  <a:pt x="178" y="295"/>
                </a:lnTo>
                <a:lnTo>
                  <a:pt x="180" y="344"/>
                </a:lnTo>
                <a:lnTo>
                  <a:pt x="194" y="349"/>
                </a:lnTo>
                <a:lnTo>
                  <a:pt x="206" y="356"/>
                </a:lnTo>
                <a:lnTo>
                  <a:pt x="216" y="367"/>
                </a:lnTo>
                <a:lnTo>
                  <a:pt x="222" y="381"/>
                </a:lnTo>
                <a:lnTo>
                  <a:pt x="225" y="396"/>
                </a:lnTo>
                <a:lnTo>
                  <a:pt x="225" y="401"/>
                </a:lnTo>
                <a:lnTo>
                  <a:pt x="223" y="407"/>
                </a:lnTo>
                <a:lnTo>
                  <a:pt x="222" y="411"/>
                </a:lnTo>
                <a:lnTo>
                  <a:pt x="260" y="415"/>
                </a:lnTo>
                <a:lnTo>
                  <a:pt x="299" y="416"/>
                </a:lnTo>
                <a:lnTo>
                  <a:pt x="336" y="415"/>
                </a:lnTo>
                <a:lnTo>
                  <a:pt x="374" y="411"/>
                </a:lnTo>
                <a:lnTo>
                  <a:pt x="374" y="410"/>
                </a:lnTo>
                <a:lnTo>
                  <a:pt x="373" y="408"/>
                </a:lnTo>
                <a:lnTo>
                  <a:pt x="373" y="407"/>
                </a:lnTo>
                <a:lnTo>
                  <a:pt x="375" y="392"/>
                </a:lnTo>
                <a:lnTo>
                  <a:pt x="383" y="382"/>
                </a:lnTo>
                <a:lnTo>
                  <a:pt x="395" y="374"/>
                </a:lnTo>
                <a:lnTo>
                  <a:pt x="409" y="371"/>
                </a:lnTo>
                <a:lnTo>
                  <a:pt x="415" y="371"/>
                </a:lnTo>
                <a:lnTo>
                  <a:pt x="419" y="334"/>
                </a:lnTo>
                <a:lnTo>
                  <a:pt x="420" y="295"/>
                </a:lnTo>
                <a:lnTo>
                  <a:pt x="419" y="257"/>
                </a:lnTo>
                <a:lnTo>
                  <a:pt x="415" y="223"/>
                </a:lnTo>
                <a:lnTo>
                  <a:pt x="421" y="218"/>
                </a:lnTo>
                <a:lnTo>
                  <a:pt x="432" y="208"/>
                </a:lnTo>
                <a:lnTo>
                  <a:pt x="438" y="250"/>
                </a:lnTo>
                <a:lnTo>
                  <a:pt x="439" y="294"/>
                </a:lnTo>
                <a:lnTo>
                  <a:pt x="438" y="338"/>
                </a:lnTo>
                <a:lnTo>
                  <a:pt x="433" y="380"/>
                </a:lnTo>
                <a:lnTo>
                  <a:pt x="438" y="384"/>
                </a:lnTo>
                <a:lnTo>
                  <a:pt x="441" y="390"/>
                </a:lnTo>
                <a:lnTo>
                  <a:pt x="443" y="397"/>
                </a:lnTo>
                <a:lnTo>
                  <a:pt x="478" y="385"/>
                </a:lnTo>
                <a:lnTo>
                  <a:pt x="507" y="371"/>
                </a:lnTo>
                <a:lnTo>
                  <a:pt x="532" y="356"/>
                </a:lnTo>
                <a:lnTo>
                  <a:pt x="551" y="338"/>
                </a:lnTo>
                <a:lnTo>
                  <a:pt x="564" y="319"/>
                </a:lnTo>
                <a:lnTo>
                  <a:pt x="564" y="294"/>
                </a:lnTo>
                <a:lnTo>
                  <a:pt x="561" y="266"/>
                </a:lnTo>
                <a:lnTo>
                  <a:pt x="548" y="249"/>
                </a:lnTo>
                <a:lnTo>
                  <a:pt x="531" y="232"/>
                </a:lnTo>
                <a:lnTo>
                  <a:pt x="507" y="217"/>
                </a:lnTo>
                <a:lnTo>
                  <a:pt x="479" y="204"/>
                </a:lnTo>
                <a:lnTo>
                  <a:pt x="447" y="194"/>
                </a:lnTo>
                <a:lnTo>
                  <a:pt x="454" y="186"/>
                </a:lnTo>
                <a:lnTo>
                  <a:pt x="461" y="178"/>
                </a:lnTo>
                <a:lnTo>
                  <a:pt x="496" y="191"/>
                </a:lnTo>
                <a:lnTo>
                  <a:pt x="527" y="205"/>
                </a:lnTo>
                <a:lnTo>
                  <a:pt x="553" y="223"/>
                </a:lnTo>
                <a:lnTo>
                  <a:pt x="538" y="185"/>
                </a:lnTo>
                <a:lnTo>
                  <a:pt x="518" y="149"/>
                </a:lnTo>
                <a:lnTo>
                  <a:pt x="500" y="126"/>
                </a:lnTo>
                <a:lnTo>
                  <a:pt x="512" y="110"/>
                </a:lnTo>
                <a:lnTo>
                  <a:pt x="522" y="92"/>
                </a:lnTo>
                <a:lnTo>
                  <a:pt x="549" y="126"/>
                </a:lnTo>
                <a:lnTo>
                  <a:pt x="569" y="162"/>
                </a:lnTo>
                <a:lnTo>
                  <a:pt x="584" y="197"/>
                </a:lnTo>
                <a:lnTo>
                  <a:pt x="594" y="235"/>
                </a:lnTo>
                <a:lnTo>
                  <a:pt x="598" y="274"/>
                </a:lnTo>
                <a:lnTo>
                  <a:pt x="598" y="311"/>
                </a:lnTo>
                <a:lnTo>
                  <a:pt x="592" y="349"/>
                </a:lnTo>
                <a:lnTo>
                  <a:pt x="582" y="385"/>
                </a:lnTo>
                <a:lnTo>
                  <a:pt x="567" y="421"/>
                </a:lnTo>
                <a:lnTo>
                  <a:pt x="548" y="455"/>
                </a:lnTo>
                <a:lnTo>
                  <a:pt x="524" y="487"/>
                </a:lnTo>
                <a:lnTo>
                  <a:pt x="495" y="515"/>
                </a:lnTo>
                <a:lnTo>
                  <a:pt x="463" y="540"/>
                </a:lnTo>
                <a:lnTo>
                  <a:pt x="428" y="560"/>
                </a:lnTo>
                <a:lnTo>
                  <a:pt x="391" y="575"/>
                </a:lnTo>
                <a:lnTo>
                  <a:pt x="353" y="586"/>
                </a:lnTo>
                <a:lnTo>
                  <a:pt x="314" y="590"/>
                </a:lnTo>
                <a:lnTo>
                  <a:pt x="275" y="590"/>
                </a:lnTo>
                <a:lnTo>
                  <a:pt x="238" y="586"/>
                </a:lnTo>
                <a:lnTo>
                  <a:pt x="201" y="576"/>
                </a:lnTo>
                <a:lnTo>
                  <a:pt x="166" y="563"/>
                </a:lnTo>
                <a:lnTo>
                  <a:pt x="132" y="544"/>
                </a:lnTo>
                <a:lnTo>
                  <a:pt x="101" y="521"/>
                </a:lnTo>
                <a:lnTo>
                  <a:pt x="73" y="494"/>
                </a:lnTo>
                <a:lnTo>
                  <a:pt x="48" y="462"/>
                </a:lnTo>
                <a:lnTo>
                  <a:pt x="28" y="427"/>
                </a:lnTo>
                <a:lnTo>
                  <a:pt x="14" y="391"/>
                </a:lnTo>
                <a:lnTo>
                  <a:pt x="5" y="354"/>
                </a:lnTo>
                <a:lnTo>
                  <a:pt x="0" y="315"/>
                </a:lnTo>
                <a:lnTo>
                  <a:pt x="1" y="277"/>
                </a:lnTo>
                <a:lnTo>
                  <a:pt x="6" y="239"/>
                </a:lnTo>
                <a:lnTo>
                  <a:pt x="16" y="203"/>
                </a:lnTo>
                <a:lnTo>
                  <a:pt x="30" y="168"/>
                </a:lnTo>
                <a:lnTo>
                  <a:pt x="50" y="133"/>
                </a:lnTo>
                <a:lnTo>
                  <a:pt x="74" y="103"/>
                </a:lnTo>
                <a:lnTo>
                  <a:pt x="102" y="75"/>
                </a:lnTo>
                <a:lnTo>
                  <a:pt x="135" y="50"/>
                </a:lnTo>
                <a:lnTo>
                  <a:pt x="167" y="31"/>
                </a:lnTo>
                <a:lnTo>
                  <a:pt x="200" y="17"/>
                </a:lnTo>
                <a:lnTo>
                  <a:pt x="234" y="6"/>
                </a:lnTo>
                <a:lnTo>
                  <a:pt x="268" y="0"/>
                </a:lnTo>
                <a:close/>
              </a:path>
            </a:pathLst>
          </a:custGeom>
          <a:solidFill>
            <a:schemeClr val="bg2"/>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Pointeur orange">
            <a:extLst>
              <a:ext uri="{FF2B5EF4-FFF2-40B4-BE49-F238E27FC236}">
                <a16:creationId xmlns:a16="http://schemas.microsoft.com/office/drawing/2014/main" xmlns="" id="{BB5FEFB5-6843-4271-82D0-141EEF3A0705}"/>
              </a:ext>
            </a:extLst>
          </p:cNvPr>
          <p:cNvSpPr>
            <a:spLocks noEditPoints="1"/>
          </p:cNvSpPr>
          <p:nvPr userDrawn="1"/>
        </p:nvSpPr>
        <p:spPr bwMode="auto">
          <a:xfrm>
            <a:off x="3056532" y="4311788"/>
            <a:ext cx="371160" cy="590399"/>
          </a:xfrm>
          <a:custGeom>
            <a:avLst/>
            <a:gdLst/>
            <a:ahLst/>
            <a:cxnLst>
              <a:cxn ang="0">
                <a:pos x="137" y="34"/>
              </a:cxn>
              <a:cxn ang="0">
                <a:pos x="107" y="88"/>
              </a:cxn>
              <a:cxn ang="0">
                <a:pos x="45" y="94"/>
              </a:cxn>
              <a:cxn ang="0">
                <a:pos x="87" y="139"/>
              </a:cxn>
              <a:cxn ang="0">
                <a:pos x="73" y="200"/>
              </a:cxn>
              <a:cxn ang="0">
                <a:pos x="130" y="174"/>
              </a:cxn>
              <a:cxn ang="0">
                <a:pos x="183" y="206"/>
              </a:cxn>
              <a:cxn ang="0">
                <a:pos x="176" y="145"/>
              </a:cxn>
              <a:cxn ang="0">
                <a:pos x="223" y="103"/>
              </a:cxn>
              <a:cxn ang="0">
                <a:pos x="161" y="92"/>
              </a:cxn>
              <a:cxn ang="0">
                <a:pos x="137" y="34"/>
              </a:cxn>
              <a:cxn ang="0">
                <a:pos x="139" y="0"/>
              </a:cxn>
              <a:cxn ang="0">
                <a:pos x="170" y="5"/>
              </a:cxn>
              <a:cxn ang="0">
                <a:pos x="197" y="16"/>
              </a:cxn>
              <a:cxn ang="0">
                <a:pos x="220" y="33"/>
              </a:cxn>
              <a:cxn ang="0">
                <a:pos x="239" y="54"/>
              </a:cxn>
              <a:cxn ang="0">
                <a:pos x="253" y="80"/>
              </a:cxn>
              <a:cxn ang="0">
                <a:pos x="262" y="108"/>
              </a:cxn>
              <a:cxn ang="0">
                <a:pos x="263" y="139"/>
              </a:cxn>
              <a:cxn ang="0">
                <a:pos x="260" y="154"/>
              </a:cxn>
              <a:cxn ang="0">
                <a:pos x="256" y="172"/>
              </a:cxn>
              <a:cxn ang="0">
                <a:pos x="247" y="192"/>
              </a:cxn>
              <a:cxn ang="0">
                <a:pos x="238" y="213"/>
              </a:cxn>
              <a:cxn ang="0">
                <a:pos x="227" y="236"/>
              </a:cxn>
              <a:cxn ang="0">
                <a:pos x="201" y="284"/>
              </a:cxn>
              <a:cxn ang="0">
                <a:pos x="187" y="307"/>
              </a:cxn>
              <a:cxn ang="0">
                <a:pos x="174" y="330"/>
              </a:cxn>
              <a:cxn ang="0">
                <a:pos x="161" y="351"/>
              </a:cxn>
              <a:cxn ang="0">
                <a:pos x="149" y="371"/>
              </a:cxn>
              <a:cxn ang="0">
                <a:pos x="138" y="387"/>
              </a:cxn>
              <a:cxn ang="0">
                <a:pos x="117" y="419"/>
              </a:cxn>
              <a:cxn ang="0">
                <a:pos x="116" y="421"/>
              </a:cxn>
              <a:cxn ang="0">
                <a:pos x="114" y="419"/>
              </a:cxn>
              <a:cxn ang="0">
                <a:pos x="110" y="411"/>
              </a:cxn>
              <a:cxn ang="0">
                <a:pos x="103" y="398"/>
              </a:cxn>
              <a:cxn ang="0">
                <a:pos x="94" y="380"/>
              </a:cxn>
              <a:cxn ang="0">
                <a:pos x="85" y="360"/>
              </a:cxn>
              <a:cxn ang="0">
                <a:pos x="73" y="338"/>
              </a:cxn>
              <a:cxn ang="0">
                <a:pos x="61" y="313"/>
              </a:cxn>
              <a:cxn ang="0">
                <a:pos x="51" y="287"/>
              </a:cxn>
              <a:cxn ang="0">
                <a:pos x="39" y="260"/>
              </a:cxn>
              <a:cxn ang="0">
                <a:pos x="29" y="233"/>
              </a:cxn>
              <a:cxn ang="0">
                <a:pos x="18" y="207"/>
              </a:cxn>
              <a:cxn ang="0">
                <a:pos x="11" y="182"/>
              </a:cxn>
              <a:cxn ang="0">
                <a:pos x="5" y="160"/>
              </a:cxn>
              <a:cxn ang="0">
                <a:pos x="1" y="140"/>
              </a:cxn>
              <a:cxn ang="0">
                <a:pos x="0" y="123"/>
              </a:cxn>
              <a:cxn ang="0">
                <a:pos x="5" y="93"/>
              </a:cxn>
              <a:cxn ang="0">
                <a:pos x="17" y="66"/>
              </a:cxn>
              <a:cxn ang="0">
                <a:pos x="33" y="42"/>
              </a:cxn>
              <a:cxn ang="0">
                <a:pos x="54" y="23"/>
              </a:cxn>
              <a:cxn ang="0">
                <a:pos x="80" y="9"/>
              </a:cxn>
              <a:cxn ang="0">
                <a:pos x="109" y="1"/>
              </a:cxn>
              <a:cxn ang="0">
                <a:pos x="139" y="0"/>
              </a:cxn>
            </a:cxnLst>
            <a:rect l="0" t="0" r="r" b="b"/>
            <a:pathLst>
              <a:path w="263" h="421">
                <a:moveTo>
                  <a:pt x="137" y="34"/>
                </a:moveTo>
                <a:lnTo>
                  <a:pt x="107" y="88"/>
                </a:lnTo>
                <a:lnTo>
                  <a:pt x="45" y="94"/>
                </a:lnTo>
                <a:lnTo>
                  <a:pt x="87" y="139"/>
                </a:lnTo>
                <a:lnTo>
                  <a:pt x="73" y="200"/>
                </a:lnTo>
                <a:lnTo>
                  <a:pt x="130" y="174"/>
                </a:lnTo>
                <a:lnTo>
                  <a:pt x="183" y="206"/>
                </a:lnTo>
                <a:lnTo>
                  <a:pt x="176" y="145"/>
                </a:lnTo>
                <a:lnTo>
                  <a:pt x="223" y="103"/>
                </a:lnTo>
                <a:lnTo>
                  <a:pt x="161" y="92"/>
                </a:lnTo>
                <a:lnTo>
                  <a:pt x="137" y="34"/>
                </a:lnTo>
                <a:close/>
                <a:moveTo>
                  <a:pt x="139" y="0"/>
                </a:moveTo>
                <a:lnTo>
                  <a:pt x="170" y="5"/>
                </a:lnTo>
                <a:lnTo>
                  <a:pt x="197" y="16"/>
                </a:lnTo>
                <a:lnTo>
                  <a:pt x="220" y="33"/>
                </a:lnTo>
                <a:lnTo>
                  <a:pt x="239" y="54"/>
                </a:lnTo>
                <a:lnTo>
                  <a:pt x="253" y="80"/>
                </a:lnTo>
                <a:lnTo>
                  <a:pt x="262" y="108"/>
                </a:lnTo>
                <a:lnTo>
                  <a:pt x="263" y="139"/>
                </a:lnTo>
                <a:lnTo>
                  <a:pt x="260" y="154"/>
                </a:lnTo>
                <a:lnTo>
                  <a:pt x="256" y="172"/>
                </a:lnTo>
                <a:lnTo>
                  <a:pt x="247" y="192"/>
                </a:lnTo>
                <a:lnTo>
                  <a:pt x="238" y="213"/>
                </a:lnTo>
                <a:lnTo>
                  <a:pt x="227" y="236"/>
                </a:lnTo>
                <a:lnTo>
                  <a:pt x="201" y="284"/>
                </a:lnTo>
                <a:lnTo>
                  <a:pt x="187" y="307"/>
                </a:lnTo>
                <a:lnTo>
                  <a:pt x="174" y="330"/>
                </a:lnTo>
                <a:lnTo>
                  <a:pt x="161" y="351"/>
                </a:lnTo>
                <a:lnTo>
                  <a:pt x="149" y="371"/>
                </a:lnTo>
                <a:lnTo>
                  <a:pt x="138" y="387"/>
                </a:lnTo>
                <a:lnTo>
                  <a:pt x="117" y="419"/>
                </a:lnTo>
                <a:lnTo>
                  <a:pt x="116" y="421"/>
                </a:lnTo>
                <a:lnTo>
                  <a:pt x="114" y="419"/>
                </a:lnTo>
                <a:lnTo>
                  <a:pt x="110" y="411"/>
                </a:lnTo>
                <a:lnTo>
                  <a:pt x="103" y="398"/>
                </a:lnTo>
                <a:lnTo>
                  <a:pt x="94" y="380"/>
                </a:lnTo>
                <a:lnTo>
                  <a:pt x="85" y="360"/>
                </a:lnTo>
                <a:lnTo>
                  <a:pt x="73" y="338"/>
                </a:lnTo>
                <a:lnTo>
                  <a:pt x="61" y="313"/>
                </a:lnTo>
                <a:lnTo>
                  <a:pt x="51" y="287"/>
                </a:lnTo>
                <a:lnTo>
                  <a:pt x="39" y="260"/>
                </a:lnTo>
                <a:lnTo>
                  <a:pt x="29" y="233"/>
                </a:lnTo>
                <a:lnTo>
                  <a:pt x="18" y="207"/>
                </a:lnTo>
                <a:lnTo>
                  <a:pt x="11" y="182"/>
                </a:lnTo>
                <a:lnTo>
                  <a:pt x="5" y="160"/>
                </a:lnTo>
                <a:lnTo>
                  <a:pt x="1" y="140"/>
                </a:lnTo>
                <a:lnTo>
                  <a:pt x="0" y="123"/>
                </a:lnTo>
                <a:lnTo>
                  <a:pt x="5" y="93"/>
                </a:lnTo>
                <a:lnTo>
                  <a:pt x="17" y="66"/>
                </a:lnTo>
                <a:lnTo>
                  <a:pt x="33" y="42"/>
                </a:lnTo>
                <a:lnTo>
                  <a:pt x="54" y="23"/>
                </a:lnTo>
                <a:lnTo>
                  <a:pt x="80" y="9"/>
                </a:lnTo>
                <a:lnTo>
                  <a:pt x="109" y="1"/>
                </a:lnTo>
                <a:lnTo>
                  <a:pt x="139" y="0"/>
                </a:lnTo>
                <a:close/>
              </a:path>
            </a:pathLst>
          </a:custGeom>
          <a:solidFill>
            <a:srgbClr val="F5822A"/>
          </a:solidFill>
          <a:ln w="0">
            <a:solidFill>
              <a:srgbClr val="0072BC"/>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2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5" name="Titre EXPADON">
            <a:extLst>
              <a:ext uri="{FF2B5EF4-FFF2-40B4-BE49-F238E27FC236}">
                <a16:creationId xmlns:a16="http://schemas.microsoft.com/office/drawing/2014/main" xmlns="" id="{3934ECF1-1514-42C4-A0DE-F71A4F989FD3}"/>
              </a:ext>
            </a:extLst>
          </p:cNvPr>
          <p:cNvSpPr txBox="1">
            <a:spLocks/>
          </p:cNvSpPr>
          <p:nvPr/>
        </p:nvSpPr>
        <p:spPr>
          <a:xfrm>
            <a:off x="3541099" y="4357357"/>
            <a:ext cx="5860253" cy="1123686"/>
          </a:xfrm>
          <a:prstGeom prst="rect">
            <a:avLst/>
          </a:prstGeom>
          <a:noFill/>
        </p:spPr>
        <p:txBody>
          <a:bodyPr vert="horz" wrap="square" lIns="91440" tIns="45720" rIns="91440" bIns="45720" rtlCol="0" anchor="b" anchorCtr="0">
            <a:spAutoFit/>
          </a:bodyPr>
          <a:lstStyle>
            <a:lvl1pPr algn="ctr" defTabSz="914400" rtl="0" eaLnBrk="1" latinLnBrk="0" hangingPunct="1">
              <a:lnSpc>
                <a:spcPct val="90000"/>
              </a:lnSpc>
              <a:spcBef>
                <a:spcPct val="0"/>
              </a:spcBef>
              <a:buNone/>
              <a:defRPr lang="en-US" sz="8000" b="0" i="0" kern="1200" spc="50" baseline="0" dirty="0">
                <a:solidFill>
                  <a:srgbClr val="F5822A"/>
                </a:solidFill>
                <a:latin typeface="Book Antiqua" panose="02040602050305030304" pitchFamily="18" charset="0"/>
                <a:ea typeface="+mn-ea"/>
                <a:cs typeface="Segoe UI Semilight" panose="020B04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7200" b="0" i="0" u="none" strike="noStrike" kern="1200" cap="none" spc="50" normalizeH="0" baseline="0" noProof="0" dirty="0">
                <a:ln>
                  <a:noFill/>
                </a:ln>
                <a:solidFill>
                  <a:srgbClr val="FFFFFF"/>
                </a:solidFill>
                <a:effectLst/>
                <a:uLnTx/>
                <a:uFillTx/>
                <a:latin typeface="Book Antiqua" panose="02040602050305030304" pitchFamily="18" charset="0"/>
                <a:ea typeface="+mn-ea"/>
                <a:cs typeface="Segoe UI Semilight" panose="020B0402040204020203" pitchFamily="34" charset="0"/>
              </a:rPr>
              <a:t>EXPADON</a:t>
            </a:r>
            <a:r>
              <a:rPr kumimoji="0" lang="fr-FR" sz="7200" b="0" i="0" u="none" strike="noStrike" kern="1200" cap="none" spc="50" normalizeH="0" baseline="0" noProof="0" dirty="0">
                <a:ln>
                  <a:noFill/>
                </a:ln>
                <a:solidFill>
                  <a:srgbClr val="F5822A"/>
                </a:solidFill>
                <a:effectLst/>
                <a:uLnTx/>
                <a:uFillTx/>
                <a:latin typeface="Book Antiqua" panose="02040602050305030304" pitchFamily="18" charset="0"/>
                <a:ea typeface="+mn-ea"/>
                <a:cs typeface="Segoe UI Semilight" panose="020B0402040204020203" pitchFamily="34" charset="0"/>
              </a:rPr>
              <a:t> 2</a:t>
            </a:r>
          </a:p>
        </p:txBody>
      </p:sp>
      <p:pic>
        <p:nvPicPr>
          <p:cNvPr id="19" name="Photo container">
            <a:extLst>
              <a:ext uri="{FF2B5EF4-FFF2-40B4-BE49-F238E27FC236}">
                <a16:creationId xmlns:a16="http://schemas.microsoft.com/office/drawing/2014/main" xmlns="" id="{F3E1C569-283F-4BC6-9C4B-5F03CEFF1C6C}"/>
              </a:ext>
            </a:extLst>
          </p:cNvPr>
          <p:cNvPicPr>
            <a:picLocks noChangeAspect="1"/>
          </p:cNvPicPr>
          <p:nvPr/>
        </p:nvPicPr>
        <p:blipFill rotWithShape="1">
          <a:blip r:embed="rId4">
            <a:extLst>
              <a:ext uri="{28A0092B-C50C-407E-A947-70E740481C1C}">
                <a14:useLocalDpi xmlns:a14="http://schemas.microsoft.com/office/drawing/2010/main" val="0"/>
              </a:ext>
            </a:extLst>
          </a:blip>
          <a:srcRect t="23766" b="9965"/>
          <a:stretch/>
        </p:blipFill>
        <p:spPr>
          <a:xfrm>
            <a:off x="-47625" y="2"/>
            <a:ext cx="12192000" cy="4038953"/>
          </a:xfrm>
          <a:prstGeom prst="rect">
            <a:avLst/>
          </a:prstGeom>
        </p:spPr>
      </p:pic>
      <p:sp>
        <p:nvSpPr>
          <p:cNvPr id="11" name="Petit cercle bleu">
            <a:extLst>
              <a:ext uri="{FF2B5EF4-FFF2-40B4-BE49-F238E27FC236}">
                <a16:creationId xmlns:a16="http://schemas.microsoft.com/office/drawing/2014/main" xmlns="" id="{9A7F7187-1208-49C6-B6A2-D8D498B1D55D}"/>
              </a:ext>
            </a:extLst>
          </p:cNvPr>
          <p:cNvSpPr/>
          <p:nvPr/>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0" name="Grand cercle bleu">
            <a:extLst>
              <a:ext uri="{FF2B5EF4-FFF2-40B4-BE49-F238E27FC236}">
                <a16:creationId xmlns:a16="http://schemas.microsoft.com/office/drawing/2014/main" xmlns="" id="{1474E569-BB30-47E5-AC43-E0CA7E9B2130}"/>
              </a:ext>
            </a:extLst>
          </p:cNvPr>
          <p:cNvSpPr/>
          <p:nvPr/>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Segoe UI"/>
              <a:ea typeface="+mn-ea"/>
              <a:cs typeface="+mn-cs"/>
            </a:endParaRPr>
          </a:p>
        </p:txBody>
      </p:sp>
    </p:spTree>
    <p:extLst>
      <p:ext uri="{BB962C8B-B14F-4D97-AF65-F5344CB8AC3E}">
        <p14:creationId xmlns:p14="http://schemas.microsoft.com/office/powerpoint/2010/main" val="42268022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600" fill="hold"/>
                                        <p:tgtEl>
                                          <p:spTgt spid="10"/>
                                        </p:tgtEl>
                                        <p:attrNameLst>
                                          <p:attrName>ppt_w</p:attrName>
                                        </p:attrNameLst>
                                      </p:cBhvr>
                                      <p:tavLst>
                                        <p:tav tm="0">
                                          <p:val>
                                            <p:fltVal val="0"/>
                                          </p:val>
                                        </p:tav>
                                        <p:tav tm="100000">
                                          <p:val>
                                            <p:strVal val="#ppt_w"/>
                                          </p:val>
                                        </p:tav>
                                      </p:tavLst>
                                    </p:anim>
                                    <p:anim calcmode="lin" valueType="num">
                                      <p:cBhvr>
                                        <p:cTn id="8" dur="1600" fill="hold"/>
                                        <p:tgtEl>
                                          <p:spTgt spid="10"/>
                                        </p:tgtEl>
                                        <p:attrNameLst>
                                          <p:attrName>ppt_h</p:attrName>
                                        </p:attrNameLst>
                                      </p:cBhvr>
                                      <p:tavLst>
                                        <p:tav tm="0">
                                          <p:val>
                                            <p:fltVal val="0"/>
                                          </p:val>
                                        </p:tav>
                                        <p:tav tm="100000">
                                          <p:val>
                                            <p:strVal val="#ppt_h"/>
                                          </p:val>
                                        </p:tav>
                                      </p:tavLst>
                                    </p:anim>
                                    <p:animEffect transition="in" filter="fade">
                                      <p:cBhvr>
                                        <p:cTn id="9" dur="1600"/>
                                        <p:tgtEl>
                                          <p:spTgt spid="10"/>
                                        </p:tgtEl>
                                      </p:cBhvr>
                                    </p:animEffect>
                                  </p:childTnLst>
                                </p:cTn>
                              </p:par>
                              <p:par>
                                <p:cTn id="10" presetID="10" presetClass="exit" presetSubtype="0" fill="hold" grpId="1" nodeType="withEffect">
                                  <p:stCondLst>
                                    <p:cond delay="500"/>
                                  </p:stCondLst>
                                  <p:childTnLst>
                                    <p:animEffect transition="out" filter="fade">
                                      <p:cBhvr>
                                        <p:cTn id="11" dur="1600"/>
                                        <p:tgtEl>
                                          <p:spTgt spid="10"/>
                                        </p:tgtEl>
                                      </p:cBhvr>
                                    </p:animEffect>
                                    <p:set>
                                      <p:cBhvr>
                                        <p:cTn id="12" dur="1" fill="hold">
                                          <p:stCondLst>
                                            <p:cond delay="1599"/>
                                          </p:stCondLst>
                                        </p:cTn>
                                        <p:tgtEl>
                                          <p:spTgt spid="10"/>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10" presetClass="exit" presetSubtype="0" fill="hold" grpId="1" nodeType="withEffect">
                                  <p:stCondLst>
                                    <p:cond delay="50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1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9799364"/>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15730"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
            <a:extLst>
              <a:ext uri="{FF2B5EF4-FFF2-40B4-BE49-F238E27FC236}">
                <a16:creationId xmlns:a16="http://schemas.microsoft.com/office/drawing/2014/main" xmlns="" id="{6025ACC9-AEAA-4695-993E-0FC096B17E2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1. Se connecter à Expadon 2 – Module Certificats sanitaires (5/8)</a:t>
            </a:r>
          </a:p>
          <a:p>
            <a:pPr defTabSz="685800">
              <a:defRPr/>
            </a:pPr>
            <a:r>
              <a:rPr lang="fr-FR" b="0" i="1" dirty="0">
                <a:solidFill>
                  <a:srgbClr val="000000"/>
                </a:solidFill>
                <a:latin typeface="Calibri" panose="020F0502020204030204" pitchFamily="34" charset="0"/>
                <a:cs typeface="Calibri" panose="020F0502020204030204" pitchFamily="34" charset="0"/>
              </a:rPr>
              <a:t>Création de votre compte </a:t>
            </a:r>
            <a:r>
              <a:rPr lang="fr-FR" b="0" i="1" dirty="0">
                <a:solidFill>
                  <a:srgbClr val="000000"/>
                </a:solidFill>
                <a:latin typeface="Calibri" panose="020F0502020204030204" pitchFamily="34" charset="0"/>
                <a:cs typeface="Calibri" panose="020F0502020204030204" pitchFamily="34" charset="0"/>
              </a:rPr>
              <a:t>« </a:t>
            </a:r>
            <a:r>
              <a:rPr lang="fr-FR" b="0" i="1" dirty="0" err="1">
                <a:solidFill>
                  <a:srgbClr val="000000"/>
                </a:solidFill>
                <a:latin typeface="Calibri" panose="020F0502020204030204" pitchFamily="34" charset="0"/>
                <a:cs typeface="Calibri" panose="020F0502020204030204" pitchFamily="34" charset="0"/>
              </a:rPr>
              <a:t>Moncompote</a:t>
            </a:r>
            <a:r>
              <a:rPr lang="fr-FR" b="0" i="1" dirty="0">
                <a:solidFill>
                  <a:srgbClr val="000000"/>
                </a:solidFill>
                <a:latin typeface="Calibri" panose="020F0502020204030204" pitchFamily="34" charset="0"/>
                <a:cs typeface="Calibri" panose="020F0502020204030204" pitchFamily="34" charset="0"/>
              </a:rPr>
              <a:t> » </a:t>
            </a:r>
            <a:r>
              <a:rPr lang="fr-FR" b="0" i="1" dirty="0">
                <a:solidFill>
                  <a:srgbClr val="000000"/>
                </a:solidFill>
                <a:latin typeface="Calibri" panose="020F0502020204030204" pitchFamily="34" charset="0"/>
                <a:cs typeface="Calibri" panose="020F0502020204030204" pitchFamily="34" charset="0"/>
              </a:rPr>
              <a:t>2/3</a:t>
            </a:r>
            <a:endParaRPr lang="fr-FR" sz="1200" b="0" i="1" dirty="0">
              <a:solidFill>
                <a:srgbClr val="000000"/>
              </a:solidFill>
              <a:latin typeface="Calibri" panose="020F0502020204030204" pitchFamily="34" charset="0"/>
              <a:cs typeface="Calibri" panose="020F0502020204030204" pitchFamily="34" charset="0"/>
            </a:endParaRPr>
          </a:p>
        </p:txBody>
      </p:sp>
      <p:grpSp>
        <p:nvGrpSpPr>
          <p:cNvPr id="4" name="Groupe 3">
            <a:extLst>
              <a:ext uri="{FF2B5EF4-FFF2-40B4-BE49-F238E27FC236}">
                <a16:creationId xmlns:a16="http://schemas.microsoft.com/office/drawing/2014/main" xmlns="" id="{3AEE1531-466A-42B3-84DF-B4B04355D2A4}"/>
              </a:ext>
            </a:extLst>
          </p:cNvPr>
          <p:cNvGrpSpPr/>
          <p:nvPr/>
        </p:nvGrpSpPr>
        <p:grpSpPr>
          <a:xfrm>
            <a:off x="1015301" y="1039871"/>
            <a:ext cx="6450555" cy="5050293"/>
            <a:chOff x="2258940" y="1067310"/>
            <a:chExt cx="6450555" cy="5050293"/>
          </a:xfrm>
        </p:grpSpPr>
        <p:sp>
          <p:nvSpPr>
            <p:cNvPr id="9" name="Rectangle 110">
              <a:extLst>
                <a:ext uri="{FF2B5EF4-FFF2-40B4-BE49-F238E27FC236}">
                  <a16:creationId xmlns:a16="http://schemas.microsoft.com/office/drawing/2014/main" xmlns="" id="{6DD9CBF3-835B-47A4-81C0-F1061C7DB33F}"/>
                </a:ext>
              </a:extLst>
            </p:cNvPr>
            <p:cNvSpPr/>
            <p:nvPr/>
          </p:nvSpPr>
          <p:spPr>
            <a:xfrm>
              <a:off x="2258940" y="1067310"/>
              <a:ext cx="5279637" cy="470898"/>
            </a:xfrm>
            <a:prstGeom prst="rect">
              <a:avLst/>
            </a:prstGeom>
          </p:spPr>
          <p:txBody>
            <a:bodyPr wrap="square" lIns="0" tIns="0" rIns="0" bIns="0">
              <a:spAutoFit/>
            </a:bodyPr>
            <a:lstStyle/>
            <a:p>
              <a:pPr marL="214313" indent="-214313">
                <a:lnSpc>
                  <a:spcPct val="85000"/>
                </a:lnSpc>
                <a:spcAft>
                  <a:spcPts val="450"/>
                </a:spcAft>
                <a:buClr>
                  <a:srgbClr val="0072BC"/>
                </a:buClr>
                <a:buSzPct val="100000"/>
                <a:buFont typeface="Arial" pitchFamily="34" charset="0"/>
                <a:buChar char="►"/>
              </a:pPr>
              <a:r>
                <a:rPr lang="en-US" dirty="0">
                  <a:latin typeface="Calibri" panose="020F0502020204030204" pitchFamily="34" charset="0"/>
                  <a:cs typeface="Calibri" panose="020F0502020204030204" pitchFamily="34" charset="0"/>
                </a:rPr>
                <a:t>Renseigner les champs </a:t>
              </a:r>
              <a:r>
                <a:rPr lang="en-US" dirty="0" err="1">
                  <a:latin typeface="Calibri" panose="020F0502020204030204" pitchFamily="34" charset="0"/>
                  <a:cs typeface="Calibri" panose="020F0502020204030204" pitchFamily="34" charset="0"/>
                </a:rPr>
                <a:t>obligatoires</a:t>
              </a:r>
              <a:r>
                <a:rPr lang="en-US" dirty="0">
                  <a:latin typeface="Calibri" panose="020F0502020204030204" pitchFamily="34" charset="0"/>
                  <a:cs typeface="Calibri" panose="020F0502020204030204" pitchFamily="34" charset="0"/>
                </a:rPr>
                <a:t> du </a:t>
              </a:r>
              <a:r>
                <a:rPr lang="en-US" dirty="0" err="1">
                  <a:latin typeface="Calibri" panose="020F0502020204030204" pitchFamily="34" charset="0"/>
                  <a:cs typeface="Calibri" panose="020F0502020204030204" pitchFamily="34" charset="0"/>
                </a:rPr>
                <a:t>formulaire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marqués</a:t>
              </a:r>
              <a:r>
                <a:rPr lang="en-US" dirty="0">
                  <a:latin typeface="Calibri" panose="020F0502020204030204" pitchFamily="34" charset="0"/>
                  <a:cs typeface="Calibri" panose="020F0502020204030204" pitchFamily="34" charset="0"/>
                </a:rPr>
                <a:t>  d'un </a:t>
              </a:r>
              <a:r>
                <a:rPr lang="en-US" dirty="0" err="1">
                  <a:latin typeface="Calibri" panose="020F0502020204030204" pitchFamily="34" charset="0"/>
                  <a:cs typeface="Calibri" panose="020F0502020204030204" pitchFamily="34" charset="0"/>
                </a:rPr>
                <a:t>astérisque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endParaRPr lang="en-US" strike="sngStrike"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xmlns="" id="{34668F08-F5AD-4B2E-9659-6F9BCFE6464A}"/>
                </a:ext>
              </a:extLst>
            </p:cNvPr>
            <p:cNvSpPr txBox="1"/>
            <p:nvPr/>
          </p:nvSpPr>
          <p:spPr>
            <a:xfrm>
              <a:off x="2560778" y="1674222"/>
              <a:ext cx="5094062" cy="3262432"/>
            </a:xfrm>
            <a:prstGeom prst="rect">
              <a:avLst/>
            </a:prstGeom>
            <a:noFill/>
          </p:spPr>
          <p:txBody>
            <a:bodyPr wrap="square" rtlCol="0">
              <a:spAutoFit/>
            </a:bodyPr>
            <a:lstStyle/>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Nom de naissance</a:t>
              </a:r>
            </a:p>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Prénoms (séparés par une virgule le cas échéant)</a:t>
              </a:r>
            </a:p>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Adresse électronique</a:t>
              </a:r>
            </a:p>
            <a:p>
              <a:r>
                <a:rPr lang="fr-FR" sz="1400" i="1" dirty="0">
                  <a:latin typeface="Calibri" panose="020F0502020204030204" pitchFamily="34" charset="0"/>
                  <a:cs typeface="Calibri" panose="020F0502020204030204" pitchFamily="34" charset="0"/>
                </a:rPr>
                <a:t>NB: Cette adresse électronique servira d’</a:t>
              </a:r>
              <a:r>
                <a:rPr lang="fr-FR" sz="1400" b="1" i="1" dirty="0">
                  <a:latin typeface="Calibri" panose="020F0502020204030204" pitchFamily="34" charset="0"/>
                  <a:cs typeface="Calibri" panose="020F0502020204030204" pitchFamily="34" charset="0"/>
                </a:rPr>
                <a:t>identifiant unique de connexion </a:t>
              </a:r>
              <a:r>
                <a:rPr lang="fr-FR" sz="1400" i="1" dirty="0">
                  <a:latin typeface="Calibri" panose="020F0502020204030204" pitchFamily="34" charset="0"/>
                  <a:cs typeface="Calibri" panose="020F0502020204030204" pitchFamily="34" charset="0"/>
                </a:rPr>
                <a:t>lors de l’utilisation d’</a:t>
              </a:r>
              <a:r>
                <a:rPr lang="fr-FR" sz="1400" i="1" dirty="0" err="1">
                  <a:latin typeface="Calibri" panose="020F0502020204030204" pitchFamily="34" charset="0"/>
                  <a:cs typeface="Calibri" panose="020F0502020204030204" pitchFamily="34" charset="0"/>
                </a:rPr>
                <a:t>Expadon</a:t>
              </a:r>
              <a:r>
                <a:rPr lang="fr-FR" sz="1400" i="1" dirty="0">
                  <a:latin typeface="Calibri" panose="020F0502020204030204" pitchFamily="34" charset="0"/>
                  <a:cs typeface="Calibri" panose="020F0502020204030204" pitchFamily="34" charset="0"/>
                </a:rPr>
                <a:t> 2. C’est également l’adresse à laquelle seront envoyés les notifications </a:t>
              </a:r>
              <a:r>
                <a:rPr lang="fr-FR" sz="1400" i="1" dirty="0" err="1">
                  <a:latin typeface="Calibri" panose="020F0502020204030204" pitchFamily="34" charset="0"/>
                  <a:cs typeface="Calibri" panose="020F0502020204030204" pitchFamily="34" charset="0"/>
                </a:rPr>
                <a:t>Expadon</a:t>
              </a:r>
              <a:r>
                <a:rPr lang="fr-FR" sz="1400" i="1" dirty="0">
                  <a:latin typeface="Calibri" panose="020F0502020204030204" pitchFamily="34" charset="0"/>
                  <a:cs typeface="Calibri" panose="020F0502020204030204" pitchFamily="34" charset="0"/>
                </a:rPr>
                <a:t> 2 (demandes de compléments, signature, refus)</a:t>
              </a:r>
            </a:p>
            <a:p>
              <a:pPr marL="285750" lvl="3" indent="-285750">
                <a:buFont typeface="Arial" panose="020B0604020202020204" pitchFamily="34" charset="0"/>
                <a:buChar char="•"/>
              </a:pPr>
              <a:r>
                <a:rPr lang="fr-FR" dirty="0">
                  <a:latin typeface="Calibri" panose="020F0502020204030204" pitchFamily="34" charset="0"/>
                  <a:cs typeface="Calibri" panose="020F0502020204030204" pitchFamily="34" charset="0"/>
                </a:rPr>
                <a:t>Mot de Passe</a:t>
              </a:r>
            </a:p>
            <a:p>
              <a:pPr marL="0" lvl="3"/>
              <a:r>
                <a:rPr lang="fr-FR" sz="1400" i="1" dirty="0">
                  <a:latin typeface="Calibri" panose="020F0502020204030204" pitchFamily="34" charset="0"/>
                  <a:cs typeface="Calibri" panose="020F0502020204030204" pitchFamily="34" charset="0"/>
                </a:rPr>
                <a:t>8 caractères minimum, avec au moins trois caractères parmi les quatre catégories suivantes : 1 minuscule, 1 majuscule, 1 chiffre, 1 caractère spécial (</a:t>
              </a:r>
              <a:r>
                <a:rPr lang="en-US" sz="1400" i="1" dirty="0">
                  <a:latin typeface="Calibri" panose="020F0502020204030204" pitchFamily="34" charset="0"/>
                  <a:cs typeface="Calibri" panose="020F0502020204030204" pitchFamily="34" charset="0"/>
                </a:rPr>
                <a:t>! @ # $ % ^ &amp; * ) ( _ } { : ; ? &lt; &gt;). </a:t>
              </a:r>
              <a:endParaRPr lang="fr-FR" sz="1400" i="1" dirty="0">
                <a:latin typeface="Calibri" panose="020F0502020204030204" pitchFamily="34" charset="0"/>
                <a:cs typeface="Calibri" panose="020F0502020204030204" pitchFamily="34" charset="0"/>
              </a:endParaRPr>
            </a:p>
            <a:p>
              <a:pPr marL="285750" lvl="6" indent="-285750">
                <a:buFont typeface="Arial" panose="020B0604020202020204" pitchFamily="34" charset="0"/>
                <a:buChar char="•"/>
                <a:tabLst>
                  <a:tab pos="85725" algn="l"/>
                </a:tabLst>
              </a:pPr>
              <a:r>
                <a:rPr lang="fr-FR" dirty="0">
                  <a:latin typeface="Calibri" panose="020F0502020204030204" pitchFamily="34" charset="0"/>
                  <a:cs typeface="Calibri" panose="020F0502020204030204" pitchFamily="34" charset="0"/>
                </a:rPr>
                <a:t>Confirmez le mot de passe en le saisissant une seconde fois, à l’identique</a:t>
              </a:r>
              <a:endParaRPr lang="en-US" dirty="0">
                <a:latin typeface="Calibri" panose="020F0502020204030204" pitchFamily="34" charset="0"/>
                <a:cs typeface="Calibri" panose="020F0502020204030204" pitchFamily="34" charset="0"/>
              </a:endParaRPr>
            </a:p>
          </p:txBody>
        </p:sp>
        <p:sp>
          <p:nvSpPr>
            <p:cNvPr id="11" name="Rectangle 307">
              <a:extLst>
                <a:ext uri="{FF2B5EF4-FFF2-40B4-BE49-F238E27FC236}">
                  <a16:creationId xmlns:a16="http://schemas.microsoft.com/office/drawing/2014/main" xmlns="" id="{1B72EEB1-A109-4F85-9FCB-D663B22D58E6}"/>
                </a:ext>
              </a:extLst>
            </p:cNvPr>
            <p:cNvSpPr/>
            <p:nvPr/>
          </p:nvSpPr>
          <p:spPr>
            <a:xfrm>
              <a:off x="2258940" y="5047566"/>
              <a:ext cx="6450555" cy="1070037"/>
            </a:xfrm>
            <a:prstGeom prst="rect">
              <a:avLst/>
            </a:prstGeom>
          </p:spPr>
          <p:txBody>
            <a:bodyPr wrap="square" lIns="0" tIns="0" rIns="0" bIns="0">
              <a:spAutoFit/>
            </a:bodyPr>
            <a:lstStyle/>
            <a:p>
              <a:pPr marL="214313" indent="-214313">
                <a:lnSpc>
                  <a:spcPct val="85000"/>
                </a:lnSpc>
                <a:spcAft>
                  <a:spcPts val="450"/>
                </a:spcAft>
                <a:buClr>
                  <a:srgbClr val="0072BC"/>
                </a:buClr>
                <a:buSzPct val="100000"/>
                <a:buFont typeface="Arial" pitchFamily="34" charset="0"/>
                <a:buChar char="►"/>
              </a:pPr>
              <a:r>
                <a:rPr lang="en-US" dirty="0">
                  <a:latin typeface="Calibri" panose="020F0502020204030204" pitchFamily="34" charset="0"/>
                  <a:cs typeface="Calibri" panose="020F0502020204030204" pitchFamily="34" charset="0"/>
                </a:rPr>
                <a:t>Prendre </a:t>
              </a:r>
              <a:r>
                <a:rPr lang="en-US" dirty="0" err="1">
                  <a:latin typeface="Calibri" panose="020F0502020204030204" pitchFamily="34" charset="0"/>
                  <a:cs typeface="Calibri" panose="020F0502020204030204" pitchFamily="34" charset="0"/>
                </a:rPr>
                <a:t>connaissance</a:t>
              </a:r>
              <a:r>
                <a:rPr lang="en-US" dirty="0">
                  <a:latin typeface="Calibri" panose="020F0502020204030204" pitchFamily="34" charset="0"/>
                  <a:cs typeface="Calibri" panose="020F0502020204030204" pitchFamily="34" charset="0"/>
                </a:rPr>
                <a:t> et accepter les conditions générales </a:t>
              </a:r>
              <a:r>
                <a:rPr lang="en-US" dirty="0" err="1">
                  <a:latin typeface="Calibri" panose="020F0502020204030204" pitchFamily="34" charset="0"/>
                  <a:cs typeface="Calibri" panose="020F0502020204030204" pitchFamily="34" charset="0"/>
                </a:rPr>
                <a:t>d'utilisation</a:t>
              </a:r>
              <a:r>
                <a:rPr lang="en-US" dirty="0">
                  <a:latin typeface="Calibri" panose="020F0502020204030204" pitchFamily="34" charset="0"/>
                  <a:cs typeface="Calibri" panose="020F0502020204030204" pitchFamily="34" charset="0"/>
                </a:rPr>
                <a:t> en cochant la case adequate</a:t>
              </a:r>
            </a:p>
            <a:p>
              <a:pPr marL="214313" indent="-214313">
                <a:lnSpc>
                  <a:spcPct val="85000"/>
                </a:lnSpc>
                <a:spcAft>
                  <a:spcPts val="450"/>
                </a:spcAft>
                <a:buClr>
                  <a:srgbClr val="0072BC"/>
                </a:buClr>
                <a:buSzPct val="100000"/>
                <a:buFont typeface="Arial" pitchFamily="34" charset="0"/>
                <a:buChar char="►"/>
              </a:pPr>
              <a:endParaRPr lang="en-US" dirty="0">
                <a:latin typeface="Calibri" panose="020F0502020204030204" pitchFamily="34" charset="0"/>
                <a:cs typeface="Calibri" panose="020F0502020204030204" pitchFamily="34" charset="0"/>
              </a:endParaRPr>
            </a:p>
            <a:p>
              <a:pPr marL="214313" indent="-214313">
                <a:lnSpc>
                  <a:spcPct val="85000"/>
                </a:lnSpc>
                <a:spcAft>
                  <a:spcPts val="450"/>
                </a:spcAft>
                <a:buClr>
                  <a:srgbClr val="0072BC"/>
                </a:buClr>
                <a:buSzPct val="100000"/>
                <a:buFont typeface="Arial" pitchFamily="34" charset="0"/>
                <a:buChar char="►"/>
              </a:pPr>
              <a:r>
                <a:rPr lang="en-US" dirty="0" err="1">
                  <a:latin typeface="Calibri" panose="020F0502020204030204" pitchFamily="34" charset="0"/>
                  <a:cs typeface="Calibri" panose="020F0502020204030204" pitchFamily="34" charset="0"/>
                </a:rPr>
                <a:t>Enregistrer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votre</a:t>
              </a:r>
              <a:r>
                <a:rPr lang="en-US" dirty="0">
                  <a:latin typeface="Calibri" panose="020F0502020204030204" pitchFamily="34" charset="0"/>
                  <a:cs typeface="Calibri" panose="020F0502020204030204" pitchFamily="34" charset="0"/>
                </a:rPr>
                <a:t> inscription en </a:t>
              </a:r>
              <a:r>
                <a:rPr lang="en-US" dirty="0" err="1">
                  <a:latin typeface="Calibri" panose="020F0502020204030204" pitchFamily="34" charset="0"/>
                  <a:cs typeface="Calibri" panose="020F0502020204030204" pitchFamily="34" charset="0"/>
                </a:rPr>
                <a:t>cliquant</a:t>
              </a:r>
              <a:r>
                <a:rPr lang="en-US" dirty="0">
                  <a:latin typeface="Calibri" panose="020F0502020204030204" pitchFamily="34" charset="0"/>
                  <a:cs typeface="Calibri" panose="020F0502020204030204" pitchFamily="34" charset="0"/>
                </a:rPr>
                <a:t> sur </a:t>
              </a:r>
              <a:r>
                <a:rPr lang="en-US" dirty="0" err="1">
                  <a:latin typeface="Calibri" panose="020F0502020204030204" pitchFamily="34" charset="0"/>
                  <a:cs typeface="Calibri" panose="020F0502020204030204" pitchFamily="34" charset="0"/>
                </a:rPr>
                <a:t>l’icône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S’inscrire</a:t>
              </a:r>
              <a:r>
                <a:rPr lang="en-US" dirty="0">
                  <a:latin typeface="Calibri" panose="020F0502020204030204" pitchFamily="34" charset="0"/>
                  <a:cs typeface="Calibri" panose="020F0502020204030204" pitchFamily="34" charset="0"/>
                </a:rPr>
                <a:t>”</a:t>
              </a:r>
            </a:p>
          </p:txBody>
        </p:sp>
      </p:grpSp>
      <p:pic>
        <p:nvPicPr>
          <p:cNvPr id="3" name="Image 2">
            <a:extLst>
              <a:ext uri="{FF2B5EF4-FFF2-40B4-BE49-F238E27FC236}">
                <a16:creationId xmlns:a16="http://schemas.microsoft.com/office/drawing/2014/main" xmlns="" id="{8A9380A8-5BE5-49AB-AC6A-48A950403D0C}"/>
              </a:ext>
            </a:extLst>
          </p:cNvPr>
          <p:cNvPicPr>
            <a:picLocks noChangeAspect="1"/>
          </p:cNvPicPr>
          <p:nvPr/>
        </p:nvPicPr>
        <p:blipFill rotWithShape="1">
          <a:blip r:embed="rId6"/>
          <a:srcRect l="18030" t="15396" r="1891"/>
          <a:stretch/>
        </p:blipFill>
        <p:spPr>
          <a:xfrm>
            <a:off x="6736360" y="1904301"/>
            <a:ext cx="5138961" cy="2951687"/>
          </a:xfrm>
          <a:prstGeom prst="rect">
            <a:avLst/>
          </a:prstGeom>
        </p:spPr>
      </p:pic>
    </p:spTree>
    <p:extLst>
      <p:ext uri="{BB962C8B-B14F-4D97-AF65-F5344CB8AC3E}">
        <p14:creationId xmlns:p14="http://schemas.microsoft.com/office/powerpoint/2010/main" val="226849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962846252"/>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16757"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
            <a:extLst>
              <a:ext uri="{FF2B5EF4-FFF2-40B4-BE49-F238E27FC236}">
                <a16:creationId xmlns:a16="http://schemas.microsoft.com/office/drawing/2014/main" xmlns="" id="{6025ACC9-AEAA-4695-993E-0FC096B17E2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1. Se connecter à Expadon 2 – Module Certificats sanitaires (6/8) </a:t>
            </a:r>
          </a:p>
          <a:p>
            <a:pPr defTabSz="685800">
              <a:defRPr/>
            </a:pPr>
            <a:r>
              <a:rPr lang="fr-FR" b="0" i="1" dirty="0">
                <a:solidFill>
                  <a:srgbClr val="000000"/>
                </a:solidFill>
                <a:latin typeface="Calibri" panose="020F0502020204030204" pitchFamily="34" charset="0"/>
                <a:cs typeface="Calibri" panose="020F0502020204030204" pitchFamily="34" charset="0"/>
              </a:rPr>
              <a:t>Création de votre compte </a:t>
            </a:r>
            <a:r>
              <a:rPr lang="fr-FR" b="0" i="1" dirty="0">
                <a:solidFill>
                  <a:srgbClr val="000000"/>
                </a:solidFill>
                <a:latin typeface="Calibri" panose="020F0502020204030204" pitchFamily="34" charset="0"/>
                <a:cs typeface="Calibri" panose="020F0502020204030204" pitchFamily="34" charset="0"/>
              </a:rPr>
              <a:t>« </a:t>
            </a:r>
            <a:r>
              <a:rPr lang="fr-FR" b="0" i="1" dirty="0" err="1">
                <a:solidFill>
                  <a:srgbClr val="000000"/>
                </a:solidFill>
                <a:latin typeface="Calibri" panose="020F0502020204030204" pitchFamily="34" charset="0"/>
                <a:cs typeface="Calibri" panose="020F0502020204030204" pitchFamily="34" charset="0"/>
              </a:rPr>
              <a:t>Moncompote</a:t>
            </a:r>
            <a:r>
              <a:rPr lang="fr-FR" b="0" i="1" dirty="0">
                <a:solidFill>
                  <a:srgbClr val="000000"/>
                </a:solidFill>
                <a:latin typeface="Calibri" panose="020F0502020204030204" pitchFamily="34" charset="0"/>
                <a:cs typeface="Calibri" panose="020F0502020204030204" pitchFamily="34" charset="0"/>
              </a:rPr>
              <a:t> » </a:t>
            </a:r>
            <a:r>
              <a:rPr lang="fr-FR" b="0" i="1" dirty="0">
                <a:solidFill>
                  <a:srgbClr val="000000"/>
                </a:solidFill>
                <a:latin typeface="Calibri" panose="020F0502020204030204" pitchFamily="34" charset="0"/>
                <a:cs typeface="Calibri" panose="020F0502020204030204" pitchFamily="34" charset="0"/>
              </a:rPr>
              <a:t>3/3</a:t>
            </a:r>
            <a:endParaRPr lang="fr-FR" sz="1200" b="0" i="1" dirty="0">
              <a:solidFill>
                <a:srgbClr val="000000"/>
              </a:solidFill>
              <a:latin typeface="Calibri" panose="020F0502020204030204" pitchFamily="34" charset="0"/>
              <a:cs typeface="Calibri" panose="020F0502020204030204" pitchFamily="34" charset="0"/>
            </a:endParaRPr>
          </a:p>
        </p:txBody>
      </p:sp>
      <p:pic>
        <p:nvPicPr>
          <p:cNvPr id="13" name="Picture 306">
            <a:extLst>
              <a:ext uri="{FF2B5EF4-FFF2-40B4-BE49-F238E27FC236}">
                <a16:creationId xmlns:a16="http://schemas.microsoft.com/office/drawing/2014/main" xmlns="" id="{B8E00601-BAD2-4A66-BB88-01CB468298F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971918" y="2947847"/>
            <a:ext cx="3875047" cy="2912439"/>
          </a:xfrm>
          <a:prstGeom prst="rect">
            <a:avLst/>
          </a:prstGeom>
          <a:noFill/>
        </p:spPr>
      </p:pic>
      <p:sp>
        <p:nvSpPr>
          <p:cNvPr id="14" name="Rectangle 405">
            <a:extLst>
              <a:ext uri="{FF2B5EF4-FFF2-40B4-BE49-F238E27FC236}">
                <a16:creationId xmlns:a16="http://schemas.microsoft.com/office/drawing/2014/main" xmlns="" id="{511CC9A3-A3E5-4D25-9DC9-93D5858D20AB}"/>
              </a:ext>
            </a:extLst>
          </p:cNvPr>
          <p:cNvSpPr/>
          <p:nvPr/>
        </p:nvSpPr>
        <p:spPr>
          <a:xfrm>
            <a:off x="2258940" y="1165494"/>
            <a:ext cx="8243601" cy="1661993"/>
          </a:xfrm>
          <a:prstGeom prst="rect">
            <a:avLst/>
          </a:prstGeom>
        </p:spPr>
        <p:txBody>
          <a:bodyPr wrap="square" lIns="0" tIns="0" rIns="0" bIns="0">
            <a:spAutoFit/>
          </a:bodyPr>
          <a:lstStyle/>
          <a:p>
            <a:pPr algn="just"/>
            <a:r>
              <a:rPr lang="en-US" dirty="0">
                <a:latin typeface="Calibri" panose="020F0502020204030204" pitchFamily="34" charset="0"/>
                <a:cs typeface="Calibri" panose="020F0502020204030204" pitchFamily="34" charset="0"/>
              </a:rPr>
              <a:t>Après </a:t>
            </a:r>
            <a:r>
              <a:rPr lang="en-US" dirty="0" err="1">
                <a:latin typeface="Calibri" panose="020F0502020204030204" pitchFamily="34" charset="0"/>
                <a:cs typeface="Calibri" panose="020F0502020204030204" pitchFamily="34" charset="0"/>
              </a:rPr>
              <a:t>enregistrement</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votre</a:t>
            </a:r>
            <a:r>
              <a:rPr lang="en-US" dirty="0">
                <a:latin typeface="Calibri" panose="020F0502020204030204" pitchFamily="34" charset="0"/>
                <a:cs typeface="Calibri" panose="020F0502020204030204" pitchFamily="34" charset="0"/>
              </a:rPr>
              <a:t> inscription, </a:t>
            </a:r>
            <a:r>
              <a:rPr lang="en-US" dirty="0" err="1">
                <a:latin typeface="Calibri" panose="020F0502020204030204" pitchFamily="34" charset="0"/>
                <a:cs typeface="Calibri" panose="020F0502020204030204" pitchFamily="34" charset="0"/>
              </a:rPr>
              <a:t>vous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recevrez</a:t>
            </a:r>
            <a:r>
              <a:rPr lang="en-US" dirty="0">
                <a:latin typeface="Calibri" panose="020F0502020204030204" pitchFamily="34" charset="0"/>
                <a:cs typeface="Calibri" panose="020F0502020204030204" pitchFamily="34" charset="0"/>
              </a:rPr>
              <a:t> par </a:t>
            </a:r>
            <a:r>
              <a:rPr lang="en-US" dirty="0" err="1">
                <a:latin typeface="Calibri" panose="020F0502020204030204" pitchFamily="34" charset="0"/>
                <a:cs typeface="Calibri" panose="020F0502020204030204" pitchFamily="34" charset="0"/>
              </a:rPr>
              <a:t>courrier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électronique</a:t>
            </a:r>
            <a:r>
              <a:rPr lang="en-US" dirty="0">
                <a:latin typeface="Calibri" panose="020F0502020204030204" pitchFamily="34" charset="0"/>
                <a:cs typeface="Calibri" panose="020F0502020204030204" pitchFamily="34" charset="0"/>
              </a:rPr>
              <a:t> </a:t>
            </a:r>
          </a:p>
          <a:p>
            <a:pPr algn="just"/>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un</a:t>
            </a:r>
            <a:r>
              <a:rPr lang="en-US" b="1" dirty="0">
                <a:solidFill>
                  <a:srgbClr val="FF0000"/>
                </a:solidFill>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lien </a:t>
            </a:r>
            <a:r>
              <a:rPr lang="en-US" b="1" dirty="0" err="1">
                <a:latin typeface="Calibri" panose="020F0502020204030204" pitchFamily="34" charset="0"/>
                <a:cs typeface="Calibri" panose="020F0502020204030204" pitchFamily="34" charset="0"/>
              </a:rPr>
              <a:t>d'activation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valable</a:t>
            </a:r>
            <a:r>
              <a:rPr lang="en-US" b="1" dirty="0">
                <a:latin typeface="Calibri" panose="020F0502020204030204" pitchFamily="34" charset="0"/>
                <a:cs typeface="Calibri" panose="020F0502020204030204" pitchFamily="34" charset="0"/>
              </a:rPr>
              <a:t> 96h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permettant</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valider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votre</a:t>
            </a:r>
            <a:r>
              <a:rPr lang="en-US" dirty="0">
                <a:latin typeface="Calibri" panose="020F0502020204030204" pitchFamily="34" charset="0"/>
                <a:cs typeface="Calibri" panose="020F0502020204030204" pitchFamily="34" charset="0"/>
              </a:rPr>
              <a:t> inscription. </a:t>
            </a:r>
            <a:r>
              <a:rPr lang="en-US" dirty="0" err="1">
                <a:latin typeface="Calibri" panose="020F0502020204030204" pitchFamily="34" charset="0"/>
                <a:cs typeface="Calibri" panose="020F0502020204030204" pitchFamily="34" charset="0"/>
              </a:rPr>
              <a:t>L’activation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préalable</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votre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compte</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connexion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est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obligatoire</a:t>
            </a:r>
            <a:r>
              <a:rPr lang="en-US" dirty="0">
                <a:latin typeface="Calibri" panose="020F0502020204030204" pitchFamily="34" charset="0"/>
                <a:cs typeface="Calibri" panose="020F0502020204030204" pitchFamily="34" charset="0"/>
              </a:rPr>
              <a:t> pour </a:t>
            </a:r>
            <a:r>
              <a:rPr lang="en-US" dirty="0" err="1">
                <a:latin typeface="Calibri" panose="020F0502020204030204" pitchFamily="34" charset="0"/>
                <a:cs typeface="Calibri" panose="020F0502020204030204" pitchFamily="34" charset="0"/>
              </a:rPr>
              <a:t>permettre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d’accéder</a:t>
            </a:r>
            <a:r>
              <a:rPr lang="en-US" dirty="0">
                <a:latin typeface="Calibri" panose="020F0502020204030204" pitchFamily="34" charset="0"/>
                <a:cs typeface="Calibri" panose="020F0502020204030204" pitchFamily="34" charset="0"/>
              </a:rPr>
              <a:t> aux </a:t>
            </a:r>
            <a:r>
              <a:rPr lang="en-US" dirty="0" err="1">
                <a:latin typeface="Calibri" panose="020F0502020204030204" pitchFamily="34" charset="0"/>
                <a:cs typeface="Calibri" panose="020F0502020204030204" pitchFamily="34" charset="0"/>
              </a:rPr>
              <a:t>téléprocédures</a:t>
            </a: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 </a:t>
            </a:r>
            <a:r>
              <a:rPr lang="en-US" strike="sngStrike" dirty="0" err="1">
                <a:solidFill>
                  <a:srgbClr val="FF0000"/>
                </a:solidFill>
                <a:latin typeface="Calibri" panose="020F0502020204030204" pitchFamily="34" charset="0"/>
                <a:cs typeface="Calibri" panose="020F0502020204030204" pitchFamily="34" charset="0"/>
              </a:rPr>
              <a:t>Cette</a:t>
            </a:r>
            <a:r>
              <a:rPr lang="en-US" strike="sngStrike" dirty="0">
                <a:solidFill>
                  <a:srgbClr val="FF0000"/>
                </a:solidFill>
                <a:latin typeface="Calibri" panose="020F0502020204030204" pitchFamily="34" charset="0"/>
                <a:cs typeface="Calibri" panose="020F0502020204030204" pitchFamily="34" charset="0"/>
              </a:rPr>
              <a:t> activation </a:t>
            </a:r>
            <a:r>
              <a:rPr lang="en-US" strike="sngStrike" dirty="0" err="1">
                <a:solidFill>
                  <a:srgbClr val="FF0000"/>
                </a:solidFill>
                <a:latin typeface="Calibri" panose="020F0502020204030204" pitchFamily="34" charset="0"/>
                <a:cs typeface="Calibri" panose="020F0502020204030204" pitchFamily="34" charset="0"/>
              </a:rPr>
              <a:t>est</a:t>
            </a:r>
            <a:r>
              <a:rPr lang="en-US" strike="sngStrike" dirty="0">
                <a:solidFill>
                  <a:srgbClr val="FF0000"/>
                </a:solidFill>
                <a:latin typeface="Calibri" panose="020F0502020204030204" pitchFamily="34" charset="0"/>
                <a:cs typeface="Calibri" panose="020F0502020204030204" pitchFamily="34" charset="0"/>
              </a:rPr>
              <a:t> </a:t>
            </a:r>
            <a:r>
              <a:rPr lang="en-US" strike="sngStrike" dirty="0" err="1">
                <a:solidFill>
                  <a:srgbClr val="FF0000"/>
                </a:solidFill>
                <a:latin typeface="Calibri" panose="020F0502020204030204" pitchFamily="34" charset="0"/>
                <a:cs typeface="Calibri" panose="020F0502020204030204" pitchFamily="34" charset="0"/>
              </a:rPr>
              <a:t>obligatoire</a:t>
            </a:r>
            <a:r>
              <a:rPr lang="en-US" strike="sngStrike" dirty="0">
                <a:solidFill>
                  <a:srgbClr val="FF0000"/>
                </a:solidFill>
                <a:latin typeface="Calibri" panose="020F0502020204030204" pitchFamily="34" charset="0"/>
                <a:cs typeface="Calibri" panose="020F0502020204030204" pitchFamily="34" charset="0"/>
              </a:rPr>
              <a:t> pour </a:t>
            </a:r>
            <a:r>
              <a:rPr lang="en-US" strike="sngStrike" dirty="0" err="1">
                <a:solidFill>
                  <a:srgbClr val="FF0000"/>
                </a:solidFill>
                <a:latin typeface="Calibri" panose="020F0502020204030204" pitchFamily="34" charset="0"/>
                <a:cs typeface="Calibri" panose="020F0502020204030204" pitchFamily="34" charset="0"/>
              </a:rPr>
              <a:t>accéder</a:t>
            </a:r>
            <a:r>
              <a:rPr lang="en-US" strike="sngStrike" dirty="0">
                <a:solidFill>
                  <a:srgbClr val="FF0000"/>
                </a:solidFill>
                <a:latin typeface="Calibri" panose="020F0502020204030204" pitchFamily="34" charset="0"/>
                <a:cs typeface="Calibri" panose="020F0502020204030204" pitchFamily="34" charset="0"/>
              </a:rPr>
              <a:t> aux </a:t>
            </a:r>
            <a:r>
              <a:rPr lang="en-US" strike="sngStrike" dirty="0" err="1">
                <a:solidFill>
                  <a:srgbClr val="FF0000"/>
                </a:solidFill>
                <a:latin typeface="Calibri" panose="020F0502020204030204" pitchFamily="34" charset="0"/>
                <a:cs typeface="Calibri" panose="020F0502020204030204" pitchFamily="34" charset="0"/>
              </a:rPr>
              <a:t>téléprocédures</a:t>
            </a:r>
            <a:r>
              <a:rPr lang="en-US" strike="sngStrike" dirty="0">
                <a:solidFill>
                  <a:srgbClr val="FF0000"/>
                </a:solidFill>
                <a:latin typeface="Calibri" panose="020F0502020204030204" pitchFamily="34" charset="0"/>
                <a:cs typeface="Calibri" panose="020F0502020204030204" pitchFamily="34" charset="0"/>
              </a:rPr>
              <a:t>.</a:t>
            </a:r>
            <a:endParaRPr lang="en-US" strike="sngStrike" dirty="0">
              <a:latin typeface="Calibri" panose="020F0502020204030204" pitchFamily="34" charset="0"/>
              <a:cs typeface="Calibri" panose="020F0502020204030204" pitchFamily="34" charset="0"/>
            </a:endParaRPr>
          </a:p>
          <a:p>
            <a:pPr algn="just"/>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cas</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problème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lors</a:t>
            </a:r>
            <a:r>
              <a:rPr lang="en-US" dirty="0">
                <a:latin typeface="Calibri" panose="020F0502020204030204" pitchFamily="34" charset="0"/>
                <a:cs typeface="Calibri" panose="020F0502020204030204" pitchFamily="34" charset="0"/>
              </a:rPr>
              <a:t> de la creation de </a:t>
            </a:r>
            <a:r>
              <a:rPr lang="en-US" dirty="0" err="1">
                <a:latin typeface="Calibri" panose="020F0502020204030204" pitchFamily="34" charset="0"/>
                <a:cs typeface="Calibri" panose="020F0502020204030204" pitchFamily="34" charset="0"/>
              </a:rPr>
              <a:t>votre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compte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contactez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l’assistance</a:t>
            </a:r>
            <a:r>
              <a:rPr lang="en-US" dirty="0">
                <a:latin typeface="Calibri" panose="020F0502020204030204" pitchFamily="34" charset="0"/>
                <a:cs typeface="Calibri" panose="020F0502020204030204" pitchFamily="34" charset="0"/>
              </a:rPr>
              <a:t> du </a:t>
            </a:r>
            <a:r>
              <a:rPr lang="en-US" dirty="0" err="1">
                <a:latin typeface="Calibri" panose="020F0502020204030204" pitchFamily="34" charset="0"/>
                <a:cs typeface="Calibri" panose="020F0502020204030204" pitchFamily="34" charset="0"/>
              </a:rPr>
              <a:t>ministère</a:t>
            </a:r>
            <a:r>
              <a:rPr lang="en-US" dirty="0">
                <a:latin typeface="Calibri" panose="020F0502020204030204" pitchFamily="34" charset="0"/>
                <a:cs typeface="Calibri" panose="020F0502020204030204" pitchFamily="34" charset="0"/>
              </a:rPr>
              <a:t> à </a:t>
            </a:r>
            <a:r>
              <a:rPr lang="en-US" dirty="0" err="1">
                <a:latin typeface="Calibri" panose="020F0502020204030204" pitchFamily="34" charset="0"/>
                <a:cs typeface="Calibri" panose="020F0502020204030204" pitchFamily="34" charset="0"/>
              </a:rPr>
              <a:t>l’adresse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suivante</a:t>
            </a:r>
            <a:r>
              <a:rPr lang="en-US" dirty="0">
                <a:latin typeface="Calibri" panose="020F0502020204030204" pitchFamily="34" charset="0"/>
                <a:cs typeface="Calibri" panose="020F0502020204030204" pitchFamily="34" charset="0"/>
              </a:rPr>
              <a:t> : </a:t>
            </a:r>
            <a:r>
              <a:rPr lang="en-US" dirty="0">
                <a:solidFill>
                  <a:srgbClr val="FF0000"/>
                </a:solidFill>
                <a:latin typeface="Calibri" panose="020F0502020204030204" pitchFamily="34" charset="0"/>
                <a:cs typeface="Calibri" panose="020F0502020204030204" pitchFamily="34" charset="0"/>
                <a:hlinkClick r:id="rId7"/>
              </a:rPr>
              <a:t>assistance.dsa@agriculture.gouv.fr</a:t>
            </a:r>
            <a:r>
              <a:rPr lang="en-US" dirty="0">
                <a:solidFill>
                  <a:srgbClr val="FF0000"/>
                </a:solidFill>
                <a:latin typeface="Calibri" panose="020F0502020204030204" pitchFamily="34" charset="0"/>
                <a:cs typeface="Calibri" panose="020F0502020204030204" pitchFamily="34" charset="0"/>
              </a:rPr>
              <a:t> </a:t>
            </a:r>
          </a:p>
        </p:txBody>
      </p:sp>
      <p:sp>
        <p:nvSpPr>
          <p:cNvPr id="17" name="Rectangle 408">
            <a:extLst>
              <a:ext uri="{FF2B5EF4-FFF2-40B4-BE49-F238E27FC236}">
                <a16:creationId xmlns:a16="http://schemas.microsoft.com/office/drawing/2014/main" xmlns="" id="{BBD4F147-B9AA-4322-B065-D463C08F56D2}"/>
              </a:ext>
            </a:extLst>
          </p:cNvPr>
          <p:cNvSpPr/>
          <p:nvPr/>
        </p:nvSpPr>
        <p:spPr>
          <a:xfrm>
            <a:off x="2258940" y="4278231"/>
            <a:ext cx="4445707" cy="553998"/>
          </a:xfrm>
          <a:prstGeom prst="rect">
            <a:avLst/>
          </a:prstGeom>
        </p:spPr>
        <p:txBody>
          <a:bodyPr wrap="square" lIns="0" tIns="0" rIns="0" bIns="0">
            <a:spAutoFit/>
          </a:bodyPr>
          <a:lstStyle/>
          <a:p>
            <a:r>
              <a:rPr lang="en-US" dirty="0" err="1">
                <a:latin typeface="Calibri" panose="020F0502020204030204" pitchFamily="34" charset="0"/>
                <a:cs typeface="Calibri" panose="020F0502020204030204" pitchFamily="34" charset="0"/>
              </a:rPr>
              <a:t>Vous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pouvez</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maintenant</a:t>
            </a:r>
            <a:r>
              <a:rPr lang="en-US" dirty="0">
                <a:latin typeface="Calibri" panose="020F0502020204030204" pitchFamily="34" charset="0"/>
                <a:cs typeface="Calibri" panose="020F0502020204030204" pitchFamily="34" charset="0"/>
              </a:rPr>
              <a:t> demander </a:t>
            </a:r>
            <a:r>
              <a:rPr lang="en-US" dirty="0" err="1">
                <a:latin typeface="Calibri" panose="020F0502020204030204" pitchFamily="34" charset="0"/>
                <a:cs typeface="Calibri" panose="020F0502020204030204" pitchFamily="34" charset="0"/>
              </a:rPr>
              <a:t>votre</a:t>
            </a:r>
            <a:r>
              <a:rPr lang="en-US" dirty="0">
                <a:latin typeface="Calibri" panose="020F0502020204030204" pitchFamily="34" charset="0"/>
                <a:cs typeface="Calibri" panose="020F0502020204030204" pitchFamily="34" charset="0"/>
              </a:rPr>
              <a:t> habilitation. </a:t>
            </a:r>
            <a:r>
              <a:rPr lang="en-US" dirty="0" err="1">
                <a:latin typeface="Calibri" panose="020F0502020204030204" pitchFamily="34" charset="0"/>
                <a:cs typeface="Calibri" panose="020F0502020204030204" pitchFamily="34" charset="0"/>
              </a:rPr>
              <a:t>Voir</a:t>
            </a:r>
            <a:r>
              <a:rPr lang="en-US" dirty="0">
                <a:latin typeface="Calibri" panose="020F0502020204030204" pitchFamily="34" charset="0"/>
                <a:cs typeface="Calibri" panose="020F0502020204030204" pitchFamily="34" charset="0"/>
              </a:rPr>
              <a:t> page </a:t>
            </a:r>
            <a:r>
              <a:rPr lang="en-US" dirty="0" err="1">
                <a:latin typeface="Calibri" panose="020F0502020204030204" pitchFamily="34" charset="0"/>
                <a:cs typeface="Calibri" panose="020F0502020204030204" pitchFamily="34" charset="0"/>
              </a:rPr>
              <a:t>suivante</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45222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365115005"/>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17780" name="Diapositive think-cell" r:id="rId5" imgW="360" imgH="360" progId="TCLayout.ActiveDocument.1">
                  <p:embed/>
                </p:oleObj>
              </mc:Choice>
              <mc:Fallback>
                <p:oleObj name="Diapositive think-cell"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
            <a:extLst>
              <a:ext uri="{FF2B5EF4-FFF2-40B4-BE49-F238E27FC236}">
                <a16:creationId xmlns:a16="http://schemas.microsoft.com/office/drawing/2014/main" xmlns="" id="{8EF19916-DBAB-42AC-BBFF-F050C11AA141}"/>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1. Se connecter à Expadon 2 – Module Certificats sanitaires (7/8) </a:t>
            </a:r>
          </a:p>
          <a:p>
            <a:pPr defTabSz="685800">
              <a:defRPr/>
            </a:pPr>
            <a:r>
              <a:rPr lang="fr-FR" b="0" i="1" dirty="0">
                <a:solidFill>
                  <a:srgbClr val="000000"/>
                </a:solidFill>
                <a:latin typeface="Calibri" panose="020F0502020204030204" pitchFamily="34" charset="0"/>
                <a:cs typeface="Calibri" panose="020F0502020204030204" pitchFamily="34" charset="0"/>
              </a:rPr>
              <a:t>L’habilitation du demandeur</a:t>
            </a:r>
            <a:endParaRPr lang="fr-FR" sz="1400" b="0" i="1" dirty="0">
              <a:solidFill>
                <a:srgbClr val="000000"/>
              </a:solidFill>
              <a:latin typeface="Calibri" panose="020F0502020204030204" pitchFamily="34" charset="0"/>
              <a:cs typeface="Calibri" panose="020F0502020204030204" pitchFamily="34" charset="0"/>
            </a:endParaRPr>
          </a:p>
        </p:txBody>
      </p:sp>
      <p:sp>
        <p:nvSpPr>
          <p:cNvPr id="18" name="ZoneTexte 17">
            <a:extLst>
              <a:ext uri="{FF2B5EF4-FFF2-40B4-BE49-F238E27FC236}">
                <a16:creationId xmlns:a16="http://schemas.microsoft.com/office/drawing/2014/main" xmlns="" id="{D9E7EE5E-04EC-424A-91C7-1AD8001DCDB5}"/>
              </a:ext>
            </a:extLst>
          </p:cNvPr>
          <p:cNvSpPr txBox="1"/>
          <p:nvPr/>
        </p:nvSpPr>
        <p:spPr>
          <a:xfrm>
            <a:off x="1149292" y="931819"/>
            <a:ext cx="9568806" cy="3741537"/>
          </a:xfrm>
          <a:prstGeom prst="rect">
            <a:avLst/>
          </a:prstGeom>
          <a:noFill/>
        </p:spPr>
        <p:txBody>
          <a:bodyPr wrap="square" lIns="0" tIns="27432" rIns="0" bIns="0" rtlCol="0">
            <a:spAutoFit/>
          </a:bodyPr>
          <a:lstStyle/>
          <a:p>
            <a:pPr marL="214313" indent="-214313">
              <a:lnSpc>
                <a:spcPct val="85000"/>
              </a:lnSpc>
              <a:spcAft>
                <a:spcPts val="450"/>
              </a:spcAft>
              <a:buClr>
                <a:srgbClr val="0072BC"/>
              </a:buClr>
              <a:buSzPct val="100000"/>
              <a:buFont typeface="Arial" pitchFamily="34" charset="0"/>
              <a:buChar char="►"/>
            </a:pPr>
            <a:r>
              <a:rPr lang="fr-FR" dirty="0">
                <a:latin typeface="Calibri" panose="020F0502020204030204" pitchFamily="34" charset="0"/>
                <a:cs typeface="Calibri" panose="020F0502020204030204" pitchFamily="34" charset="0"/>
              </a:rPr>
              <a:t>Pour soumettre des demandes de certificat à l’administration vous devez être habilité comme </a:t>
            </a:r>
            <a:r>
              <a:rPr lang="fr-FR" b="1" dirty="0">
                <a:latin typeface="Calibri" panose="020F0502020204030204" pitchFamily="34" charset="0"/>
                <a:cs typeface="Calibri" panose="020F0502020204030204" pitchFamily="34" charset="0"/>
              </a:rPr>
              <a:t>demandeur.</a:t>
            </a:r>
          </a:p>
          <a:p>
            <a:pPr marL="214313" indent="-214313">
              <a:lnSpc>
                <a:spcPct val="85000"/>
              </a:lnSpc>
              <a:spcAft>
                <a:spcPts val="450"/>
              </a:spcAft>
              <a:buClr>
                <a:srgbClr val="0072BC"/>
              </a:buClr>
              <a:buSzPct val="100000"/>
              <a:buFont typeface="Arial" pitchFamily="34" charset="0"/>
              <a:buChar char="►"/>
            </a:pPr>
            <a:endParaRPr lang="fr-FR" b="1" dirty="0">
              <a:latin typeface="Calibri" panose="020F0502020204030204" pitchFamily="34" charset="0"/>
              <a:cs typeface="Calibri" panose="020F0502020204030204" pitchFamily="34" charset="0"/>
            </a:endParaRPr>
          </a:p>
          <a:p>
            <a:pPr marL="214313" indent="-214313">
              <a:lnSpc>
                <a:spcPct val="85000"/>
              </a:lnSpc>
              <a:spcAft>
                <a:spcPts val="450"/>
              </a:spcAft>
              <a:buClr>
                <a:srgbClr val="0072BC"/>
              </a:buClr>
              <a:buSzPct val="100000"/>
              <a:buFont typeface="Arial" pitchFamily="34" charset="0"/>
              <a:buChar char="►"/>
            </a:pPr>
            <a:r>
              <a:rPr lang="fr-FR" dirty="0">
                <a:latin typeface="Calibri" panose="020F0502020204030204" pitchFamily="34" charset="0"/>
                <a:cs typeface="Calibri" panose="020F0502020204030204" pitchFamily="34" charset="0"/>
              </a:rPr>
              <a:t>Rapprochez-vous de </a:t>
            </a:r>
            <a:r>
              <a:rPr lang="fr-FR" b="1" dirty="0">
                <a:latin typeface="Calibri" panose="020F0502020204030204" pitchFamily="34" charset="0"/>
                <a:cs typeface="Calibri" panose="020F0502020204030204" pitchFamily="34" charset="0"/>
              </a:rPr>
              <a:t>l’administrateur local opérateur </a:t>
            </a:r>
            <a:r>
              <a:rPr lang="fr-FR" dirty="0">
                <a:latin typeface="Calibri" panose="020F0502020204030204" pitchFamily="34" charset="0"/>
                <a:cs typeface="Calibri" panose="020F0502020204030204" pitchFamily="34" charset="0"/>
              </a:rPr>
              <a:t>désigné au sein de votre entreprise pour obtenir cette habilitation.</a:t>
            </a:r>
          </a:p>
          <a:p>
            <a:pPr lvl="1">
              <a:lnSpc>
                <a:spcPct val="85000"/>
              </a:lnSpc>
              <a:spcAft>
                <a:spcPts val="450"/>
              </a:spcAft>
              <a:buClr>
                <a:srgbClr val="0072BC"/>
              </a:buClr>
              <a:buSzPct val="100000"/>
            </a:pPr>
            <a:endParaRPr lang="fr-FR" sz="1600" i="1" dirty="0">
              <a:latin typeface="Calibri" panose="020F0502020204030204" pitchFamily="34" charset="0"/>
              <a:cs typeface="Calibri" panose="020F0502020204030204" pitchFamily="34" charset="0"/>
            </a:endParaRPr>
          </a:p>
          <a:p>
            <a:pPr lvl="1">
              <a:lnSpc>
                <a:spcPct val="85000"/>
              </a:lnSpc>
              <a:spcAft>
                <a:spcPts val="450"/>
              </a:spcAft>
              <a:buClr>
                <a:srgbClr val="0072BC"/>
              </a:buClr>
              <a:buSzPct val="100000"/>
            </a:pPr>
            <a:endParaRPr lang="fr-FR" sz="1600" i="1" dirty="0">
              <a:latin typeface="Calibri" panose="020F0502020204030204" pitchFamily="34" charset="0"/>
              <a:cs typeface="Calibri" panose="020F0502020204030204" pitchFamily="34" charset="0"/>
            </a:endParaRPr>
          </a:p>
          <a:p>
            <a:pPr lvl="1">
              <a:lnSpc>
                <a:spcPct val="85000"/>
              </a:lnSpc>
              <a:spcAft>
                <a:spcPts val="450"/>
              </a:spcAft>
              <a:buClr>
                <a:srgbClr val="0072BC"/>
              </a:buClr>
              <a:buSzPct val="100000"/>
            </a:pPr>
            <a:endParaRPr lang="fr-FR" sz="1600" i="1" dirty="0">
              <a:latin typeface="Calibri" panose="020F0502020204030204" pitchFamily="34" charset="0"/>
              <a:cs typeface="Calibri" panose="020F0502020204030204" pitchFamily="34" charset="0"/>
            </a:endParaRPr>
          </a:p>
          <a:p>
            <a:pPr lvl="1">
              <a:lnSpc>
                <a:spcPct val="85000"/>
              </a:lnSpc>
              <a:spcAft>
                <a:spcPts val="450"/>
              </a:spcAft>
              <a:buClr>
                <a:srgbClr val="0072BC"/>
              </a:buClr>
              <a:buSzPct val="100000"/>
            </a:pPr>
            <a:endParaRPr lang="fr-FR" sz="1600" i="1" dirty="0">
              <a:latin typeface="Calibri" panose="020F0502020204030204" pitchFamily="34" charset="0"/>
              <a:cs typeface="Calibri" panose="020F0502020204030204" pitchFamily="34" charset="0"/>
            </a:endParaRPr>
          </a:p>
          <a:p>
            <a:pPr marL="214313" indent="-214313">
              <a:lnSpc>
                <a:spcPct val="85000"/>
              </a:lnSpc>
              <a:spcAft>
                <a:spcPts val="450"/>
              </a:spcAft>
              <a:buClr>
                <a:srgbClr val="0072BC"/>
              </a:buClr>
              <a:buSzPct val="100000"/>
              <a:buFont typeface="Arial" pitchFamily="34" charset="0"/>
              <a:buChar char="►"/>
            </a:pPr>
            <a:r>
              <a:rPr lang="fr-FR" dirty="0">
                <a:latin typeface="Calibri" panose="020F0502020204030204" pitchFamily="34" charset="0"/>
                <a:cs typeface="Calibri" panose="020F0502020204030204" pitchFamily="34" charset="0"/>
              </a:rPr>
              <a:t>Votre habilitation a une validité nationale</a:t>
            </a:r>
          </a:p>
          <a:p>
            <a:pPr marL="671513" lvl="1" indent="-214313">
              <a:lnSpc>
                <a:spcPct val="85000"/>
              </a:lnSpc>
              <a:spcAft>
                <a:spcPts val="450"/>
              </a:spcAft>
              <a:buClr>
                <a:srgbClr val="0072BC"/>
              </a:buClr>
              <a:buSzPct val="100000"/>
              <a:buFont typeface="Arial" pitchFamily="34" charset="0"/>
              <a:buChar char="►"/>
            </a:pPr>
            <a:r>
              <a:rPr lang="fr-FR" sz="1400" i="1" dirty="0">
                <a:latin typeface="Calibri" panose="020F0502020204030204" pitchFamily="34" charset="0"/>
                <a:cs typeface="Calibri" panose="020F0502020204030204" pitchFamily="34" charset="0"/>
              </a:rPr>
              <a:t>Vous n’avez pas à redemander une habilitation par département où votre entreprise intervient</a:t>
            </a:r>
            <a:r>
              <a:rPr lang="fr-FR" sz="1400" i="1" dirty="0" smtClean="0">
                <a:latin typeface="Calibri" panose="020F0502020204030204" pitchFamily="34" charset="0"/>
                <a:cs typeface="Calibri" panose="020F0502020204030204" pitchFamily="34" charset="0"/>
              </a:rPr>
              <a:t>.</a:t>
            </a:r>
          </a:p>
          <a:p>
            <a:pPr marL="671513" lvl="1" indent="-214313">
              <a:lnSpc>
                <a:spcPct val="85000"/>
              </a:lnSpc>
              <a:spcAft>
                <a:spcPts val="450"/>
              </a:spcAft>
              <a:buClr>
                <a:srgbClr val="0072BC"/>
              </a:buClr>
              <a:buSzPct val="100000"/>
              <a:buFont typeface="Arial" pitchFamily="34" charset="0"/>
              <a:buChar char="►"/>
            </a:pPr>
            <a:endParaRPr lang="fr-FR" sz="1400" i="1" dirty="0" smtClean="0">
              <a:latin typeface="Calibri" panose="020F0502020204030204" pitchFamily="34" charset="0"/>
              <a:cs typeface="Calibri" panose="020F0502020204030204" pitchFamily="34" charset="0"/>
            </a:endParaRPr>
          </a:p>
          <a:p>
            <a:pPr marL="0" lvl="1">
              <a:lnSpc>
                <a:spcPct val="85000"/>
              </a:lnSpc>
              <a:spcAft>
                <a:spcPts val="450"/>
              </a:spcAft>
              <a:buClr>
                <a:srgbClr val="0072BC"/>
              </a:buClr>
              <a:buSzPct val="100000"/>
            </a:pPr>
            <a:r>
              <a:rPr lang="fr-FR" sz="1600" dirty="0">
                <a:latin typeface="Calibri" panose="020F0502020204030204" pitchFamily="34" charset="0"/>
                <a:cs typeface="Calibri" panose="020F0502020204030204" pitchFamily="34" charset="0"/>
              </a:rPr>
              <a:t>Vous pouvez consulter </a:t>
            </a:r>
            <a:r>
              <a:rPr lang="fr-FR" sz="1600" dirty="0">
                <a:latin typeface="Calibri" panose="020F0502020204030204" pitchFamily="34" charset="0"/>
                <a:cs typeface="Calibri" panose="020F0502020204030204" pitchFamily="34" charset="0"/>
                <a:hlinkClick r:id="rId7"/>
              </a:rPr>
              <a:t>ici</a:t>
            </a:r>
            <a:r>
              <a:rPr lang="fr-FR" sz="1600" dirty="0">
                <a:latin typeface="Calibri" panose="020F0502020204030204" pitchFamily="34" charset="0"/>
                <a:cs typeface="Calibri" panose="020F0502020204030204" pitchFamily="34" charset="0"/>
              </a:rPr>
              <a:t> le guide </a:t>
            </a:r>
            <a:r>
              <a:rPr lang="fr-FR" sz="1600" dirty="0" smtClean="0">
                <a:latin typeface="Calibri" panose="020F0502020204030204" pitchFamily="34" charset="0"/>
                <a:cs typeface="Calibri" panose="020F0502020204030204" pitchFamily="34" charset="0"/>
              </a:rPr>
              <a:t>Habilitation-Certificat.</a:t>
            </a:r>
            <a:endParaRPr lang="fr-FR" sz="1600" dirty="0">
              <a:latin typeface="Calibri" panose="020F0502020204030204" pitchFamily="34" charset="0"/>
              <a:cs typeface="Calibri" panose="020F0502020204030204" pitchFamily="34" charset="0"/>
            </a:endParaRPr>
          </a:p>
          <a:p>
            <a:pPr lvl="1">
              <a:lnSpc>
                <a:spcPct val="85000"/>
              </a:lnSpc>
              <a:spcAft>
                <a:spcPts val="450"/>
              </a:spcAft>
              <a:buClr>
                <a:srgbClr val="0072BC"/>
              </a:buClr>
              <a:buSzPct val="100000"/>
            </a:pPr>
            <a:endParaRPr lang="fr-FR" sz="1400" i="1" dirty="0">
              <a:latin typeface="Calibri" panose="020F0502020204030204" pitchFamily="34" charset="0"/>
              <a:cs typeface="Calibri" panose="020F0502020204030204" pitchFamily="34" charset="0"/>
            </a:endParaRPr>
          </a:p>
        </p:txBody>
      </p:sp>
      <p:grpSp>
        <p:nvGrpSpPr>
          <p:cNvPr id="3" name="Groupe 2">
            <a:extLst>
              <a:ext uri="{FF2B5EF4-FFF2-40B4-BE49-F238E27FC236}">
                <a16:creationId xmlns:a16="http://schemas.microsoft.com/office/drawing/2014/main" xmlns="" id="{0C91E483-A093-4252-81AB-398D6F54C81B}"/>
              </a:ext>
            </a:extLst>
          </p:cNvPr>
          <p:cNvGrpSpPr/>
          <p:nvPr/>
        </p:nvGrpSpPr>
        <p:grpSpPr>
          <a:xfrm>
            <a:off x="2409926" y="2534802"/>
            <a:ext cx="7902435" cy="399980"/>
            <a:chOff x="1948091" y="5258851"/>
            <a:chExt cx="7902435" cy="399980"/>
          </a:xfrm>
        </p:grpSpPr>
        <p:sp>
          <p:nvSpPr>
            <p:cNvPr id="15" name="Freeform 165">
              <a:extLst>
                <a:ext uri="{FF2B5EF4-FFF2-40B4-BE49-F238E27FC236}">
                  <a16:creationId xmlns:a16="http://schemas.microsoft.com/office/drawing/2014/main" xmlns="" id="{5263B2EF-F484-419D-8C0B-BA8BE930BE17}"/>
                </a:ext>
              </a:extLst>
            </p:cNvPr>
            <p:cNvSpPr>
              <a:spLocks noEditPoints="1"/>
            </p:cNvSpPr>
            <p:nvPr/>
          </p:nvSpPr>
          <p:spPr bwMode="auto">
            <a:xfrm>
              <a:off x="2101653" y="5291553"/>
              <a:ext cx="324003" cy="291777"/>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Rectangle 109">
              <a:extLst>
                <a:ext uri="{FF2B5EF4-FFF2-40B4-BE49-F238E27FC236}">
                  <a16:creationId xmlns:a16="http://schemas.microsoft.com/office/drawing/2014/main" xmlns="" id="{6465DDE3-1600-43CA-B921-82F1A58ADDA5}"/>
                </a:ext>
              </a:extLst>
            </p:cNvPr>
            <p:cNvSpPr/>
            <p:nvPr/>
          </p:nvSpPr>
          <p:spPr>
            <a:xfrm>
              <a:off x="2580789" y="5325444"/>
              <a:ext cx="7269737" cy="276999"/>
            </a:xfrm>
            <a:prstGeom prst="rect">
              <a:avLst/>
            </a:prstGeom>
          </p:spPr>
          <p:txBody>
            <a:bodyPr wrap="square" lIns="0" tIns="0" rIns="0" bIns="0">
              <a:spAutoFit/>
            </a:bodyPr>
            <a:lstStyle/>
            <a:p>
              <a:pPr algn="just"/>
              <a:r>
                <a:rPr lang="fr-FR" dirty="0">
                  <a:latin typeface="Calibri" panose="020F0502020204030204" pitchFamily="34" charset="0"/>
                  <a:cs typeface="Calibri" panose="020F0502020204030204" pitchFamily="34" charset="0"/>
                </a:rPr>
                <a:t>Pour créer un administrateur local opérateur consulter le Guide Habilitation</a:t>
              </a:r>
            </a:p>
          </p:txBody>
        </p:sp>
        <p:sp>
          <p:nvSpPr>
            <p:cNvPr id="20" name="Rectangle : coins arrondis 19">
              <a:extLst>
                <a:ext uri="{FF2B5EF4-FFF2-40B4-BE49-F238E27FC236}">
                  <a16:creationId xmlns:a16="http://schemas.microsoft.com/office/drawing/2014/main" xmlns="" id="{A3C3472C-6C33-40D0-BF04-9009E3543ECE}"/>
                </a:ext>
              </a:extLst>
            </p:cNvPr>
            <p:cNvSpPr/>
            <p:nvPr/>
          </p:nvSpPr>
          <p:spPr>
            <a:xfrm>
              <a:off x="1948091" y="5258851"/>
              <a:ext cx="7788136" cy="399980"/>
            </a:xfrm>
            <a:prstGeom prst="roundRect">
              <a:avLst/>
            </a:prstGeom>
            <a:noFill/>
            <a:ln w="12700" cmpd="dbl">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grpSp>
        <p:nvGrpSpPr>
          <p:cNvPr id="2" name="Groupe 1">
            <a:extLst>
              <a:ext uri="{FF2B5EF4-FFF2-40B4-BE49-F238E27FC236}">
                <a16:creationId xmlns:a16="http://schemas.microsoft.com/office/drawing/2014/main" xmlns="" id="{9EFA513F-2536-489A-9BE4-056FF1524175}"/>
              </a:ext>
            </a:extLst>
          </p:cNvPr>
          <p:cNvGrpSpPr/>
          <p:nvPr/>
        </p:nvGrpSpPr>
        <p:grpSpPr>
          <a:xfrm>
            <a:off x="652271" y="4815630"/>
            <a:ext cx="10915169" cy="810478"/>
            <a:chOff x="1972176" y="4560232"/>
            <a:chExt cx="10851946" cy="810478"/>
          </a:xfrm>
        </p:grpSpPr>
        <p:sp>
          <p:nvSpPr>
            <p:cNvPr id="8" name="Freeform 165">
              <a:extLst>
                <a:ext uri="{FF2B5EF4-FFF2-40B4-BE49-F238E27FC236}">
                  <a16:creationId xmlns:a16="http://schemas.microsoft.com/office/drawing/2014/main" xmlns="" id="{5263B2EF-F484-419D-8C0B-BA8BE930BE17}"/>
                </a:ext>
              </a:extLst>
            </p:cNvPr>
            <p:cNvSpPr>
              <a:spLocks noEditPoints="1"/>
            </p:cNvSpPr>
            <p:nvPr/>
          </p:nvSpPr>
          <p:spPr bwMode="auto">
            <a:xfrm>
              <a:off x="2101653" y="4825281"/>
              <a:ext cx="324003" cy="291777"/>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Rectangle 109">
              <a:extLst>
                <a:ext uri="{FF2B5EF4-FFF2-40B4-BE49-F238E27FC236}">
                  <a16:creationId xmlns:a16="http://schemas.microsoft.com/office/drawing/2014/main" xmlns="" id="{6465DDE3-1600-43CA-B921-82F1A58ADDA5}"/>
                </a:ext>
              </a:extLst>
            </p:cNvPr>
            <p:cNvSpPr/>
            <p:nvPr/>
          </p:nvSpPr>
          <p:spPr>
            <a:xfrm>
              <a:off x="2549434" y="4701389"/>
              <a:ext cx="10161792" cy="553998"/>
            </a:xfrm>
            <a:prstGeom prst="rect">
              <a:avLst/>
            </a:prstGeom>
          </p:spPr>
          <p:txBody>
            <a:bodyPr wrap="square" lIns="0" tIns="0" rIns="0" bIns="0">
              <a:spAutoFit/>
            </a:bodyPr>
            <a:lstStyle/>
            <a:p>
              <a:pPr algn="just">
                <a:spcAft>
                  <a:spcPts val="450"/>
                </a:spcAft>
                <a:buClr>
                  <a:srgbClr val="0072BC"/>
                </a:buClr>
                <a:buSzPct val="100000"/>
              </a:pPr>
              <a:r>
                <a:rPr lang="fr-FR" dirty="0">
                  <a:latin typeface="Calibri" panose="020F0502020204030204" pitchFamily="34" charset="0"/>
                  <a:cs typeface="Calibri" panose="020F0502020204030204" pitchFamily="34" charset="0"/>
                </a:rPr>
                <a:t>Les entreprises transitaires ou agissant « pour le compte d’un établissement tiers » font l’objet d’une procédure spécifique voir cas particulier. </a:t>
              </a:r>
            </a:p>
          </p:txBody>
        </p:sp>
        <p:sp>
          <p:nvSpPr>
            <p:cNvPr id="10" name="Rectangle : coins arrondis 19">
              <a:extLst>
                <a:ext uri="{FF2B5EF4-FFF2-40B4-BE49-F238E27FC236}">
                  <a16:creationId xmlns:a16="http://schemas.microsoft.com/office/drawing/2014/main" xmlns="" id="{A3C3472C-6C33-40D0-BF04-9009E3543ECE}"/>
                </a:ext>
              </a:extLst>
            </p:cNvPr>
            <p:cNvSpPr/>
            <p:nvPr/>
          </p:nvSpPr>
          <p:spPr>
            <a:xfrm>
              <a:off x="1972176" y="4560232"/>
              <a:ext cx="10851946" cy="810478"/>
            </a:xfrm>
            <a:prstGeom prst="roundRect">
              <a:avLst/>
            </a:prstGeom>
            <a:noFill/>
            <a:ln w="12700" cmpd="dbl">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Tree>
    <p:extLst>
      <p:ext uri="{BB962C8B-B14F-4D97-AF65-F5344CB8AC3E}">
        <p14:creationId xmlns:p14="http://schemas.microsoft.com/office/powerpoint/2010/main" val="300765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74244659"/>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18804"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
            <a:extLst>
              <a:ext uri="{FF2B5EF4-FFF2-40B4-BE49-F238E27FC236}">
                <a16:creationId xmlns:a16="http://schemas.microsoft.com/office/drawing/2014/main" xmlns="" id="{6025ACC9-AEAA-4695-993E-0FC096B17E2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1. Se connecter à Expadon 2 – Module Certificats sanitaires (8/8) </a:t>
            </a:r>
          </a:p>
          <a:p>
            <a:pPr defTabSz="685800">
              <a:defRPr/>
            </a:pPr>
            <a:r>
              <a:rPr lang="fr-FR" b="0" i="1" dirty="0">
                <a:solidFill>
                  <a:srgbClr val="000000"/>
                </a:solidFill>
                <a:latin typeface="Calibri" panose="020F0502020204030204" pitchFamily="34" charset="0"/>
                <a:cs typeface="Calibri" panose="020F0502020204030204" pitchFamily="34" charset="0"/>
              </a:rPr>
              <a:t>Connexion avec votre identifiant unique</a:t>
            </a:r>
            <a:endParaRPr lang="fr-FR" sz="1200" b="0" i="1" dirty="0">
              <a:solidFill>
                <a:srgbClr val="000000"/>
              </a:solidFill>
              <a:latin typeface="Calibri" panose="020F0502020204030204" pitchFamily="34" charset="0"/>
              <a:cs typeface="Calibri" panose="020F0502020204030204" pitchFamily="34" charset="0"/>
            </a:endParaRPr>
          </a:p>
        </p:txBody>
      </p:sp>
      <p:grpSp>
        <p:nvGrpSpPr>
          <p:cNvPr id="9" name="Groupe 8">
            <a:extLst>
              <a:ext uri="{FF2B5EF4-FFF2-40B4-BE49-F238E27FC236}">
                <a16:creationId xmlns:a16="http://schemas.microsoft.com/office/drawing/2014/main" xmlns="" id="{C2ED6FCE-087C-4364-BF11-9EDB059A6CC8}"/>
              </a:ext>
            </a:extLst>
          </p:cNvPr>
          <p:cNvGrpSpPr/>
          <p:nvPr/>
        </p:nvGrpSpPr>
        <p:grpSpPr>
          <a:xfrm>
            <a:off x="6313827" y="1086990"/>
            <a:ext cx="4757932" cy="2037481"/>
            <a:chOff x="6332314" y="1354102"/>
            <a:chExt cx="4757932" cy="2037481"/>
          </a:xfrm>
        </p:grpSpPr>
        <p:sp>
          <p:nvSpPr>
            <p:cNvPr id="18" name="Rectangle 17">
              <a:extLst>
                <a:ext uri="{FF2B5EF4-FFF2-40B4-BE49-F238E27FC236}">
                  <a16:creationId xmlns:a16="http://schemas.microsoft.com/office/drawing/2014/main" xmlns="" id="{9FBB9900-5E64-4FD9-81CE-F492A727778F}"/>
                </a:ext>
              </a:extLst>
            </p:cNvPr>
            <p:cNvSpPr/>
            <p:nvPr/>
          </p:nvSpPr>
          <p:spPr>
            <a:xfrm>
              <a:off x="7164310" y="1354102"/>
              <a:ext cx="3925936" cy="2037481"/>
            </a:xfrm>
            <a:prstGeom prst="rect">
              <a:avLst/>
            </a:prstGeom>
          </p:spPr>
          <p:txBody>
            <a:bodyPr wrap="square">
              <a:spAutoFit/>
            </a:bodyPr>
            <a:lstStyle/>
            <a:p>
              <a:pPr>
                <a:lnSpc>
                  <a:spcPct val="85000"/>
                </a:lnSpc>
                <a:spcAft>
                  <a:spcPts val="450"/>
                </a:spcAft>
                <a:buClr>
                  <a:schemeClr val="accent2"/>
                </a:buClr>
                <a:buSzPct val="70000"/>
              </a:pPr>
              <a:r>
                <a:rPr lang="fr-FR" dirty="0">
                  <a:latin typeface="Calibri" panose="020F0502020204030204" pitchFamily="34" charset="0"/>
                  <a:cs typeface="Calibri" panose="020F0502020204030204" pitchFamily="34" charset="0"/>
                </a:rPr>
                <a:t>Se rendre directement sur le </a:t>
              </a:r>
              <a:r>
                <a:rPr lang="fr-FR" dirty="0" smtClean="0">
                  <a:latin typeface="Calibri" panose="020F0502020204030204" pitchFamily="34" charset="0"/>
                  <a:cs typeface="Calibri" panose="020F0502020204030204" pitchFamily="34" charset="0"/>
                </a:rPr>
                <a:t>portail d’information et de communication d’Expadon </a:t>
              </a:r>
              <a:r>
                <a:rPr lang="fr-FR" dirty="0">
                  <a:latin typeface="Calibri" panose="020F0502020204030204" pitchFamily="34" charset="0"/>
                  <a:cs typeface="Calibri" panose="020F0502020204030204" pitchFamily="34" charset="0"/>
                </a:rPr>
                <a:t>2</a:t>
              </a:r>
            </a:p>
            <a:p>
              <a:pPr>
                <a:lnSpc>
                  <a:spcPct val="85000"/>
                </a:lnSpc>
                <a:spcAft>
                  <a:spcPts val="450"/>
                </a:spcAft>
                <a:buClr>
                  <a:schemeClr val="accent2"/>
                </a:buClr>
                <a:buSzPct val="70000"/>
              </a:pPr>
              <a:r>
                <a:rPr lang="fr-FR" sz="1400" dirty="0">
                  <a:latin typeface="Calibri" panose="020F0502020204030204" pitchFamily="34" charset="0"/>
                  <a:cs typeface="Calibri" panose="020F0502020204030204" pitchFamily="34" charset="0"/>
                </a:rPr>
                <a:t>(</a:t>
              </a:r>
              <a:r>
                <a:rPr lang="fr-FR" sz="1400" dirty="0">
                  <a:latin typeface="Calibri" panose="020F0502020204030204" pitchFamily="34" charset="0"/>
                  <a:cs typeface="Calibri" panose="020F0502020204030204" pitchFamily="34" charset="0"/>
                  <a:hlinkClick r:id="rId6"/>
                </a:rPr>
                <a:t>https://usager.expadon.fr/sites/infocom-site/accueil.html</a:t>
              </a:r>
              <a:r>
                <a:rPr lang="fr-FR" sz="1400" dirty="0">
                  <a:latin typeface="Calibri" panose="020F0502020204030204" pitchFamily="34" charset="0"/>
                  <a:cs typeface="Calibri" panose="020F0502020204030204" pitchFamily="34" charset="0"/>
                </a:rPr>
                <a:t> )</a:t>
              </a:r>
            </a:p>
            <a:p>
              <a:pPr>
                <a:lnSpc>
                  <a:spcPct val="85000"/>
                </a:lnSpc>
                <a:spcAft>
                  <a:spcPts val="450"/>
                </a:spcAft>
                <a:buClr>
                  <a:schemeClr val="accent2"/>
                </a:buClr>
                <a:buSzPct val="70000"/>
              </a:pPr>
              <a:r>
                <a:rPr lang="fr-FR" dirty="0">
                  <a:latin typeface="Calibri" panose="020F0502020204030204" pitchFamily="34" charset="0"/>
                  <a:cs typeface="Calibri" panose="020F0502020204030204" pitchFamily="34" charset="0"/>
                </a:rPr>
                <a:t>Cliquer sur le lien proposé dans le bloc Certificats</a:t>
              </a:r>
              <a:endParaRPr lang="fr-FR" sz="1400" dirty="0">
                <a:latin typeface="Calibri" panose="020F0502020204030204" pitchFamily="34" charset="0"/>
                <a:cs typeface="Calibri" panose="020F0502020204030204" pitchFamily="34" charset="0"/>
              </a:endParaRPr>
            </a:p>
            <a:p>
              <a:pPr>
                <a:lnSpc>
                  <a:spcPct val="85000"/>
                </a:lnSpc>
                <a:spcAft>
                  <a:spcPts val="450"/>
                </a:spcAft>
                <a:buClr>
                  <a:schemeClr val="accent2"/>
                </a:buClr>
                <a:buSzPct val="70000"/>
              </a:pPr>
              <a:r>
                <a:rPr lang="fr-FR" sz="1600" dirty="0">
                  <a:latin typeface="Calibri" panose="020F0502020204030204" pitchFamily="34" charset="0"/>
                  <a:cs typeface="Calibri" panose="020F0502020204030204" pitchFamily="34" charset="0"/>
                </a:rPr>
                <a:t>(Bouton « Faire une demande de certificat »)</a:t>
              </a:r>
            </a:p>
          </p:txBody>
        </p:sp>
        <p:sp>
          <p:nvSpPr>
            <p:cNvPr id="15" name="Flèche : droite 19">
              <a:extLst>
                <a:ext uri="{FF2B5EF4-FFF2-40B4-BE49-F238E27FC236}">
                  <a16:creationId xmlns:a16="http://schemas.microsoft.com/office/drawing/2014/main" xmlns="" id="{D7A893DF-CCB6-420B-89B8-1AA28F45D4E9}"/>
                </a:ext>
              </a:extLst>
            </p:cNvPr>
            <p:cNvSpPr/>
            <p:nvPr/>
          </p:nvSpPr>
          <p:spPr>
            <a:xfrm rot="10800000">
              <a:off x="6332314" y="2490165"/>
              <a:ext cx="789002" cy="367429"/>
            </a:xfrm>
            <a:prstGeom prst="rightArrow">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grpSp>
        <p:nvGrpSpPr>
          <p:cNvPr id="10" name="Groupe 9">
            <a:extLst>
              <a:ext uri="{FF2B5EF4-FFF2-40B4-BE49-F238E27FC236}">
                <a16:creationId xmlns:a16="http://schemas.microsoft.com/office/drawing/2014/main" xmlns="" id="{641A951D-E9D4-4BE2-A1E6-5D1DBF83814E}"/>
              </a:ext>
            </a:extLst>
          </p:cNvPr>
          <p:cNvGrpSpPr/>
          <p:nvPr/>
        </p:nvGrpSpPr>
        <p:grpSpPr>
          <a:xfrm>
            <a:off x="1771996" y="4234866"/>
            <a:ext cx="8814524" cy="1950184"/>
            <a:chOff x="1771996" y="4234866"/>
            <a:chExt cx="8814524" cy="1950184"/>
          </a:xfrm>
        </p:grpSpPr>
        <p:pic>
          <p:nvPicPr>
            <p:cNvPr id="2" name="Image 1"/>
            <p:cNvPicPr>
              <a:picLocks noChangeAspect="1"/>
            </p:cNvPicPr>
            <p:nvPr/>
          </p:nvPicPr>
          <p:blipFill rotWithShape="1">
            <a:blip r:embed="rId7"/>
            <a:srcRect r="13256"/>
            <a:stretch/>
          </p:blipFill>
          <p:spPr>
            <a:xfrm>
              <a:off x="6986520" y="4234866"/>
              <a:ext cx="3600000" cy="1950184"/>
            </a:xfrm>
            <a:prstGeom prst="rect">
              <a:avLst/>
            </a:prstGeom>
          </p:spPr>
        </p:pic>
        <p:sp>
          <p:nvSpPr>
            <p:cNvPr id="21" name="ZoneTexte 20">
              <a:extLst>
                <a:ext uri="{FF2B5EF4-FFF2-40B4-BE49-F238E27FC236}">
                  <a16:creationId xmlns:a16="http://schemas.microsoft.com/office/drawing/2014/main" xmlns="" id="{AD71A6F5-7FF8-4DBE-8FD1-2C10B0681E47}"/>
                </a:ext>
              </a:extLst>
            </p:cNvPr>
            <p:cNvSpPr txBox="1"/>
            <p:nvPr/>
          </p:nvSpPr>
          <p:spPr>
            <a:xfrm>
              <a:off x="1771996" y="4923506"/>
              <a:ext cx="3666181" cy="969496"/>
            </a:xfrm>
            <a:prstGeom prst="rect">
              <a:avLst/>
            </a:prstGeom>
            <a:noFill/>
          </p:spPr>
          <p:txBody>
            <a:bodyPr wrap="square" lIns="0" tIns="27432" rIns="0" bIns="0" rtlCol="0">
              <a:spAutoFit/>
            </a:bodyPr>
            <a:lstStyle/>
            <a:p>
              <a:pPr>
                <a:lnSpc>
                  <a:spcPct val="85000"/>
                </a:lnSpc>
                <a:spcAft>
                  <a:spcPts val="450"/>
                </a:spcAft>
                <a:buClr>
                  <a:schemeClr val="accent2"/>
                </a:buClr>
                <a:buSzPct val="70000"/>
              </a:pPr>
              <a:r>
                <a:rPr lang="fr-FR" dirty="0">
                  <a:latin typeface="Calibri" panose="020F0502020204030204" pitchFamily="34" charset="0"/>
                  <a:cs typeface="Calibri" panose="020F0502020204030204" pitchFamily="34" charset="0"/>
                </a:rPr>
                <a:t>Se connecter avec les identifiants du compte « Mon compte » créé précédemment (adresse électronique et mot de passe)</a:t>
              </a:r>
            </a:p>
          </p:txBody>
        </p:sp>
        <p:sp>
          <p:nvSpPr>
            <p:cNvPr id="16" name="Flèche : droite 22">
              <a:extLst>
                <a:ext uri="{FF2B5EF4-FFF2-40B4-BE49-F238E27FC236}">
                  <a16:creationId xmlns:a16="http://schemas.microsoft.com/office/drawing/2014/main" xmlns="" id="{7C488EDF-A166-4DFE-B69C-8FBC5CA521A9}"/>
                </a:ext>
              </a:extLst>
            </p:cNvPr>
            <p:cNvSpPr/>
            <p:nvPr/>
          </p:nvSpPr>
          <p:spPr>
            <a:xfrm>
              <a:off x="5310361" y="5106816"/>
              <a:ext cx="2006933" cy="367428"/>
            </a:xfrm>
            <a:prstGeom prst="rightArrow">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grpSp>
        <p:nvGrpSpPr>
          <p:cNvPr id="8" name="Groupe 7">
            <a:extLst>
              <a:ext uri="{FF2B5EF4-FFF2-40B4-BE49-F238E27FC236}">
                <a16:creationId xmlns:a16="http://schemas.microsoft.com/office/drawing/2014/main" xmlns="" id="{F1430F4E-275E-43C0-AC63-8A4FB8F673B9}"/>
              </a:ext>
            </a:extLst>
          </p:cNvPr>
          <p:cNvGrpSpPr/>
          <p:nvPr/>
        </p:nvGrpSpPr>
        <p:grpSpPr>
          <a:xfrm>
            <a:off x="564742" y="943857"/>
            <a:ext cx="5681890" cy="3702893"/>
            <a:chOff x="644728" y="1181657"/>
            <a:chExt cx="5451273" cy="3509311"/>
          </a:xfrm>
        </p:grpSpPr>
        <p:pic>
          <p:nvPicPr>
            <p:cNvPr id="7" name="Image 6">
              <a:extLst>
                <a:ext uri="{FF2B5EF4-FFF2-40B4-BE49-F238E27FC236}">
                  <a16:creationId xmlns:a16="http://schemas.microsoft.com/office/drawing/2014/main" xmlns="" id="{26295719-C0F9-4D47-8727-3F670C276951}"/>
                </a:ext>
              </a:extLst>
            </p:cNvPr>
            <p:cNvPicPr>
              <a:picLocks noChangeAspect="1"/>
            </p:cNvPicPr>
            <p:nvPr/>
          </p:nvPicPr>
          <p:blipFill>
            <a:blip r:embed="rId8"/>
            <a:stretch>
              <a:fillRect/>
            </a:stretch>
          </p:blipFill>
          <p:spPr>
            <a:xfrm>
              <a:off x="644728" y="1181657"/>
              <a:ext cx="5451273" cy="3509311"/>
            </a:xfrm>
            <a:prstGeom prst="rect">
              <a:avLst/>
            </a:prstGeom>
          </p:spPr>
        </p:pic>
        <p:sp>
          <p:nvSpPr>
            <p:cNvPr id="3" name="Rectangle 2">
              <a:extLst>
                <a:ext uri="{FF2B5EF4-FFF2-40B4-BE49-F238E27FC236}">
                  <a16:creationId xmlns:a16="http://schemas.microsoft.com/office/drawing/2014/main" xmlns="" id="{3275BC82-E0F7-4C41-90FD-0027C78AE1E7}"/>
                </a:ext>
              </a:extLst>
            </p:cNvPr>
            <p:cNvSpPr/>
            <p:nvPr/>
          </p:nvSpPr>
          <p:spPr>
            <a:xfrm>
              <a:off x="4813554" y="2450809"/>
              <a:ext cx="1041401" cy="219476"/>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
        <p:nvSpPr>
          <p:cNvPr id="4" name="ZoneTexte 3"/>
          <p:cNvSpPr txBox="1"/>
          <p:nvPr/>
        </p:nvSpPr>
        <p:spPr>
          <a:xfrm>
            <a:off x="6932847" y="3281865"/>
            <a:ext cx="4351887" cy="664797"/>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fr-FR" dirty="0" smtClean="0">
                <a:latin typeface="Calibri" panose="020F0502020204030204" pitchFamily="34" charset="0"/>
                <a:cs typeface="Calibri" panose="020F0502020204030204" pitchFamily="34" charset="0"/>
              </a:rPr>
              <a:t>Ou vous pouvez vous rendre directement sur le lien de </a:t>
            </a:r>
            <a:r>
              <a:rPr lang="fr-FR" dirty="0">
                <a:latin typeface="Calibri" panose="020F0502020204030204" pitchFamily="34" charset="0"/>
                <a:cs typeface="Calibri" panose="020F0502020204030204" pitchFamily="34" charset="0"/>
              </a:rPr>
              <a:t>la téléprocédure : </a:t>
            </a:r>
            <a:r>
              <a:rPr lang="fr-FR" sz="1200" dirty="0">
                <a:hlinkClick r:id="rId9"/>
              </a:rPr>
              <a:t>https://</a:t>
            </a:r>
            <a:r>
              <a:rPr lang="fr-FR" sz="1200" dirty="0" smtClean="0">
                <a:hlinkClick r:id="rId9"/>
              </a:rPr>
              <a:t>teleprocedures.usager.expadon.fr</a:t>
            </a:r>
            <a:r>
              <a:rPr lang="fr-FR" sz="1200" dirty="0" smtClean="0"/>
              <a:t> </a:t>
            </a:r>
          </a:p>
        </p:txBody>
      </p:sp>
    </p:spTree>
    <p:extLst>
      <p:ext uri="{BB962C8B-B14F-4D97-AF65-F5344CB8AC3E}">
        <p14:creationId xmlns:p14="http://schemas.microsoft.com/office/powerpoint/2010/main" val="304246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80990"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2. Ecran d’accueil </a:t>
            </a:r>
          </a:p>
          <a:p>
            <a:pPr defTabSz="685800">
              <a:defRPr/>
            </a:pPr>
            <a:r>
              <a:rPr lang="fr-FR" b="0" i="1" dirty="0">
                <a:solidFill>
                  <a:srgbClr val="000000"/>
                </a:solidFill>
                <a:latin typeface="Calibri" panose="020F0502020204030204" pitchFamily="34" charset="0"/>
                <a:cs typeface="Calibri" panose="020F0502020204030204" pitchFamily="34" charset="0"/>
              </a:rPr>
              <a:t>Une fois connecté, j’accède à mon tableau de bord</a:t>
            </a:r>
            <a:endParaRPr lang="fr-FR" sz="1200" b="0" i="1" dirty="0">
              <a:solidFill>
                <a:srgbClr val="000000"/>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xmlns="" id="{7EAD58F2-3EA7-4D07-92A9-3EBDA64154C5}"/>
              </a:ext>
            </a:extLst>
          </p:cNvPr>
          <p:cNvSpPr/>
          <p:nvPr/>
        </p:nvSpPr>
        <p:spPr>
          <a:xfrm>
            <a:off x="8141946" y="928991"/>
            <a:ext cx="2403194" cy="5115850"/>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13" name="Groupe 12">
            <a:extLst>
              <a:ext uri="{FF2B5EF4-FFF2-40B4-BE49-F238E27FC236}">
                <a16:creationId xmlns:a16="http://schemas.microsoft.com/office/drawing/2014/main" xmlns="" id="{7B98E347-6E22-4B96-B25F-E99FB08189E3}"/>
              </a:ext>
            </a:extLst>
          </p:cNvPr>
          <p:cNvGrpSpPr/>
          <p:nvPr/>
        </p:nvGrpSpPr>
        <p:grpSpPr>
          <a:xfrm>
            <a:off x="8284900" y="1083919"/>
            <a:ext cx="2074997" cy="251280"/>
            <a:chOff x="6768525" y="1005538"/>
            <a:chExt cx="2074997" cy="251280"/>
          </a:xfrm>
        </p:grpSpPr>
        <p:sp>
          <p:nvSpPr>
            <p:cNvPr id="20" name="Ellipse 19">
              <a:extLst>
                <a:ext uri="{FF2B5EF4-FFF2-40B4-BE49-F238E27FC236}">
                  <a16:creationId xmlns:a16="http://schemas.microsoft.com/office/drawing/2014/main" xmlns="" id="{9025C43F-DFAD-40F8-A694-7B9267B02751}"/>
                </a:ext>
              </a:extLst>
            </p:cNvPr>
            <p:cNvSpPr/>
            <p:nvPr/>
          </p:nvSpPr>
          <p:spPr>
            <a:xfrm>
              <a:off x="6768525" y="100553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7" name="ZoneTexte 6">
              <a:extLst>
                <a:ext uri="{FF2B5EF4-FFF2-40B4-BE49-F238E27FC236}">
                  <a16:creationId xmlns:a16="http://schemas.microsoft.com/office/drawing/2014/main" xmlns="" id="{FFD4F114-30FD-421C-9D09-B1B04735DBAC}"/>
                </a:ext>
              </a:extLst>
            </p:cNvPr>
            <p:cNvSpPr txBox="1"/>
            <p:nvPr/>
          </p:nvSpPr>
          <p:spPr>
            <a:xfrm>
              <a:off x="7209032" y="1047011"/>
              <a:ext cx="1634490"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Bouton de déconnexion</a:t>
              </a:r>
            </a:p>
          </p:txBody>
        </p:sp>
      </p:grpSp>
      <p:sp>
        <p:nvSpPr>
          <p:cNvPr id="33" name="Rectangle 32">
            <a:extLst>
              <a:ext uri="{FF2B5EF4-FFF2-40B4-BE49-F238E27FC236}">
                <a16:creationId xmlns:a16="http://schemas.microsoft.com/office/drawing/2014/main" xmlns="" id="{789B3EEB-71BA-4B5B-B793-91E8D302C3BE}"/>
              </a:ext>
            </a:extLst>
          </p:cNvPr>
          <p:cNvSpPr/>
          <p:nvPr/>
        </p:nvSpPr>
        <p:spPr>
          <a:xfrm>
            <a:off x="7438339" y="5994071"/>
            <a:ext cx="168250" cy="148268"/>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39" name="Groupe 38">
            <a:extLst>
              <a:ext uri="{FF2B5EF4-FFF2-40B4-BE49-F238E27FC236}">
                <a16:creationId xmlns:a16="http://schemas.microsoft.com/office/drawing/2014/main" xmlns="" id="{BDB779A5-755A-417A-A15F-F18437BF00F5}"/>
              </a:ext>
            </a:extLst>
          </p:cNvPr>
          <p:cNvGrpSpPr/>
          <p:nvPr/>
        </p:nvGrpSpPr>
        <p:grpSpPr>
          <a:xfrm>
            <a:off x="8284900" y="1590032"/>
            <a:ext cx="2074997" cy="362584"/>
            <a:chOff x="6768525" y="1737450"/>
            <a:chExt cx="2074997" cy="362584"/>
          </a:xfrm>
        </p:grpSpPr>
        <p:sp>
          <p:nvSpPr>
            <p:cNvPr id="21" name="Ellipse 20">
              <a:extLst>
                <a:ext uri="{FF2B5EF4-FFF2-40B4-BE49-F238E27FC236}">
                  <a16:creationId xmlns:a16="http://schemas.microsoft.com/office/drawing/2014/main" xmlns="" id="{2F055EC5-D13A-41EE-B87D-C1882E4BECA0}"/>
                </a:ext>
              </a:extLst>
            </p:cNvPr>
            <p:cNvSpPr/>
            <p:nvPr/>
          </p:nvSpPr>
          <p:spPr>
            <a:xfrm>
              <a:off x="6768525" y="173745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5" name="ZoneTexte 24">
              <a:extLst>
                <a:ext uri="{FF2B5EF4-FFF2-40B4-BE49-F238E27FC236}">
                  <a16:creationId xmlns:a16="http://schemas.microsoft.com/office/drawing/2014/main" xmlns="" id="{3376D8A4-BF16-4C02-9871-065FC7E1CB91}"/>
                </a:ext>
              </a:extLst>
            </p:cNvPr>
            <p:cNvSpPr txBox="1"/>
            <p:nvPr/>
          </p:nvSpPr>
          <p:spPr>
            <a:xfrm>
              <a:off x="7209032" y="1747758"/>
              <a:ext cx="1634490"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Menu : permet d’accéder aux fonctionnalités</a:t>
              </a:r>
            </a:p>
          </p:txBody>
        </p:sp>
      </p:grpSp>
      <p:grpSp>
        <p:nvGrpSpPr>
          <p:cNvPr id="41" name="Groupe 40">
            <a:extLst>
              <a:ext uri="{FF2B5EF4-FFF2-40B4-BE49-F238E27FC236}">
                <a16:creationId xmlns:a16="http://schemas.microsoft.com/office/drawing/2014/main" xmlns="" id="{23356E2E-AF53-4982-92D3-89D5D0715C14}"/>
              </a:ext>
            </a:extLst>
          </p:cNvPr>
          <p:cNvGrpSpPr/>
          <p:nvPr/>
        </p:nvGrpSpPr>
        <p:grpSpPr>
          <a:xfrm>
            <a:off x="8284899" y="2207449"/>
            <a:ext cx="2075136" cy="352276"/>
            <a:chOff x="6764573" y="2550323"/>
            <a:chExt cx="2075136" cy="352276"/>
          </a:xfrm>
        </p:grpSpPr>
        <p:sp>
          <p:nvSpPr>
            <p:cNvPr id="22" name="Ellipse 21">
              <a:extLst>
                <a:ext uri="{FF2B5EF4-FFF2-40B4-BE49-F238E27FC236}">
                  <a16:creationId xmlns:a16="http://schemas.microsoft.com/office/drawing/2014/main" xmlns="" id="{75F7F6F1-352E-4C60-B0E0-138B440314AA}"/>
                </a:ext>
              </a:extLst>
            </p:cNvPr>
            <p:cNvSpPr/>
            <p:nvPr/>
          </p:nvSpPr>
          <p:spPr>
            <a:xfrm>
              <a:off x="6764573" y="256567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36" name="ZoneTexte 35">
              <a:extLst>
                <a:ext uri="{FF2B5EF4-FFF2-40B4-BE49-F238E27FC236}">
                  <a16:creationId xmlns:a16="http://schemas.microsoft.com/office/drawing/2014/main" xmlns="" id="{D1D547C8-E73D-4BCE-BF61-2B77F6DA67A7}"/>
                </a:ext>
              </a:extLst>
            </p:cNvPr>
            <p:cNvSpPr txBox="1"/>
            <p:nvPr/>
          </p:nvSpPr>
          <p:spPr>
            <a:xfrm>
              <a:off x="7205219" y="2550323"/>
              <a:ext cx="1634490"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accéder à la page « Tableau de bord »</a:t>
              </a:r>
            </a:p>
          </p:txBody>
        </p:sp>
      </p:grpSp>
      <p:grpSp>
        <p:nvGrpSpPr>
          <p:cNvPr id="42" name="Groupe 41">
            <a:extLst>
              <a:ext uri="{FF2B5EF4-FFF2-40B4-BE49-F238E27FC236}">
                <a16:creationId xmlns:a16="http://schemas.microsoft.com/office/drawing/2014/main" xmlns="" id="{F9EC545D-DBEE-4B45-83DC-80C9F4668E1C}"/>
              </a:ext>
            </a:extLst>
          </p:cNvPr>
          <p:cNvGrpSpPr/>
          <p:nvPr/>
        </p:nvGrpSpPr>
        <p:grpSpPr>
          <a:xfrm>
            <a:off x="8284899" y="2814558"/>
            <a:ext cx="2078810" cy="352276"/>
            <a:chOff x="6760899" y="3123462"/>
            <a:chExt cx="2078810" cy="352276"/>
          </a:xfrm>
        </p:grpSpPr>
        <p:sp>
          <p:nvSpPr>
            <p:cNvPr id="23" name="Ellipse 22">
              <a:extLst>
                <a:ext uri="{FF2B5EF4-FFF2-40B4-BE49-F238E27FC236}">
                  <a16:creationId xmlns:a16="http://schemas.microsoft.com/office/drawing/2014/main" xmlns="" id="{4423EF49-0F45-4F9C-945C-7B1DBDF9BB15}"/>
                </a:ext>
              </a:extLst>
            </p:cNvPr>
            <p:cNvSpPr/>
            <p:nvPr/>
          </p:nvSpPr>
          <p:spPr>
            <a:xfrm>
              <a:off x="6760899" y="314262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37" name="ZoneTexte 36">
              <a:extLst>
                <a:ext uri="{FF2B5EF4-FFF2-40B4-BE49-F238E27FC236}">
                  <a16:creationId xmlns:a16="http://schemas.microsoft.com/office/drawing/2014/main" xmlns="" id="{4FBF9BE1-1452-430B-BC73-E891D9EB4A0B}"/>
                </a:ext>
              </a:extLst>
            </p:cNvPr>
            <p:cNvSpPr txBox="1"/>
            <p:nvPr/>
          </p:nvSpPr>
          <p:spPr>
            <a:xfrm>
              <a:off x="7205219" y="3123462"/>
              <a:ext cx="1634490"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rechercher une demande</a:t>
              </a:r>
            </a:p>
          </p:txBody>
        </p:sp>
      </p:grpSp>
      <p:grpSp>
        <p:nvGrpSpPr>
          <p:cNvPr id="44" name="Groupe 43">
            <a:extLst>
              <a:ext uri="{FF2B5EF4-FFF2-40B4-BE49-F238E27FC236}">
                <a16:creationId xmlns:a16="http://schemas.microsoft.com/office/drawing/2014/main" xmlns="" id="{BA20F339-4339-4A27-B2FE-DCC93E3EA74D}"/>
              </a:ext>
            </a:extLst>
          </p:cNvPr>
          <p:cNvGrpSpPr/>
          <p:nvPr/>
        </p:nvGrpSpPr>
        <p:grpSpPr>
          <a:xfrm>
            <a:off x="8284899" y="3421667"/>
            <a:ext cx="2071184" cy="509242"/>
            <a:chOff x="6768525" y="3623898"/>
            <a:chExt cx="2071184" cy="509242"/>
          </a:xfrm>
        </p:grpSpPr>
        <p:sp>
          <p:nvSpPr>
            <p:cNvPr id="24" name="Ellipse 23">
              <a:extLst>
                <a:ext uri="{FF2B5EF4-FFF2-40B4-BE49-F238E27FC236}">
                  <a16:creationId xmlns:a16="http://schemas.microsoft.com/office/drawing/2014/main" xmlns="" id="{E334E4B8-68AD-48B0-96E9-72A3D21F4866}"/>
                </a:ext>
              </a:extLst>
            </p:cNvPr>
            <p:cNvSpPr/>
            <p:nvPr/>
          </p:nvSpPr>
          <p:spPr>
            <a:xfrm>
              <a:off x="6768525" y="362389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38" name="ZoneTexte 37">
              <a:extLst>
                <a:ext uri="{FF2B5EF4-FFF2-40B4-BE49-F238E27FC236}">
                  <a16:creationId xmlns:a16="http://schemas.microsoft.com/office/drawing/2014/main" xmlns="" id="{EA263170-8590-4250-B4AD-3F12C6AF33AA}"/>
                </a:ext>
              </a:extLst>
            </p:cNvPr>
            <p:cNvSpPr txBox="1"/>
            <p:nvPr/>
          </p:nvSpPr>
          <p:spPr>
            <a:xfrm>
              <a:off x="7205219" y="3623898"/>
              <a:ext cx="1634490" cy="50924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déposer une demande de certificat via le code du modèle</a:t>
              </a:r>
            </a:p>
          </p:txBody>
        </p:sp>
      </p:grpSp>
      <p:grpSp>
        <p:nvGrpSpPr>
          <p:cNvPr id="45" name="Groupe 44">
            <a:extLst>
              <a:ext uri="{FF2B5EF4-FFF2-40B4-BE49-F238E27FC236}">
                <a16:creationId xmlns:a16="http://schemas.microsoft.com/office/drawing/2014/main" xmlns="" id="{79CDA383-9B29-4F69-A795-A348653C753D}"/>
              </a:ext>
            </a:extLst>
          </p:cNvPr>
          <p:cNvGrpSpPr/>
          <p:nvPr/>
        </p:nvGrpSpPr>
        <p:grpSpPr>
          <a:xfrm>
            <a:off x="8284900" y="4185742"/>
            <a:ext cx="2065893" cy="352276"/>
            <a:chOff x="6773816" y="4182333"/>
            <a:chExt cx="2065893" cy="352276"/>
          </a:xfrm>
        </p:grpSpPr>
        <p:sp>
          <p:nvSpPr>
            <p:cNvPr id="43" name="ZoneTexte 42">
              <a:extLst>
                <a:ext uri="{FF2B5EF4-FFF2-40B4-BE49-F238E27FC236}">
                  <a16:creationId xmlns:a16="http://schemas.microsoft.com/office/drawing/2014/main" xmlns="" id="{B387130D-AE57-47EB-B81D-FE3E05BBE045}"/>
                </a:ext>
              </a:extLst>
            </p:cNvPr>
            <p:cNvSpPr txBox="1"/>
            <p:nvPr/>
          </p:nvSpPr>
          <p:spPr>
            <a:xfrm>
              <a:off x="7205219" y="4182333"/>
              <a:ext cx="1634490"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masquer le menu</a:t>
              </a:r>
            </a:p>
          </p:txBody>
        </p:sp>
        <p:sp>
          <p:nvSpPr>
            <p:cNvPr id="46" name="Ellipse 45">
              <a:extLst>
                <a:ext uri="{FF2B5EF4-FFF2-40B4-BE49-F238E27FC236}">
                  <a16:creationId xmlns:a16="http://schemas.microsoft.com/office/drawing/2014/main" xmlns="" id="{A8CBD3D1-058A-41ED-B5A0-D30AEAF71CE8}"/>
                </a:ext>
              </a:extLst>
            </p:cNvPr>
            <p:cNvSpPr/>
            <p:nvPr/>
          </p:nvSpPr>
          <p:spPr>
            <a:xfrm>
              <a:off x="6773816" y="420084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grpSp>
      <p:grpSp>
        <p:nvGrpSpPr>
          <p:cNvPr id="47" name="Groupe 46">
            <a:extLst>
              <a:ext uri="{FF2B5EF4-FFF2-40B4-BE49-F238E27FC236}">
                <a16:creationId xmlns:a16="http://schemas.microsoft.com/office/drawing/2014/main" xmlns="" id="{03BF3DAA-23B9-43AA-92A9-FD0932A8FCD6}"/>
              </a:ext>
            </a:extLst>
          </p:cNvPr>
          <p:cNvGrpSpPr/>
          <p:nvPr/>
        </p:nvGrpSpPr>
        <p:grpSpPr>
          <a:xfrm>
            <a:off x="8284899" y="4792839"/>
            <a:ext cx="2071184" cy="666207"/>
            <a:chOff x="6768525" y="4539154"/>
            <a:chExt cx="2071184" cy="426798"/>
          </a:xfrm>
        </p:grpSpPr>
        <p:sp>
          <p:nvSpPr>
            <p:cNvPr id="26" name="ZoneTexte 25">
              <a:extLst>
                <a:ext uri="{FF2B5EF4-FFF2-40B4-BE49-F238E27FC236}">
                  <a16:creationId xmlns:a16="http://schemas.microsoft.com/office/drawing/2014/main" xmlns="" id="{5420CE62-8D16-4553-8E50-A482A4112B0E}"/>
                </a:ext>
              </a:extLst>
            </p:cNvPr>
            <p:cNvSpPr txBox="1"/>
            <p:nvPr/>
          </p:nvSpPr>
          <p:spPr>
            <a:xfrm>
              <a:off x="7205219" y="4539154"/>
              <a:ext cx="1634490" cy="42679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Critères à renseigner pour la recherche d’une demande dans mon tableau de bord</a:t>
              </a:r>
            </a:p>
          </p:txBody>
        </p:sp>
        <p:sp>
          <p:nvSpPr>
            <p:cNvPr id="48" name="Ellipse 47">
              <a:extLst>
                <a:ext uri="{FF2B5EF4-FFF2-40B4-BE49-F238E27FC236}">
                  <a16:creationId xmlns:a16="http://schemas.microsoft.com/office/drawing/2014/main" xmlns="" id="{659CC89E-F4DD-42B1-83A4-F7605ECD8F01}"/>
                </a:ext>
              </a:extLst>
            </p:cNvPr>
            <p:cNvSpPr/>
            <p:nvPr/>
          </p:nvSpPr>
          <p:spPr>
            <a:xfrm>
              <a:off x="6768525" y="4560698"/>
              <a:ext cx="262890" cy="1609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7</a:t>
              </a:r>
            </a:p>
          </p:txBody>
        </p:sp>
      </p:grpSp>
      <p:grpSp>
        <p:nvGrpSpPr>
          <p:cNvPr id="49" name="Groupe 48">
            <a:extLst>
              <a:ext uri="{FF2B5EF4-FFF2-40B4-BE49-F238E27FC236}">
                <a16:creationId xmlns:a16="http://schemas.microsoft.com/office/drawing/2014/main" xmlns="" id="{0FC83F53-75F7-485A-BFF2-237C54E13BAB}"/>
              </a:ext>
            </a:extLst>
          </p:cNvPr>
          <p:cNvGrpSpPr/>
          <p:nvPr/>
        </p:nvGrpSpPr>
        <p:grpSpPr>
          <a:xfrm>
            <a:off x="8284899" y="5496216"/>
            <a:ext cx="2071184" cy="509330"/>
            <a:chOff x="6768525" y="5105637"/>
            <a:chExt cx="2071184" cy="509330"/>
          </a:xfrm>
        </p:grpSpPr>
        <p:sp>
          <p:nvSpPr>
            <p:cNvPr id="28" name="ZoneTexte 27">
              <a:extLst>
                <a:ext uri="{FF2B5EF4-FFF2-40B4-BE49-F238E27FC236}">
                  <a16:creationId xmlns:a16="http://schemas.microsoft.com/office/drawing/2014/main" xmlns="" id="{C9294B54-CFD8-4D56-87D4-E9EF4352C7E5}"/>
                </a:ext>
              </a:extLst>
            </p:cNvPr>
            <p:cNvSpPr txBox="1"/>
            <p:nvPr/>
          </p:nvSpPr>
          <p:spPr>
            <a:xfrm>
              <a:off x="7205219" y="5107136"/>
              <a:ext cx="1634490"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Liste l’ensemble des demandes répondant aux critères de recherche</a:t>
              </a:r>
            </a:p>
          </p:txBody>
        </p:sp>
        <p:sp>
          <p:nvSpPr>
            <p:cNvPr id="50" name="Ellipse 49">
              <a:extLst>
                <a:ext uri="{FF2B5EF4-FFF2-40B4-BE49-F238E27FC236}">
                  <a16:creationId xmlns:a16="http://schemas.microsoft.com/office/drawing/2014/main" xmlns="" id="{4816F1D3-54C6-46C7-A2D7-EB8B52FD8BB1}"/>
                </a:ext>
              </a:extLst>
            </p:cNvPr>
            <p:cNvSpPr/>
            <p:nvPr/>
          </p:nvSpPr>
          <p:spPr>
            <a:xfrm>
              <a:off x="6768525" y="510563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t>
              </a:r>
            </a:p>
          </p:txBody>
        </p:sp>
      </p:grpSp>
      <p:sp>
        <p:nvSpPr>
          <p:cNvPr id="51" name="Ellipse 50">
            <a:extLst>
              <a:ext uri="{FF2B5EF4-FFF2-40B4-BE49-F238E27FC236}">
                <a16:creationId xmlns:a16="http://schemas.microsoft.com/office/drawing/2014/main" xmlns="" id="{3A37E400-666C-41C9-98C2-F9691B28B6C6}"/>
              </a:ext>
            </a:extLst>
          </p:cNvPr>
          <p:cNvSpPr/>
          <p:nvPr/>
        </p:nvSpPr>
        <p:spPr>
          <a:xfrm>
            <a:off x="-5919221" y="162881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grpSp>
        <p:nvGrpSpPr>
          <p:cNvPr id="15" name="Groupe 14">
            <a:extLst>
              <a:ext uri="{FF2B5EF4-FFF2-40B4-BE49-F238E27FC236}">
                <a16:creationId xmlns:a16="http://schemas.microsoft.com/office/drawing/2014/main" xmlns="" id="{2D011A68-05ED-4C00-90CC-7C851CC4E6D7}"/>
              </a:ext>
            </a:extLst>
          </p:cNvPr>
          <p:cNvGrpSpPr/>
          <p:nvPr/>
        </p:nvGrpSpPr>
        <p:grpSpPr>
          <a:xfrm>
            <a:off x="1155091" y="962406"/>
            <a:ext cx="6763426" cy="5157801"/>
            <a:chOff x="1155091" y="962406"/>
            <a:chExt cx="6763426" cy="5157801"/>
          </a:xfrm>
        </p:grpSpPr>
        <p:grpSp>
          <p:nvGrpSpPr>
            <p:cNvPr id="14" name="Groupe 13">
              <a:extLst>
                <a:ext uri="{FF2B5EF4-FFF2-40B4-BE49-F238E27FC236}">
                  <a16:creationId xmlns:a16="http://schemas.microsoft.com/office/drawing/2014/main" xmlns="" id="{0163C9DA-4D17-4168-8064-90119042B3B0}"/>
                </a:ext>
              </a:extLst>
            </p:cNvPr>
            <p:cNvGrpSpPr/>
            <p:nvPr/>
          </p:nvGrpSpPr>
          <p:grpSpPr>
            <a:xfrm>
              <a:off x="1155091" y="962406"/>
              <a:ext cx="6759917" cy="5082435"/>
              <a:chOff x="1155091" y="962406"/>
              <a:chExt cx="6759917" cy="5082435"/>
            </a:xfrm>
          </p:grpSpPr>
          <p:pic>
            <p:nvPicPr>
              <p:cNvPr id="10" name="Image 9">
                <a:extLst>
                  <a:ext uri="{FF2B5EF4-FFF2-40B4-BE49-F238E27FC236}">
                    <a16:creationId xmlns:a16="http://schemas.microsoft.com/office/drawing/2014/main" xmlns="" id="{33E418E5-9BA8-4815-AFBC-6123C2C404FA}"/>
                  </a:ext>
                </a:extLst>
              </p:cNvPr>
              <p:cNvPicPr>
                <a:picLocks noChangeAspect="1"/>
              </p:cNvPicPr>
              <p:nvPr/>
            </p:nvPicPr>
            <p:blipFill>
              <a:blip r:embed="rId6"/>
              <a:stretch>
                <a:fillRect/>
              </a:stretch>
            </p:blipFill>
            <p:spPr>
              <a:xfrm>
                <a:off x="1155091" y="962406"/>
                <a:ext cx="6759917" cy="5082435"/>
              </a:xfrm>
              <a:prstGeom prst="rect">
                <a:avLst/>
              </a:prstGeom>
              <a:ln w="28575">
                <a:solidFill>
                  <a:srgbClr val="1565C0"/>
                </a:solidFill>
              </a:ln>
            </p:spPr>
          </p:pic>
          <p:sp>
            <p:nvSpPr>
              <p:cNvPr id="3" name="Rectangle 2">
                <a:extLst>
                  <a:ext uri="{FF2B5EF4-FFF2-40B4-BE49-F238E27FC236}">
                    <a16:creationId xmlns:a16="http://schemas.microsoft.com/office/drawing/2014/main" xmlns="" id="{162475FD-F89C-4AF5-B671-C5A1C439B1FB}"/>
                  </a:ext>
                </a:extLst>
              </p:cNvPr>
              <p:cNvSpPr/>
              <p:nvPr/>
            </p:nvSpPr>
            <p:spPr>
              <a:xfrm>
                <a:off x="6804905" y="1085250"/>
                <a:ext cx="754637" cy="175453"/>
              </a:xfrm>
              <a:prstGeom prst="rect">
                <a:avLst/>
              </a:prstGeom>
              <a:solidFill>
                <a:srgbClr val="1565C0"/>
              </a:solidFill>
              <a:ln w="9525">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600" b="1" dirty="0">
                    <a:solidFill>
                      <a:schemeClr val="tx2"/>
                    </a:solidFill>
                  </a:rPr>
                  <a:t>UTILISATEUR</a:t>
                </a:r>
              </a:p>
            </p:txBody>
          </p:sp>
        </p:grpSp>
        <p:sp>
          <p:nvSpPr>
            <p:cNvPr id="11" name="Rectangle 10">
              <a:extLst>
                <a:ext uri="{FF2B5EF4-FFF2-40B4-BE49-F238E27FC236}">
                  <a16:creationId xmlns:a16="http://schemas.microsoft.com/office/drawing/2014/main" xmlns="" id="{D826138B-CD7A-436E-9FC8-6331FD5FD735}"/>
                </a:ext>
              </a:extLst>
            </p:cNvPr>
            <p:cNvSpPr/>
            <p:nvPr/>
          </p:nvSpPr>
          <p:spPr>
            <a:xfrm>
              <a:off x="2849161" y="4869765"/>
              <a:ext cx="4970603" cy="1250442"/>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5" name="Ellipse 34">
              <a:extLst>
                <a:ext uri="{FF2B5EF4-FFF2-40B4-BE49-F238E27FC236}">
                  <a16:creationId xmlns:a16="http://schemas.microsoft.com/office/drawing/2014/main" xmlns="" id="{4848108A-06A8-4E78-94D3-BF033D327D51}"/>
                </a:ext>
              </a:extLst>
            </p:cNvPr>
            <p:cNvSpPr/>
            <p:nvPr/>
          </p:nvSpPr>
          <p:spPr>
            <a:xfrm>
              <a:off x="3899103" y="4914509"/>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t>
              </a:r>
            </a:p>
          </p:txBody>
        </p:sp>
        <p:sp>
          <p:nvSpPr>
            <p:cNvPr id="4" name="Rectangle 3">
              <a:extLst>
                <a:ext uri="{FF2B5EF4-FFF2-40B4-BE49-F238E27FC236}">
                  <a16:creationId xmlns:a16="http://schemas.microsoft.com/office/drawing/2014/main" xmlns="" id="{D2CD0C5F-797C-420B-A657-A88131D6E51F}"/>
                </a:ext>
              </a:extLst>
            </p:cNvPr>
            <p:cNvSpPr/>
            <p:nvPr/>
          </p:nvSpPr>
          <p:spPr>
            <a:xfrm>
              <a:off x="2849162" y="2023221"/>
              <a:ext cx="4970604" cy="2514797"/>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2" name="Rectangle 11">
              <a:extLst>
                <a:ext uri="{FF2B5EF4-FFF2-40B4-BE49-F238E27FC236}">
                  <a16:creationId xmlns:a16="http://schemas.microsoft.com/office/drawing/2014/main" xmlns="" id="{82ADAB26-C98A-4773-A7E2-FE7119323598}"/>
                </a:ext>
              </a:extLst>
            </p:cNvPr>
            <p:cNvSpPr/>
            <p:nvPr/>
          </p:nvSpPr>
          <p:spPr>
            <a:xfrm>
              <a:off x="6852366" y="1050663"/>
              <a:ext cx="967400" cy="244626"/>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6" name="Ellipse 5">
              <a:extLst>
                <a:ext uri="{FF2B5EF4-FFF2-40B4-BE49-F238E27FC236}">
                  <a16:creationId xmlns:a16="http://schemas.microsoft.com/office/drawing/2014/main" xmlns="" id="{8319DA26-D0A0-43DA-9AE1-A5017C9D67D8}"/>
                </a:ext>
              </a:extLst>
            </p:cNvPr>
            <p:cNvSpPr/>
            <p:nvPr/>
          </p:nvSpPr>
          <p:spPr>
            <a:xfrm>
              <a:off x="6489252" y="103777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34" name="Ellipse 33">
              <a:extLst>
                <a:ext uri="{FF2B5EF4-FFF2-40B4-BE49-F238E27FC236}">
                  <a16:creationId xmlns:a16="http://schemas.microsoft.com/office/drawing/2014/main" xmlns="" id="{F8D716AE-02B6-427D-87ED-757F1139B94D}"/>
                </a:ext>
              </a:extLst>
            </p:cNvPr>
            <p:cNvSpPr/>
            <p:nvPr/>
          </p:nvSpPr>
          <p:spPr>
            <a:xfrm>
              <a:off x="7655627" y="173695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7</a:t>
              </a:r>
            </a:p>
          </p:txBody>
        </p:sp>
        <p:sp>
          <p:nvSpPr>
            <p:cNvPr id="52" name="Ellipse 51">
              <a:extLst>
                <a:ext uri="{FF2B5EF4-FFF2-40B4-BE49-F238E27FC236}">
                  <a16:creationId xmlns:a16="http://schemas.microsoft.com/office/drawing/2014/main" xmlns="" id="{8CF0C58A-F1AD-4D52-9682-3685EFDCFF3B}"/>
                </a:ext>
              </a:extLst>
            </p:cNvPr>
            <p:cNvSpPr/>
            <p:nvPr/>
          </p:nvSpPr>
          <p:spPr>
            <a:xfrm>
              <a:off x="1870682" y="2081809"/>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53" name="Ellipse 52">
              <a:extLst>
                <a:ext uri="{FF2B5EF4-FFF2-40B4-BE49-F238E27FC236}">
                  <a16:creationId xmlns:a16="http://schemas.microsoft.com/office/drawing/2014/main" xmlns="" id="{54850352-676F-4902-87FD-3F2E96A5C41B}"/>
                </a:ext>
              </a:extLst>
            </p:cNvPr>
            <p:cNvSpPr/>
            <p:nvPr/>
          </p:nvSpPr>
          <p:spPr>
            <a:xfrm>
              <a:off x="2161191" y="234844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54" name="Ellipse 53">
              <a:extLst>
                <a:ext uri="{FF2B5EF4-FFF2-40B4-BE49-F238E27FC236}">
                  <a16:creationId xmlns:a16="http://schemas.microsoft.com/office/drawing/2014/main" xmlns="" id="{E2BFB473-778C-4FE4-A699-6EC398166137}"/>
                </a:ext>
              </a:extLst>
            </p:cNvPr>
            <p:cNvSpPr/>
            <p:nvPr/>
          </p:nvSpPr>
          <p:spPr>
            <a:xfrm>
              <a:off x="2604248" y="266480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55" name="Ellipse 54">
              <a:extLst>
                <a:ext uri="{FF2B5EF4-FFF2-40B4-BE49-F238E27FC236}">
                  <a16:creationId xmlns:a16="http://schemas.microsoft.com/office/drawing/2014/main" xmlns="" id="{3EF35A54-C20C-4504-80B3-A7E9C82EC77D}"/>
                </a:ext>
              </a:extLst>
            </p:cNvPr>
            <p:cNvSpPr/>
            <p:nvPr/>
          </p:nvSpPr>
          <p:spPr>
            <a:xfrm>
              <a:off x="2161191" y="296505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grpSp>
      <p:sp>
        <p:nvSpPr>
          <p:cNvPr id="56" name="Rectangle 55"/>
          <p:cNvSpPr/>
          <p:nvPr/>
        </p:nvSpPr>
        <p:spPr>
          <a:xfrm>
            <a:off x="3822940" y="5920641"/>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343723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969630660"/>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20849" name="Diapositive think-cell" r:id="rId4" imgW="360" imgH="360" progId="TCLayout.ActiveDocument.1">
                  <p:embed/>
                </p:oleObj>
              </mc:Choice>
              <mc:Fallback>
                <p:oleObj name="Diapositive think-cell"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3. Tableau de bord et fonctionnalités (1/3)</a:t>
            </a:r>
          </a:p>
          <a:p>
            <a:pPr defTabSz="685800">
              <a:defRPr/>
            </a:pPr>
            <a:r>
              <a:rPr lang="fr-FR" b="0" i="1" dirty="0">
                <a:solidFill>
                  <a:srgbClr val="000000"/>
                </a:solidFill>
                <a:latin typeface="Calibri" panose="020F0502020204030204" pitchFamily="34" charset="0"/>
                <a:cs typeface="Calibri" panose="020F0502020204030204" pitchFamily="34" charset="0"/>
              </a:rPr>
              <a:t>Généralités</a:t>
            </a:r>
            <a:endParaRPr lang="fr-FR" sz="1200" b="0" i="1" dirty="0">
              <a:solidFill>
                <a:srgbClr val="00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xmlns="" id="{1FD14D8A-D229-4D86-8560-C52760E6274C}"/>
              </a:ext>
            </a:extLst>
          </p:cNvPr>
          <p:cNvSpPr/>
          <p:nvPr/>
        </p:nvSpPr>
        <p:spPr>
          <a:xfrm>
            <a:off x="2258940" y="4009920"/>
            <a:ext cx="7269018" cy="1888520"/>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fr-FR" sz="1200" b="1" i="1" u="sng" dirty="0">
                <a:solidFill>
                  <a:schemeClr val="tx1"/>
                </a:solidFill>
                <a:latin typeface="Calibri" panose="020F0502020204030204" pitchFamily="34" charset="0"/>
                <a:cs typeface="Calibri" panose="020F0502020204030204" pitchFamily="34" charset="0"/>
              </a:rPr>
              <a:t>Les différents statuts des demandes de certificat sanitaire (</a:t>
            </a:r>
            <a:r>
              <a:rPr lang="fr-FR" sz="1200" b="1" i="1" u="sng" dirty="0" err="1">
                <a:solidFill>
                  <a:schemeClr val="tx1"/>
                </a:solidFill>
                <a:latin typeface="Calibri" panose="020F0502020204030204" pitchFamily="34" charset="0"/>
                <a:cs typeface="Calibri" panose="020F0502020204030204" pitchFamily="34" charset="0"/>
              </a:rPr>
              <a:t>cf</a:t>
            </a:r>
            <a:r>
              <a:rPr lang="fr-FR" sz="1200" b="1" i="1" u="sng" dirty="0">
                <a:solidFill>
                  <a:schemeClr val="tx1"/>
                </a:solidFill>
                <a:latin typeface="Calibri" panose="020F0502020204030204" pitchFamily="34" charset="0"/>
                <a:cs typeface="Calibri" panose="020F0502020204030204" pitchFamily="34" charset="0"/>
              </a:rPr>
              <a:t> 3.Tableau de bord et fonctionnalités (3/3)):</a:t>
            </a:r>
          </a:p>
          <a:p>
            <a:pPr marL="342900" indent="-342900" algn="just">
              <a:buFont typeface="Arial" panose="020B0604020202020204" pitchFamily="34" charset="0"/>
              <a:buChar char="•"/>
            </a:pPr>
            <a:r>
              <a:rPr lang="fr-FR" sz="1200" dirty="0">
                <a:solidFill>
                  <a:schemeClr val="tx1"/>
                </a:solidFill>
                <a:latin typeface="Calibri" panose="020F0502020204030204" pitchFamily="34" charset="0"/>
                <a:cs typeface="Calibri" panose="020F0502020204030204" pitchFamily="34" charset="0"/>
              </a:rPr>
              <a:t>Les demandes de certificat sanitaires effectuées sur Expadon 2 sont caractérisées en fonction de leur état d’avancement par un statut. Ce statut évolue au cours du processus d’instruction de la demande et conditionne les droits de modification par les opérateurs et les services officiels.</a:t>
            </a:r>
          </a:p>
          <a:p>
            <a:pPr marL="342900" indent="-342900" algn="just">
              <a:buFont typeface="Arial" panose="020B0604020202020204" pitchFamily="34" charset="0"/>
              <a:buChar char="•"/>
            </a:pPr>
            <a:r>
              <a:rPr lang="fr-FR" sz="1200" dirty="0">
                <a:solidFill>
                  <a:schemeClr val="tx1"/>
                </a:solidFill>
                <a:latin typeface="Calibri" panose="020F0502020204030204" pitchFamily="34" charset="0"/>
                <a:cs typeface="Calibri" panose="020F0502020204030204" pitchFamily="34" charset="0"/>
              </a:rPr>
              <a:t>Les différents statuts sont dans l’ordre chronologique : Brouillon, Nouveau, En instruction, Retour au </a:t>
            </a:r>
            <a:r>
              <a:rPr lang="fr-FR" sz="1200" dirty="0" smtClean="0">
                <a:solidFill>
                  <a:schemeClr val="tx1"/>
                </a:solidFill>
                <a:latin typeface="Calibri" panose="020F0502020204030204" pitchFamily="34" charset="0"/>
                <a:cs typeface="Calibri" panose="020F0502020204030204" pitchFamily="34" charset="0"/>
              </a:rPr>
              <a:t>demandeur, </a:t>
            </a:r>
            <a:r>
              <a:rPr lang="fr-FR" sz="1200" dirty="0">
                <a:solidFill>
                  <a:schemeClr val="tx1"/>
                </a:solidFill>
                <a:latin typeface="Calibri" panose="020F0502020204030204" pitchFamily="34" charset="0"/>
                <a:cs typeface="Calibri" panose="020F0502020204030204" pitchFamily="34" charset="0"/>
              </a:rPr>
              <a:t>Signé et Refusé. Dans certains cas, les DD peuvent accepter le renseignement d’informations tardives et après signature du certificat. Dans le cas de cette procédure dérogatoire dite IHS, deux autres statuts sont possible : En attente IHS et Signé IHS voir cas particulier.</a:t>
            </a:r>
          </a:p>
          <a:p>
            <a:pPr marL="342900" indent="-342900" algn="just">
              <a:buFont typeface="Arial" panose="020B0604020202020204" pitchFamily="34" charset="0"/>
              <a:buChar char="•"/>
            </a:pPr>
            <a:r>
              <a:rPr lang="fr-FR" sz="1200" dirty="0">
                <a:solidFill>
                  <a:schemeClr val="tx1"/>
                </a:solidFill>
                <a:latin typeface="Calibri" panose="020F0502020204030204" pitchFamily="34" charset="0"/>
                <a:cs typeface="Calibri" panose="020F0502020204030204" pitchFamily="34" charset="0"/>
              </a:rPr>
              <a:t>Les opérateurs peuvent consulter les demandes de certificat sanitaire à chaque statut mais ne peuvent modifier que les statuts « Brouillon », « Retour au demandeur » et « En attente IHS ».</a:t>
            </a:r>
          </a:p>
          <a:p>
            <a:pPr algn="ctr"/>
            <a:endParaRPr lang="fr-FR" sz="1200" dirty="0">
              <a:solidFill>
                <a:schemeClr val="tx1"/>
              </a:solidFill>
            </a:endParaRPr>
          </a:p>
        </p:txBody>
      </p:sp>
      <p:sp>
        <p:nvSpPr>
          <p:cNvPr id="37" name="Rectangle 36">
            <a:extLst>
              <a:ext uri="{FF2B5EF4-FFF2-40B4-BE49-F238E27FC236}">
                <a16:creationId xmlns:a16="http://schemas.microsoft.com/office/drawing/2014/main" xmlns="" id="{F6EA111C-71BC-41A5-A5A5-948ACD91AB19}"/>
              </a:ext>
            </a:extLst>
          </p:cNvPr>
          <p:cNvSpPr/>
          <p:nvPr/>
        </p:nvSpPr>
        <p:spPr>
          <a:xfrm>
            <a:off x="2258940" y="1042740"/>
            <a:ext cx="7269018" cy="2774913"/>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just"/>
            <a:r>
              <a:rPr lang="fr-FR" dirty="0">
                <a:solidFill>
                  <a:schemeClr val="tx1"/>
                </a:solidFill>
                <a:latin typeface="Calibri" panose="020F0502020204030204" pitchFamily="34" charset="0"/>
                <a:cs typeface="Calibri" panose="020F0502020204030204" pitchFamily="34" charset="0"/>
              </a:rPr>
              <a:t>Le tableau de bord liste par défaut l’ensemble des demandes de certificat sanitaire que vous pouvez modifier. </a:t>
            </a:r>
            <a:r>
              <a:rPr lang="fr-FR" b="1" dirty="0">
                <a:solidFill>
                  <a:schemeClr val="tx1"/>
                </a:solidFill>
                <a:latin typeface="Calibri" panose="020F0502020204030204" pitchFamily="34" charset="0"/>
                <a:cs typeface="Calibri" panose="020F0502020204030204" pitchFamily="34" charset="0"/>
              </a:rPr>
              <a:t>C’est votre espace de travail.</a:t>
            </a:r>
          </a:p>
          <a:p>
            <a:pPr algn="just"/>
            <a:endParaRPr lang="fr-FR" dirty="0">
              <a:solidFill>
                <a:schemeClr val="tx1"/>
              </a:solidFill>
              <a:latin typeface="Calibri" panose="020F0502020204030204" pitchFamily="34" charset="0"/>
              <a:cs typeface="Calibri" panose="020F0502020204030204" pitchFamily="34" charset="0"/>
            </a:endParaRPr>
          </a:p>
          <a:p>
            <a:pPr algn="just"/>
            <a:r>
              <a:rPr lang="fr-FR" dirty="0">
                <a:solidFill>
                  <a:schemeClr val="tx1"/>
                </a:solidFill>
                <a:latin typeface="Calibri" panose="020F0502020204030204" pitchFamily="34" charset="0"/>
                <a:cs typeface="Calibri" panose="020F0502020204030204" pitchFamily="34" charset="0"/>
              </a:rPr>
              <a:t>Le tableau de bord permet de filtrer vos demandes aux statuts suivants : « Brouillon », « Nouveau », « Retour au demandeur » et « En attente IHS » en fonction de vos différents critères.</a:t>
            </a:r>
          </a:p>
          <a:p>
            <a:pPr marL="342900" indent="-342900" algn="just">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algn="just"/>
            <a:r>
              <a:rPr lang="fr-FR" b="1" i="1" dirty="0">
                <a:solidFill>
                  <a:schemeClr val="tx1"/>
                </a:solidFill>
                <a:latin typeface="Calibri" panose="020F0502020204030204" pitchFamily="34" charset="0"/>
                <a:cs typeface="Calibri" panose="020F0502020204030204" pitchFamily="34" charset="0"/>
              </a:rPr>
              <a:t>NB</a:t>
            </a:r>
            <a:r>
              <a:rPr lang="fr-FR" i="1" dirty="0">
                <a:solidFill>
                  <a:schemeClr val="tx1"/>
                </a:solidFill>
                <a:latin typeface="Calibri" panose="020F0502020204030204" pitchFamily="34" charset="0"/>
                <a:cs typeface="Calibri" panose="020F0502020204030204" pitchFamily="34" charset="0"/>
              </a:rPr>
              <a:t> : pour accéder à vos demandes aux autres statuts (Signé, Signé IHS, Refusé), vous devez utiliser </a:t>
            </a:r>
            <a:r>
              <a:rPr lang="fr-FR" i="1" dirty="0">
                <a:solidFill>
                  <a:schemeClr val="tx1"/>
                </a:solidFill>
                <a:latin typeface="Calibri" panose="020F0502020204030204" pitchFamily="34" charset="0"/>
                <a:cs typeface="Calibri" panose="020F0502020204030204" pitchFamily="34" charset="0"/>
                <a:hlinkClick r:id="rId6" action="ppaction://hlinksldjump"/>
              </a:rPr>
              <a:t>la recherche étendue « Rechercher un certificat ».</a:t>
            </a:r>
            <a:endParaRPr lang="fr-FR"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889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445959761"/>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57704"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3. Tableau de bord et fonctionnalités (2/3)</a:t>
            </a:r>
          </a:p>
          <a:p>
            <a:pPr defTabSz="685800">
              <a:defRPr/>
            </a:pPr>
            <a:r>
              <a:rPr lang="fr-FR" b="0" i="1" dirty="0">
                <a:solidFill>
                  <a:srgbClr val="000000"/>
                </a:solidFill>
                <a:latin typeface="Calibri" panose="020F0502020204030204" pitchFamily="34" charset="0"/>
                <a:cs typeface="Calibri" panose="020F0502020204030204" pitchFamily="34" charset="0"/>
              </a:rPr>
              <a:t>Présentation du tableau de bord</a:t>
            </a:r>
            <a:endParaRPr lang="fr-FR" sz="1200" b="0" i="1" dirty="0">
              <a:solidFill>
                <a:srgbClr val="000000"/>
              </a:solidFill>
              <a:latin typeface="Calibri" panose="020F0502020204030204" pitchFamily="34" charset="0"/>
              <a:cs typeface="Calibri" panose="020F0502020204030204" pitchFamily="34" charset="0"/>
            </a:endParaRPr>
          </a:p>
        </p:txBody>
      </p:sp>
      <p:grpSp>
        <p:nvGrpSpPr>
          <p:cNvPr id="34" name="Groupe 33">
            <a:extLst>
              <a:ext uri="{FF2B5EF4-FFF2-40B4-BE49-F238E27FC236}">
                <a16:creationId xmlns:a16="http://schemas.microsoft.com/office/drawing/2014/main" xmlns="" id="{81E8EB0C-99C9-47D1-880F-E8B317A8110F}"/>
              </a:ext>
            </a:extLst>
          </p:cNvPr>
          <p:cNvGrpSpPr/>
          <p:nvPr/>
        </p:nvGrpSpPr>
        <p:grpSpPr>
          <a:xfrm>
            <a:off x="1215772" y="966010"/>
            <a:ext cx="6421766" cy="2983904"/>
            <a:chOff x="1215772" y="966010"/>
            <a:chExt cx="6421766" cy="2983904"/>
          </a:xfrm>
        </p:grpSpPr>
        <p:pic>
          <p:nvPicPr>
            <p:cNvPr id="8" name="Image 7">
              <a:extLst>
                <a:ext uri="{FF2B5EF4-FFF2-40B4-BE49-F238E27FC236}">
                  <a16:creationId xmlns:a16="http://schemas.microsoft.com/office/drawing/2014/main" xmlns="" id="{802432B0-A745-42A9-B247-619A113D2017}"/>
                </a:ext>
              </a:extLst>
            </p:cNvPr>
            <p:cNvPicPr>
              <a:picLocks noChangeAspect="1"/>
            </p:cNvPicPr>
            <p:nvPr/>
          </p:nvPicPr>
          <p:blipFill>
            <a:blip r:embed="rId7"/>
            <a:stretch>
              <a:fillRect/>
            </a:stretch>
          </p:blipFill>
          <p:spPr>
            <a:xfrm>
              <a:off x="1250937" y="966010"/>
              <a:ext cx="6386601" cy="2983904"/>
            </a:xfrm>
            <a:prstGeom prst="rect">
              <a:avLst/>
            </a:prstGeom>
            <a:ln w="28575">
              <a:solidFill>
                <a:srgbClr val="1565C0"/>
              </a:solidFill>
            </a:ln>
          </p:spPr>
        </p:pic>
        <p:sp>
          <p:nvSpPr>
            <p:cNvPr id="6" name="Ellipse 5">
              <a:extLst>
                <a:ext uri="{FF2B5EF4-FFF2-40B4-BE49-F238E27FC236}">
                  <a16:creationId xmlns:a16="http://schemas.microsoft.com/office/drawing/2014/main" xmlns="" id="{ACDC69BE-509F-44A6-92AD-DA98085C97E5}"/>
                </a:ext>
              </a:extLst>
            </p:cNvPr>
            <p:cNvSpPr/>
            <p:nvPr/>
          </p:nvSpPr>
          <p:spPr>
            <a:xfrm>
              <a:off x="1215772" y="2100970"/>
              <a:ext cx="262890" cy="251280"/>
            </a:xfrm>
            <a:prstGeom prst="ellipse">
              <a:avLst/>
            </a:prstGeom>
            <a:solidFill>
              <a:srgbClr val="F5822A"/>
            </a:solid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7" name="Ellipse 6">
              <a:extLst>
                <a:ext uri="{FF2B5EF4-FFF2-40B4-BE49-F238E27FC236}">
                  <a16:creationId xmlns:a16="http://schemas.microsoft.com/office/drawing/2014/main" xmlns="" id="{6F548E2A-F28E-49BE-B63F-0E01E66EFBD5}"/>
                </a:ext>
              </a:extLst>
            </p:cNvPr>
            <p:cNvSpPr/>
            <p:nvPr/>
          </p:nvSpPr>
          <p:spPr>
            <a:xfrm>
              <a:off x="7197820" y="2100970"/>
              <a:ext cx="262890" cy="251280"/>
            </a:xfrm>
            <a:prstGeom prst="ellipse">
              <a:avLst/>
            </a:prstGeom>
            <a:solidFill>
              <a:srgbClr val="F5822A"/>
            </a:solid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9" name="Ellipse 8">
              <a:extLst>
                <a:ext uri="{FF2B5EF4-FFF2-40B4-BE49-F238E27FC236}">
                  <a16:creationId xmlns:a16="http://schemas.microsoft.com/office/drawing/2014/main" xmlns="" id="{14312F7D-15B4-4A3F-9CBB-046511C41D83}"/>
                </a:ext>
              </a:extLst>
            </p:cNvPr>
            <p:cNvSpPr/>
            <p:nvPr/>
          </p:nvSpPr>
          <p:spPr>
            <a:xfrm>
              <a:off x="1947448" y="1633369"/>
              <a:ext cx="262890" cy="251280"/>
            </a:xfrm>
            <a:prstGeom prst="ellipse">
              <a:avLst/>
            </a:prstGeom>
            <a:solidFill>
              <a:srgbClr val="F5822A"/>
            </a:solid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grpSp>
      <p:grpSp>
        <p:nvGrpSpPr>
          <p:cNvPr id="32" name="Groupe 31">
            <a:extLst>
              <a:ext uri="{FF2B5EF4-FFF2-40B4-BE49-F238E27FC236}">
                <a16:creationId xmlns:a16="http://schemas.microsoft.com/office/drawing/2014/main" xmlns="" id="{67BC2F37-66E6-43A5-9E19-4E4C05C425CA}"/>
              </a:ext>
            </a:extLst>
          </p:cNvPr>
          <p:cNvGrpSpPr/>
          <p:nvPr/>
        </p:nvGrpSpPr>
        <p:grpSpPr>
          <a:xfrm>
            <a:off x="2053255" y="4071960"/>
            <a:ext cx="4962842" cy="2057734"/>
            <a:chOff x="2053255" y="4071960"/>
            <a:chExt cx="4962842" cy="2057734"/>
          </a:xfrm>
        </p:grpSpPr>
        <p:pic>
          <p:nvPicPr>
            <p:cNvPr id="30" name="Image 29">
              <a:extLst>
                <a:ext uri="{FF2B5EF4-FFF2-40B4-BE49-F238E27FC236}">
                  <a16:creationId xmlns:a16="http://schemas.microsoft.com/office/drawing/2014/main" xmlns="" id="{1C52E5C8-965C-4EFD-9847-995B96001F82}"/>
                </a:ext>
              </a:extLst>
            </p:cNvPr>
            <p:cNvPicPr>
              <a:picLocks noChangeAspect="1"/>
            </p:cNvPicPr>
            <p:nvPr/>
          </p:nvPicPr>
          <p:blipFill>
            <a:blip r:embed="rId8"/>
            <a:stretch>
              <a:fillRect/>
            </a:stretch>
          </p:blipFill>
          <p:spPr>
            <a:xfrm>
              <a:off x="2258940" y="4213474"/>
              <a:ext cx="4757157" cy="1916220"/>
            </a:xfrm>
            <a:prstGeom prst="rect">
              <a:avLst/>
            </a:prstGeom>
            <a:ln w="28575">
              <a:solidFill>
                <a:srgbClr val="1565C0"/>
              </a:solidFill>
            </a:ln>
          </p:spPr>
        </p:pic>
        <p:sp>
          <p:nvSpPr>
            <p:cNvPr id="11" name="Ellipse 10">
              <a:extLst>
                <a:ext uri="{FF2B5EF4-FFF2-40B4-BE49-F238E27FC236}">
                  <a16:creationId xmlns:a16="http://schemas.microsoft.com/office/drawing/2014/main" xmlns="" id="{BB08A8F0-AE38-46B2-900A-99B0D26156F1}"/>
                </a:ext>
              </a:extLst>
            </p:cNvPr>
            <p:cNvSpPr/>
            <p:nvPr/>
          </p:nvSpPr>
          <p:spPr>
            <a:xfrm>
              <a:off x="2053255" y="407196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a:t>
              </a:r>
            </a:p>
          </p:txBody>
        </p:sp>
      </p:grpSp>
      <p:grpSp>
        <p:nvGrpSpPr>
          <p:cNvPr id="39" name="Groupe 38">
            <a:extLst>
              <a:ext uri="{FF2B5EF4-FFF2-40B4-BE49-F238E27FC236}">
                <a16:creationId xmlns:a16="http://schemas.microsoft.com/office/drawing/2014/main" xmlns="" id="{638E119C-7AEC-47B9-B36D-B0D1C62DDDA7}"/>
              </a:ext>
            </a:extLst>
          </p:cNvPr>
          <p:cNvGrpSpPr/>
          <p:nvPr/>
        </p:nvGrpSpPr>
        <p:grpSpPr>
          <a:xfrm>
            <a:off x="8561732" y="2226609"/>
            <a:ext cx="2470772" cy="3621153"/>
            <a:chOff x="8561732" y="2226609"/>
            <a:chExt cx="2470772" cy="3621153"/>
          </a:xfrm>
        </p:grpSpPr>
        <p:sp>
          <p:nvSpPr>
            <p:cNvPr id="12" name="Rectangle 11">
              <a:extLst>
                <a:ext uri="{FF2B5EF4-FFF2-40B4-BE49-F238E27FC236}">
                  <a16:creationId xmlns:a16="http://schemas.microsoft.com/office/drawing/2014/main" xmlns="" id="{1FD14D8A-D229-4D86-8560-C52760E6274C}"/>
                </a:ext>
              </a:extLst>
            </p:cNvPr>
            <p:cNvSpPr/>
            <p:nvPr/>
          </p:nvSpPr>
          <p:spPr>
            <a:xfrm>
              <a:off x="8561732" y="2226609"/>
              <a:ext cx="2470772" cy="3519849"/>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13" name="Groupe 12">
              <a:extLst>
                <a:ext uri="{FF2B5EF4-FFF2-40B4-BE49-F238E27FC236}">
                  <a16:creationId xmlns:a16="http://schemas.microsoft.com/office/drawing/2014/main" xmlns="" id="{1DB023E7-DE9B-4B5B-94C7-EBB23399D02C}"/>
                </a:ext>
              </a:extLst>
            </p:cNvPr>
            <p:cNvGrpSpPr/>
            <p:nvPr/>
          </p:nvGrpSpPr>
          <p:grpSpPr>
            <a:xfrm>
              <a:off x="8637897" y="2305071"/>
              <a:ext cx="2303166" cy="352276"/>
              <a:chOff x="6806488" y="1074056"/>
              <a:chExt cx="2303166" cy="352276"/>
            </a:xfrm>
          </p:grpSpPr>
          <p:sp>
            <p:nvSpPr>
              <p:cNvPr id="14" name="Ellipse 13">
                <a:extLst>
                  <a:ext uri="{FF2B5EF4-FFF2-40B4-BE49-F238E27FC236}">
                    <a16:creationId xmlns:a16="http://schemas.microsoft.com/office/drawing/2014/main" xmlns="" id="{F4C84876-0291-42E5-8831-8DBFF61B4705}"/>
                  </a:ext>
                </a:extLst>
              </p:cNvPr>
              <p:cNvSpPr/>
              <p:nvPr/>
            </p:nvSpPr>
            <p:spPr>
              <a:xfrm>
                <a:off x="6806488" y="107739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5" name="ZoneTexte 14">
                <a:extLst>
                  <a:ext uri="{FF2B5EF4-FFF2-40B4-BE49-F238E27FC236}">
                    <a16:creationId xmlns:a16="http://schemas.microsoft.com/office/drawing/2014/main" xmlns="" id="{0D0111C5-CD3F-472D-8A5A-0139722C73F4}"/>
                  </a:ext>
                </a:extLst>
              </p:cNvPr>
              <p:cNvSpPr txBox="1"/>
              <p:nvPr/>
            </p:nvSpPr>
            <p:spPr>
              <a:xfrm>
                <a:off x="7130645" y="1074056"/>
                <a:ext cx="1979009"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déplier et voir plus de détails de la demande (</a:t>
                </a:r>
                <a:r>
                  <a:rPr lang="fr-FR" sz="1200" dirty="0" err="1">
                    <a:latin typeface="Calibri" panose="020F0502020204030204" pitchFamily="34" charset="0"/>
                    <a:cs typeface="Calibri" panose="020F0502020204030204" pitchFamily="34" charset="0"/>
                  </a:rPr>
                  <a:t>cf</a:t>
                </a:r>
                <a:r>
                  <a:rPr lang="fr-FR" sz="1200" dirty="0">
                    <a:latin typeface="Calibri" panose="020F0502020204030204" pitchFamily="34" charset="0"/>
                    <a:cs typeface="Calibri" panose="020F0502020204030204" pitchFamily="34" charset="0"/>
                  </a:rPr>
                  <a:t> 1a)</a:t>
                </a:r>
              </a:p>
            </p:txBody>
          </p:sp>
        </p:grpSp>
        <p:grpSp>
          <p:nvGrpSpPr>
            <p:cNvPr id="16" name="Groupe 15">
              <a:extLst>
                <a:ext uri="{FF2B5EF4-FFF2-40B4-BE49-F238E27FC236}">
                  <a16:creationId xmlns:a16="http://schemas.microsoft.com/office/drawing/2014/main" xmlns="" id="{6DE1931A-513D-4332-819D-F86956508762}"/>
                </a:ext>
              </a:extLst>
            </p:cNvPr>
            <p:cNvGrpSpPr/>
            <p:nvPr/>
          </p:nvGrpSpPr>
          <p:grpSpPr>
            <a:xfrm>
              <a:off x="8637897" y="2725004"/>
              <a:ext cx="2303166" cy="352276"/>
              <a:chOff x="6806488" y="1645551"/>
              <a:chExt cx="2303166" cy="352276"/>
            </a:xfrm>
          </p:grpSpPr>
          <p:sp>
            <p:nvSpPr>
              <p:cNvPr id="17" name="Ellipse 16">
                <a:extLst>
                  <a:ext uri="{FF2B5EF4-FFF2-40B4-BE49-F238E27FC236}">
                    <a16:creationId xmlns:a16="http://schemas.microsoft.com/office/drawing/2014/main" xmlns="" id="{D9F92C05-25ED-4341-90C4-5C3D61C826BC}"/>
                  </a:ext>
                </a:extLst>
              </p:cNvPr>
              <p:cNvSpPr/>
              <p:nvPr/>
            </p:nvSpPr>
            <p:spPr>
              <a:xfrm>
                <a:off x="6806488" y="164555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a:t>
                </a:r>
              </a:p>
            </p:txBody>
          </p:sp>
          <p:sp>
            <p:nvSpPr>
              <p:cNvPr id="18" name="ZoneTexte 17">
                <a:extLst>
                  <a:ext uri="{FF2B5EF4-FFF2-40B4-BE49-F238E27FC236}">
                    <a16:creationId xmlns:a16="http://schemas.microsoft.com/office/drawing/2014/main" xmlns="" id="{23AAA493-66E3-48C1-879F-3ADE9645C2D4}"/>
                  </a:ext>
                </a:extLst>
              </p:cNvPr>
              <p:cNvSpPr txBox="1"/>
              <p:nvPr/>
            </p:nvSpPr>
            <p:spPr>
              <a:xfrm>
                <a:off x="7130646" y="1645551"/>
                <a:ext cx="1979008"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Les détails suivants s’affichent suite au clic sur la flèche</a:t>
                </a:r>
              </a:p>
            </p:txBody>
          </p:sp>
        </p:grpSp>
        <p:grpSp>
          <p:nvGrpSpPr>
            <p:cNvPr id="20" name="Groupe 19">
              <a:extLst>
                <a:ext uri="{FF2B5EF4-FFF2-40B4-BE49-F238E27FC236}">
                  <a16:creationId xmlns:a16="http://schemas.microsoft.com/office/drawing/2014/main" xmlns="" id="{E357D19C-E497-4FEF-B852-8EF21CF3BDB9}"/>
                </a:ext>
              </a:extLst>
            </p:cNvPr>
            <p:cNvGrpSpPr/>
            <p:nvPr/>
          </p:nvGrpSpPr>
          <p:grpSpPr>
            <a:xfrm>
              <a:off x="8637898" y="3144937"/>
              <a:ext cx="2303165" cy="666208"/>
              <a:chOff x="6806488" y="2430068"/>
              <a:chExt cx="2303165" cy="666208"/>
            </a:xfrm>
          </p:grpSpPr>
          <p:sp>
            <p:nvSpPr>
              <p:cNvPr id="21" name="Ellipse 20">
                <a:extLst>
                  <a:ext uri="{FF2B5EF4-FFF2-40B4-BE49-F238E27FC236}">
                    <a16:creationId xmlns:a16="http://schemas.microsoft.com/office/drawing/2014/main" xmlns="" id="{D45C78E7-8B5D-427E-83E7-BFC33BDCD3C4}"/>
                  </a:ext>
                </a:extLst>
              </p:cNvPr>
              <p:cNvSpPr/>
              <p:nvPr/>
            </p:nvSpPr>
            <p:spPr>
              <a:xfrm>
                <a:off x="6806488" y="245808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2" name="ZoneTexte 21">
                <a:extLst>
                  <a:ext uri="{FF2B5EF4-FFF2-40B4-BE49-F238E27FC236}">
                    <a16:creationId xmlns:a16="http://schemas.microsoft.com/office/drawing/2014/main" xmlns="" id="{B8940263-BE2F-4495-BD6C-993C5F366A0F}"/>
                  </a:ext>
                </a:extLst>
              </p:cNvPr>
              <p:cNvSpPr txBox="1"/>
              <p:nvPr/>
            </p:nvSpPr>
            <p:spPr>
              <a:xfrm>
                <a:off x="7134556" y="2430068"/>
                <a:ext cx="1975097" cy="66620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l’en-tête d’une colonne pour trier la liste sur cette colonne, par ordre alphabétique / croissant</a:t>
                </a:r>
              </a:p>
            </p:txBody>
          </p:sp>
        </p:grpSp>
        <p:grpSp>
          <p:nvGrpSpPr>
            <p:cNvPr id="38" name="Groupe 37">
              <a:extLst>
                <a:ext uri="{FF2B5EF4-FFF2-40B4-BE49-F238E27FC236}">
                  <a16:creationId xmlns:a16="http://schemas.microsoft.com/office/drawing/2014/main" xmlns="" id="{80946676-236B-4466-8070-9CB0A82E7975}"/>
                </a:ext>
              </a:extLst>
            </p:cNvPr>
            <p:cNvGrpSpPr/>
            <p:nvPr/>
          </p:nvGrpSpPr>
          <p:grpSpPr>
            <a:xfrm>
              <a:off x="8627132" y="3878802"/>
              <a:ext cx="2313931" cy="1968960"/>
              <a:chOff x="8627132" y="3878802"/>
              <a:chExt cx="2313931" cy="1968960"/>
            </a:xfrm>
          </p:grpSpPr>
          <p:sp>
            <p:nvSpPr>
              <p:cNvPr id="24" name="Ellipse 23">
                <a:extLst>
                  <a:ext uri="{FF2B5EF4-FFF2-40B4-BE49-F238E27FC236}">
                    <a16:creationId xmlns:a16="http://schemas.microsoft.com/office/drawing/2014/main" xmlns="" id="{73FA3CA5-36AF-40BC-93CC-6DC74F5A578A}"/>
                  </a:ext>
                </a:extLst>
              </p:cNvPr>
              <p:cNvSpPr/>
              <p:nvPr/>
            </p:nvSpPr>
            <p:spPr>
              <a:xfrm>
                <a:off x="8627132" y="394991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5" name="ZoneTexte 24">
                <a:extLst>
                  <a:ext uri="{FF2B5EF4-FFF2-40B4-BE49-F238E27FC236}">
                    <a16:creationId xmlns:a16="http://schemas.microsoft.com/office/drawing/2014/main" xmlns="" id="{C214F732-2608-46C0-BB34-5CF4768E9645}"/>
                  </a:ext>
                </a:extLst>
              </p:cNvPr>
              <p:cNvSpPr txBox="1"/>
              <p:nvPr/>
            </p:nvSpPr>
            <p:spPr>
              <a:xfrm>
                <a:off x="8974982" y="3931981"/>
                <a:ext cx="1966081" cy="191578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pour afficher la demande en mode consultation</a:t>
                </a:r>
              </a:p>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pour modifier la demande</a:t>
                </a:r>
              </a:p>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pour dupliquer la demande</a:t>
                </a:r>
              </a:p>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pour supprimer la demande</a:t>
                </a:r>
              </a:p>
              <a:p>
                <a:pPr>
                  <a:lnSpc>
                    <a:spcPct val="85000"/>
                  </a:lnSpc>
                  <a:spcAft>
                    <a:spcPts val="600"/>
                  </a:spcAft>
                  <a:buClr>
                    <a:schemeClr val="accent2"/>
                  </a:buClr>
                  <a:buSzPct val="70000"/>
                </a:pPr>
                <a:endParaRPr lang="fr-FR" sz="1200" dirty="0">
                  <a:latin typeface="Calibri" panose="020F0502020204030204" pitchFamily="34" charset="0"/>
                  <a:cs typeface="Calibri" panose="020F0502020204030204" pitchFamily="34" charset="0"/>
                </a:endParaRPr>
              </a:p>
            </p:txBody>
          </p:sp>
          <p:pic>
            <p:nvPicPr>
              <p:cNvPr id="26" name="Image 25">
                <a:extLst>
                  <a:ext uri="{FF2B5EF4-FFF2-40B4-BE49-F238E27FC236}">
                    <a16:creationId xmlns:a16="http://schemas.microsoft.com/office/drawing/2014/main" xmlns="" id="{2C8A96FD-6958-4950-8C7E-D483DF52CA85}"/>
                  </a:ext>
                </a:extLst>
              </p:cNvPr>
              <p:cNvPicPr/>
              <p:nvPr/>
            </p:nvPicPr>
            <p:blipFill>
              <a:blip r:embed="rId9"/>
              <a:stretch>
                <a:fillRect/>
              </a:stretch>
            </p:blipFill>
            <p:spPr>
              <a:xfrm>
                <a:off x="9682421" y="3878802"/>
                <a:ext cx="198120" cy="243840"/>
              </a:xfrm>
              <a:prstGeom prst="rect">
                <a:avLst/>
              </a:prstGeom>
            </p:spPr>
          </p:pic>
          <p:pic>
            <p:nvPicPr>
              <p:cNvPr id="27" name="Image 26">
                <a:extLst>
                  <a:ext uri="{FF2B5EF4-FFF2-40B4-BE49-F238E27FC236}">
                    <a16:creationId xmlns:a16="http://schemas.microsoft.com/office/drawing/2014/main" xmlns="" id="{202314D4-B866-41E4-9F66-4939435C427D}"/>
                  </a:ext>
                </a:extLst>
              </p:cNvPr>
              <p:cNvPicPr/>
              <p:nvPr/>
            </p:nvPicPr>
            <p:blipFill>
              <a:blip r:embed="rId10"/>
              <a:stretch>
                <a:fillRect/>
              </a:stretch>
            </p:blipFill>
            <p:spPr>
              <a:xfrm>
                <a:off x="9682421" y="4479252"/>
                <a:ext cx="167640" cy="198120"/>
              </a:xfrm>
              <a:prstGeom prst="rect">
                <a:avLst/>
              </a:prstGeom>
            </p:spPr>
          </p:pic>
          <p:pic>
            <p:nvPicPr>
              <p:cNvPr id="40" name="Image 39">
                <a:extLst>
                  <a:ext uri="{FF2B5EF4-FFF2-40B4-BE49-F238E27FC236}">
                    <a16:creationId xmlns:a16="http://schemas.microsoft.com/office/drawing/2014/main" xmlns="" id="{202314D4-B866-41E4-9F66-4939435C427D}"/>
                  </a:ext>
                </a:extLst>
              </p:cNvPr>
              <p:cNvPicPr/>
              <p:nvPr/>
            </p:nvPicPr>
            <p:blipFill>
              <a:blip r:embed="rId10"/>
              <a:stretch>
                <a:fillRect/>
              </a:stretch>
            </p:blipFill>
            <p:spPr>
              <a:xfrm>
                <a:off x="9685590" y="4850408"/>
                <a:ext cx="167640" cy="198120"/>
              </a:xfrm>
              <a:prstGeom prst="rect">
                <a:avLst/>
              </a:prstGeom>
            </p:spPr>
          </p:pic>
          <p:pic>
            <p:nvPicPr>
              <p:cNvPr id="37" name="Image 36">
                <a:extLst>
                  <a:ext uri="{FF2B5EF4-FFF2-40B4-BE49-F238E27FC236}">
                    <a16:creationId xmlns:a16="http://schemas.microsoft.com/office/drawing/2014/main" xmlns="" id="{CDA785CC-F781-4D61-A91E-AA49A3B99710}"/>
                  </a:ext>
                </a:extLst>
              </p:cNvPr>
              <p:cNvPicPr>
                <a:picLocks noChangeAspect="1"/>
              </p:cNvPicPr>
              <p:nvPr/>
            </p:nvPicPr>
            <p:blipFill>
              <a:blip r:embed="rId11"/>
              <a:stretch>
                <a:fillRect/>
              </a:stretch>
            </p:blipFill>
            <p:spPr>
              <a:xfrm>
                <a:off x="9682421" y="5225766"/>
                <a:ext cx="180975" cy="219075"/>
              </a:xfrm>
              <a:prstGeom prst="rect">
                <a:avLst/>
              </a:prstGeom>
            </p:spPr>
          </p:pic>
        </p:grpSp>
      </p:grpSp>
      <p:sp>
        <p:nvSpPr>
          <p:cNvPr id="33" name="Rectangle 32"/>
          <p:cNvSpPr/>
          <p:nvPr/>
        </p:nvSpPr>
        <p:spPr>
          <a:xfrm>
            <a:off x="2395713" y="2939569"/>
            <a:ext cx="836882" cy="96525"/>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5" name="Rectangle 34"/>
          <p:cNvSpPr/>
          <p:nvPr/>
        </p:nvSpPr>
        <p:spPr>
          <a:xfrm>
            <a:off x="2395713" y="3623413"/>
            <a:ext cx="836882" cy="96525"/>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6" name="Rectangle 35"/>
          <p:cNvSpPr/>
          <p:nvPr/>
        </p:nvSpPr>
        <p:spPr>
          <a:xfrm>
            <a:off x="2395713" y="2256808"/>
            <a:ext cx="836882" cy="96525"/>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1" name="Rectangle 40"/>
          <p:cNvSpPr/>
          <p:nvPr/>
        </p:nvSpPr>
        <p:spPr>
          <a:xfrm>
            <a:off x="3005313" y="4487887"/>
            <a:ext cx="836882" cy="96525"/>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222775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189241985"/>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22896"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3. Tableau de bord et fonctionnalités (3/3)</a:t>
            </a:r>
            <a:endParaRPr lang="fr-FR" sz="1400" b="0" i="1"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différents statuts de certificats – que pouvez-vous faire ?</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66" name="Groupe 65">
            <a:extLst>
              <a:ext uri="{FF2B5EF4-FFF2-40B4-BE49-F238E27FC236}">
                <a16:creationId xmlns:a16="http://schemas.microsoft.com/office/drawing/2014/main" xmlns="" id="{45C51D5F-A37C-44FB-B6A2-AE27F2605882}"/>
              </a:ext>
            </a:extLst>
          </p:cNvPr>
          <p:cNvGrpSpPr/>
          <p:nvPr/>
        </p:nvGrpSpPr>
        <p:grpSpPr>
          <a:xfrm>
            <a:off x="3014601" y="937548"/>
            <a:ext cx="8079457" cy="5214738"/>
            <a:chOff x="1530390" y="1174602"/>
            <a:chExt cx="8079457" cy="5214738"/>
          </a:xfrm>
        </p:grpSpPr>
        <p:sp>
          <p:nvSpPr>
            <p:cNvPr id="67" name="Rectangle 66">
              <a:extLst>
                <a:ext uri="{FF2B5EF4-FFF2-40B4-BE49-F238E27FC236}">
                  <a16:creationId xmlns:a16="http://schemas.microsoft.com/office/drawing/2014/main" xmlns="" id="{A048063C-A5B4-48E4-A172-044D6D33D7F2}"/>
                </a:ext>
              </a:extLst>
            </p:cNvPr>
            <p:cNvSpPr/>
            <p:nvPr/>
          </p:nvSpPr>
          <p:spPr>
            <a:xfrm>
              <a:off x="1530390" y="2347808"/>
              <a:ext cx="1634557"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dirty="0">
                  <a:solidFill>
                    <a:schemeClr val="tx1"/>
                  </a:solidFill>
                  <a:latin typeface="Calibri" panose="020F0502020204030204" pitchFamily="34" charset="0"/>
                  <a:cs typeface="Calibri" panose="020F0502020204030204" pitchFamily="34" charset="0"/>
                </a:rPr>
                <a:t>Brouillon</a:t>
              </a:r>
            </a:p>
          </p:txBody>
        </p:sp>
        <p:sp>
          <p:nvSpPr>
            <p:cNvPr id="68" name="Rectangle 67">
              <a:extLst>
                <a:ext uri="{FF2B5EF4-FFF2-40B4-BE49-F238E27FC236}">
                  <a16:creationId xmlns:a16="http://schemas.microsoft.com/office/drawing/2014/main" xmlns="" id="{00E147A3-7E0C-4024-B7AD-2FF433BEFBAE}"/>
                </a:ext>
              </a:extLst>
            </p:cNvPr>
            <p:cNvSpPr/>
            <p:nvPr/>
          </p:nvSpPr>
          <p:spPr>
            <a:xfrm>
              <a:off x="1530390" y="1540280"/>
              <a:ext cx="1634557" cy="646228"/>
            </a:xfrm>
            <a:prstGeom prst="rect">
              <a:avLst/>
            </a:prstGeom>
            <a:solidFill>
              <a:srgbClr val="0072BC"/>
            </a:solidFill>
            <a:ln w="9525">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400" b="1" dirty="0">
                  <a:solidFill>
                    <a:schemeClr val="tx2"/>
                  </a:solidFill>
                  <a:latin typeface="Calibri" panose="020F0502020204030204" pitchFamily="34" charset="0"/>
                  <a:cs typeface="Calibri" panose="020F0502020204030204" pitchFamily="34" charset="0"/>
                </a:rPr>
                <a:t>Statut</a:t>
              </a:r>
            </a:p>
          </p:txBody>
        </p:sp>
        <p:sp>
          <p:nvSpPr>
            <p:cNvPr id="69" name="Rectangle 68">
              <a:extLst>
                <a:ext uri="{FF2B5EF4-FFF2-40B4-BE49-F238E27FC236}">
                  <a16:creationId xmlns:a16="http://schemas.microsoft.com/office/drawing/2014/main" xmlns="" id="{A63F3B93-0383-4346-BC92-5F99E220B424}"/>
                </a:ext>
              </a:extLst>
            </p:cNvPr>
            <p:cNvSpPr/>
            <p:nvPr/>
          </p:nvSpPr>
          <p:spPr>
            <a:xfrm>
              <a:off x="3458424" y="2347808"/>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r-FR" sz="1400" dirty="0">
                <a:solidFill>
                  <a:schemeClr val="tx1"/>
                </a:solidFill>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xmlns="" id="{1B2798A1-8FFF-4018-97FD-F1CD892716E8}"/>
                </a:ext>
              </a:extLst>
            </p:cNvPr>
            <p:cNvSpPr/>
            <p:nvPr/>
          </p:nvSpPr>
          <p:spPr>
            <a:xfrm>
              <a:off x="1530390" y="2813579"/>
              <a:ext cx="1634557"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dirty="0">
                  <a:solidFill>
                    <a:schemeClr val="tx1"/>
                  </a:solidFill>
                  <a:latin typeface="Calibri" panose="020F0502020204030204" pitchFamily="34" charset="0"/>
                  <a:cs typeface="Calibri" panose="020F0502020204030204" pitchFamily="34" charset="0"/>
                </a:rPr>
                <a:t>Nouveau</a:t>
              </a:r>
            </a:p>
          </p:txBody>
        </p:sp>
        <p:sp>
          <p:nvSpPr>
            <p:cNvPr id="71" name="Rectangle 70">
              <a:extLst>
                <a:ext uri="{FF2B5EF4-FFF2-40B4-BE49-F238E27FC236}">
                  <a16:creationId xmlns:a16="http://schemas.microsoft.com/office/drawing/2014/main" xmlns="" id="{348B3E47-76DC-4542-82A1-8523341C1370}"/>
                </a:ext>
              </a:extLst>
            </p:cNvPr>
            <p:cNvSpPr/>
            <p:nvPr/>
          </p:nvSpPr>
          <p:spPr>
            <a:xfrm>
              <a:off x="3458424" y="2813579"/>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72" name="Rectangle 71">
              <a:extLst>
                <a:ext uri="{FF2B5EF4-FFF2-40B4-BE49-F238E27FC236}">
                  <a16:creationId xmlns:a16="http://schemas.microsoft.com/office/drawing/2014/main" xmlns="" id="{1BBD647E-E2ED-4753-958D-D0401C950041}"/>
                </a:ext>
              </a:extLst>
            </p:cNvPr>
            <p:cNvSpPr/>
            <p:nvPr/>
          </p:nvSpPr>
          <p:spPr>
            <a:xfrm>
              <a:off x="1530390" y="3279350"/>
              <a:ext cx="1634557"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dirty="0">
                  <a:solidFill>
                    <a:schemeClr val="tx1"/>
                  </a:solidFill>
                  <a:latin typeface="Calibri" panose="020F0502020204030204" pitchFamily="34" charset="0"/>
                  <a:cs typeface="Calibri" panose="020F0502020204030204" pitchFamily="34" charset="0"/>
                </a:rPr>
                <a:t>En instruction</a:t>
              </a:r>
            </a:p>
          </p:txBody>
        </p:sp>
        <p:sp>
          <p:nvSpPr>
            <p:cNvPr id="73" name="Rectangle 72">
              <a:extLst>
                <a:ext uri="{FF2B5EF4-FFF2-40B4-BE49-F238E27FC236}">
                  <a16:creationId xmlns:a16="http://schemas.microsoft.com/office/drawing/2014/main" xmlns="" id="{33DCC096-29E6-4ACE-B857-9A03190F2190}"/>
                </a:ext>
              </a:extLst>
            </p:cNvPr>
            <p:cNvSpPr/>
            <p:nvPr/>
          </p:nvSpPr>
          <p:spPr>
            <a:xfrm>
              <a:off x="3458424" y="3279350"/>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74" name="Rectangle 73">
              <a:extLst>
                <a:ext uri="{FF2B5EF4-FFF2-40B4-BE49-F238E27FC236}">
                  <a16:creationId xmlns:a16="http://schemas.microsoft.com/office/drawing/2014/main" xmlns="" id="{257E3624-683E-4AA4-9252-32FDA6949B0F}"/>
                </a:ext>
              </a:extLst>
            </p:cNvPr>
            <p:cNvSpPr/>
            <p:nvPr/>
          </p:nvSpPr>
          <p:spPr>
            <a:xfrm>
              <a:off x="1530390" y="3647004"/>
              <a:ext cx="1634557" cy="485775"/>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dirty="0" smtClean="0">
                  <a:solidFill>
                    <a:schemeClr val="tx1"/>
                  </a:solidFill>
                  <a:latin typeface="Calibri" panose="020F0502020204030204" pitchFamily="34" charset="0"/>
                  <a:cs typeface="Calibri" panose="020F0502020204030204" pitchFamily="34" charset="0"/>
                </a:rPr>
                <a:t>En cours d’instruction</a:t>
              </a:r>
              <a:endParaRPr lang="fr-FR" sz="1400" dirty="0">
                <a:solidFill>
                  <a:schemeClr val="tx1"/>
                </a:solidFill>
                <a:latin typeface="Calibri" panose="020F0502020204030204" pitchFamily="34" charset="0"/>
                <a:cs typeface="Calibri" panose="020F0502020204030204" pitchFamily="34" charset="0"/>
              </a:endParaRPr>
            </a:p>
          </p:txBody>
        </p:sp>
        <p:sp>
          <p:nvSpPr>
            <p:cNvPr id="75" name="Rectangle 74">
              <a:extLst>
                <a:ext uri="{FF2B5EF4-FFF2-40B4-BE49-F238E27FC236}">
                  <a16:creationId xmlns:a16="http://schemas.microsoft.com/office/drawing/2014/main" xmlns="" id="{9944E076-A6EF-4261-845E-01D77A7A949C}"/>
                </a:ext>
              </a:extLst>
            </p:cNvPr>
            <p:cNvSpPr/>
            <p:nvPr/>
          </p:nvSpPr>
          <p:spPr>
            <a:xfrm>
              <a:off x="3458424" y="3745121"/>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xmlns="" id="{FBF43219-C9C0-480F-9E98-7D11144FD64B}"/>
                </a:ext>
              </a:extLst>
            </p:cNvPr>
            <p:cNvSpPr/>
            <p:nvPr/>
          </p:nvSpPr>
          <p:spPr>
            <a:xfrm>
              <a:off x="1530390" y="4210892"/>
              <a:ext cx="1634557"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fr-FR" sz="1400" dirty="0">
                  <a:solidFill>
                    <a:schemeClr val="tx1"/>
                  </a:solidFill>
                  <a:latin typeface="Calibri" panose="020F0502020204030204" pitchFamily="34" charset="0"/>
                  <a:cs typeface="Calibri" panose="020F0502020204030204" pitchFamily="34" charset="0"/>
                </a:rPr>
                <a:t>Retour au demandeur</a:t>
              </a:r>
            </a:p>
          </p:txBody>
        </p:sp>
        <p:sp>
          <p:nvSpPr>
            <p:cNvPr id="77" name="Rectangle 76">
              <a:extLst>
                <a:ext uri="{FF2B5EF4-FFF2-40B4-BE49-F238E27FC236}">
                  <a16:creationId xmlns:a16="http://schemas.microsoft.com/office/drawing/2014/main" xmlns="" id="{655C0BC4-6240-4119-8A05-FEA6C79D7A01}"/>
                </a:ext>
              </a:extLst>
            </p:cNvPr>
            <p:cNvSpPr/>
            <p:nvPr/>
          </p:nvSpPr>
          <p:spPr>
            <a:xfrm>
              <a:off x="3458424" y="4210892"/>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78" name="Rectangle 77">
              <a:extLst>
                <a:ext uri="{FF2B5EF4-FFF2-40B4-BE49-F238E27FC236}">
                  <a16:creationId xmlns:a16="http://schemas.microsoft.com/office/drawing/2014/main" xmlns="" id="{748D12AF-1794-4D12-95AF-93F05D5B2BD4}"/>
                </a:ext>
              </a:extLst>
            </p:cNvPr>
            <p:cNvSpPr/>
            <p:nvPr/>
          </p:nvSpPr>
          <p:spPr>
            <a:xfrm>
              <a:off x="1530390" y="4676663"/>
              <a:ext cx="1634557"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dirty="0">
                  <a:solidFill>
                    <a:schemeClr val="tx1"/>
                  </a:solidFill>
                  <a:latin typeface="Calibri" panose="020F0502020204030204" pitchFamily="34" charset="0"/>
                  <a:cs typeface="Calibri" panose="020F0502020204030204" pitchFamily="34" charset="0"/>
                </a:rPr>
                <a:t>En attente IHS</a:t>
              </a:r>
            </a:p>
          </p:txBody>
        </p:sp>
        <p:sp>
          <p:nvSpPr>
            <p:cNvPr id="79" name="Rectangle 78">
              <a:extLst>
                <a:ext uri="{FF2B5EF4-FFF2-40B4-BE49-F238E27FC236}">
                  <a16:creationId xmlns:a16="http://schemas.microsoft.com/office/drawing/2014/main" xmlns="" id="{DA76E939-D1EB-4B8A-AECA-6AB00BD3D412}"/>
                </a:ext>
              </a:extLst>
            </p:cNvPr>
            <p:cNvSpPr/>
            <p:nvPr/>
          </p:nvSpPr>
          <p:spPr>
            <a:xfrm>
              <a:off x="3458424" y="4676663"/>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xmlns="" id="{453BEFCF-CA67-46BF-8100-A560E4D0D616}"/>
                </a:ext>
              </a:extLst>
            </p:cNvPr>
            <p:cNvSpPr/>
            <p:nvPr/>
          </p:nvSpPr>
          <p:spPr>
            <a:xfrm>
              <a:off x="1530390" y="5142434"/>
              <a:ext cx="1634557"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dirty="0">
                  <a:solidFill>
                    <a:schemeClr val="tx1"/>
                  </a:solidFill>
                  <a:latin typeface="Calibri" panose="020F0502020204030204" pitchFamily="34" charset="0"/>
                  <a:cs typeface="Calibri" panose="020F0502020204030204" pitchFamily="34" charset="0"/>
                </a:rPr>
                <a:t>Signé</a:t>
              </a:r>
            </a:p>
          </p:txBody>
        </p:sp>
        <p:sp>
          <p:nvSpPr>
            <p:cNvPr id="81" name="Rectangle 80">
              <a:extLst>
                <a:ext uri="{FF2B5EF4-FFF2-40B4-BE49-F238E27FC236}">
                  <a16:creationId xmlns:a16="http://schemas.microsoft.com/office/drawing/2014/main" xmlns="" id="{51323E7A-65FB-429C-92AE-F83FC68B5FE0}"/>
                </a:ext>
              </a:extLst>
            </p:cNvPr>
            <p:cNvSpPr/>
            <p:nvPr/>
          </p:nvSpPr>
          <p:spPr>
            <a:xfrm>
              <a:off x="3458424" y="5142434"/>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82" name="Rectangle 81">
              <a:extLst>
                <a:ext uri="{FF2B5EF4-FFF2-40B4-BE49-F238E27FC236}">
                  <a16:creationId xmlns:a16="http://schemas.microsoft.com/office/drawing/2014/main" xmlns="" id="{C06C3894-A87E-4405-A849-50B46EC1E551}"/>
                </a:ext>
              </a:extLst>
            </p:cNvPr>
            <p:cNvSpPr/>
            <p:nvPr/>
          </p:nvSpPr>
          <p:spPr>
            <a:xfrm>
              <a:off x="6680874" y="2350666"/>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r-FR" sz="1400" dirty="0">
                <a:solidFill>
                  <a:schemeClr val="tx1"/>
                </a:solidFill>
                <a:latin typeface="Calibri" panose="020F0502020204030204" pitchFamily="34" charset="0"/>
                <a:cs typeface="Calibri" panose="020F0502020204030204" pitchFamily="34" charset="0"/>
              </a:endParaRPr>
            </a:p>
          </p:txBody>
        </p:sp>
        <p:sp>
          <p:nvSpPr>
            <p:cNvPr id="83" name="Rectangle 82">
              <a:extLst>
                <a:ext uri="{FF2B5EF4-FFF2-40B4-BE49-F238E27FC236}">
                  <a16:creationId xmlns:a16="http://schemas.microsoft.com/office/drawing/2014/main" xmlns="" id="{60120EEE-0AB4-4430-A935-BD46209CD50D}"/>
                </a:ext>
              </a:extLst>
            </p:cNvPr>
            <p:cNvSpPr/>
            <p:nvPr/>
          </p:nvSpPr>
          <p:spPr>
            <a:xfrm>
              <a:off x="6680874" y="1543137"/>
              <a:ext cx="2928973" cy="646228"/>
            </a:xfrm>
            <a:prstGeom prst="rect">
              <a:avLst/>
            </a:prstGeom>
            <a:solidFill>
              <a:srgbClr val="0072BC"/>
            </a:solidFill>
            <a:ln w="9525">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sz="1400" dirty="0">
                  <a:solidFill>
                    <a:schemeClr val="tx2"/>
                  </a:solidFill>
                  <a:latin typeface="Calibri" panose="020F0502020204030204" pitchFamily="34" charset="0"/>
                  <a:cs typeface="Calibri" panose="020F0502020204030204" pitchFamily="34" charset="0"/>
                </a:rPr>
                <a:t>Le demandeur peut </a:t>
              </a:r>
              <a:r>
                <a:rPr lang="fr-FR" sz="1400" b="1" dirty="0">
                  <a:solidFill>
                    <a:schemeClr val="tx2"/>
                  </a:solidFill>
                  <a:latin typeface="Calibri" panose="020F0502020204030204" pitchFamily="34" charset="0"/>
                  <a:cs typeface="Calibri" panose="020F0502020204030204" pitchFamily="34" charset="0"/>
                </a:rPr>
                <a:t>modifier</a:t>
              </a:r>
              <a:r>
                <a:rPr lang="fr-FR" sz="1400" dirty="0">
                  <a:solidFill>
                    <a:schemeClr val="tx2"/>
                  </a:solidFill>
                  <a:latin typeface="Calibri" panose="020F0502020204030204" pitchFamily="34" charset="0"/>
                  <a:cs typeface="Calibri" panose="020F0502020204030204" pitchFamily="34" charset="0"/>
                </a:rPr>
                <a:t> la demande</a:t>
              </a:r>
            </a:p>
          </p:txBody>
        </p:sp>
        <p:sp>
          <p:nvSpPr>
            <p:cNvPr id="84" name="Rectangle 83">
              <a:extLst>
                <a:ext uri="{FF2B5EF4-FFF2-40B4-BE49-F238E27FC236}">
                  <a16:creationId xmlns:a16="http://schemas.microsoft.com/office/drawing/2014/main" xmlns="" id="{ABD61E85-01BE-43AA-B45C-D3B804D3A9B5}"/>
                </a:ext>
              </a:extLst>
            </p:cNvPr>
            <p:cNvSpPr/>
            <p:nvPr/>
          </p:nvSpPr>
          <p:spPr>
            <a:xfrm>
              <a:off x="6680874" y="2816437"/>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85" name="Rectangle 84">
              <a:extLst>
                <a:ext uri="{FF2B5EF4-FFF2-40B4-BE49-F238E27FC236}">
                  <a16:creationId xmlns:a16="http://schemas.microsoft.com/office/drawing/2014/main" xmlns="" id="{7C86649A-56D4-4B46-80F2-E148FF7CA419}"/>
                </a:ext>
              </a:extLst>
            </p:cNvPr>
            <p:cNvSpPr/>
            <p:nvPr/>
          </p:nvSpPr>
          <p:spPr>
            <a:xfrm>
              <a:off x="6680874" y="3282208"/>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86" name="Rectangle 85">
              <a:extLst>
                <a:ext uri="{FF2B5EF4-FFF2-40B4-BE49-F238E27FC236}">
                  <a16:creationId xmlns:a16="http://schemas.microsoft.com/office/drawing/2014/main" xmlns="" id="{8BAF13B0-D813-4096-AA49-4736B5E54CD7}"/>
                </a:ext>
              </a:extLst>
            </p:cNvPr>
            <p:cNvSpPr/>
            <p:nvPr/>
          </p:nvSpPr>
          <p:spPr>
            <a:xfrm>
              <a:off x="6680874" y="3747979"/>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87" name="Rectangle 86">
              <a:extLst>
                <a:ext uri="{FF2B5EF4-FFF2-40B4-BE49-F238E27FC236}">
                  <a16:creationId xmlns:a16="http://schemas.microsoft.com/office/drawing/2014/main" xmlns="" id="{C1B68F58-4898-46F6-B8A9-9338B3750AB2}"/>
                </a:ext>
              </a:extLst>
            </p:cNvPr>
            <p:cNvSpPr/>
            <p:nvPr/>
          </p:nvSpPr>
          <p:spPr>
            <a:xfrm>
              <a:off x="6680874" y="4213750"/>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88" name="Rectangle 87">
              <a:extLst>
                <a:ext uri="{FF2B5EF4-FFF2-40B4-BE49-F238E27FC236}">
                  <a16:creationId xmlns:a16="http://schemas.microsoft.com/office/drawing/2014/main" xmlns="" id="{3C1C24BD-E106-4DC8-AD22-690A50E4FCCC}"/>
                </a:ext>
              </a:extLst>
            </p:cNvPr>
            <p:cNvSpPr/>
            <p:nvPr/>
          </p:nvSpPr>
          <p:spPr>
            <a:xfrm>
              <a:off x="6680874" y="4679521"/>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89" name="Rectangle 88">
              <a:extLst>
                <a:ext uri="{FF2B5EF4-FFF2-40B4-BE49-F238E27FC236}">
                  <a16:creationId xmlns:a16="http://schemas.microsoft.com/office/drawing/2014/main" xmlns="" id="{C5B6F670-28C1-4BD9-A6E8-AF6DC53AA61B}"/>
                </a:ext>
              </a:extLst>
            </p:cNvPr>
            <p:cNvSpPr/>
            <p:nvPr/>
          </p:nvSpPr>
          <p:spPr>
            <a:xfrm>
              <a:off x="6680874" y="5145291"/>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90" name="Freeform 337">
              <a:extLst>
                <a:ext uri="{FF2B5EF4-FFF2-40B4-BE49-F238E27FC236}">
                  <a16:creationId xmlns:a16="http://schemas.microsoft.com/office/drawing/2014/main" xmlns="" id="{9128954A-1B4A-480D-8B40-CC57A8542E23}"/>
                </a:ext>
              </a:extLst>
            </p:cNvPr>
            <p:cNvSpPr>
              <a:spLocks/>
            </p:cNvSpPr>
            <p:nvPr/>
          </p:nvSpPr>
          <p:spPr bwMode="auto">
            <a:xfrm>
              <a:off x="4791614" y="2383523"/>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sp>
          <p:nvSpPr>
            <p:cNvPr id="91" name="Freeform 337">
              <a:extLst>
                <a:ext uri="{FF2B5EF4-FFF2-40B4-BE49-F238E27FC236}">
                  <a16:creationId xmlns:a16="http://schemas.microsoft.com/office/drawing/2014/main" xmlns="" id="{0F02C5F4-54F6-4EC8-A825-D16CCDB0D491}"/>
                </a:ext>
              </a:extLst>
            </p:cNvPr>
            <p:cNvSpPr>
              <a:spLocks/>
            </p:cNvSpPr>
            <p:nvPr/>
          </p:nvSpPr>
          <p:spPr bwMode="auto">
            <a:xfrm>
              <a:off x="4791614" y="2851679"/>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sp>
          <p:nvSpPr>
            <p:cNvPr id="92" name="Freeform 337">
              <a:extLst>
                <a:ext uri="{FF2B5EF4-FFF2-40B4-BE49-F238E27FC236}">
                  <a16:creationId xmlns:a16="http://schemas.microsoft.com/office/drawing/2014/main" xmlns="" id="{129C1932-4581-412C-A383-7904FFC5633B}"/>
                </a:ext>
              </a:extLst>
            </p:cNvPr>
            <p:cNvSpPr>
              <a:spLocks/>
            </p:cNvSpPr>
            <p:nvPr/>
          </p:nvSpPr>
          <p:spPr bwMode="auto">
            <a:xfrm>
              <a:off x="4791614" y="4256147"/>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sp>
          <p:nvSpPr>
            <p:cNvPr id="93" name="Freeform 337">
              <a:extLst>
                <a:ext uri="{FF2B5EF4-FFF2-40B4-BE49-F238E27FC236}">
                  <a16:creationId xmlns:a16="http://schemas.microsoft.com/office/drawing/2014/main" xmlns="" id="{B1608FA2-0872-4825-A937-AA421521B879}"/>
                </a:ext>
              </a:extLst>
            </p:cNvPr>
            <p:cNvSpPr>
              <a:spLocks/>
            </p:cNvSpPr>
            <p:nvPr/>
          </p:nvSpPr>
          <p:spPr bwMode="auto">
            <a:xfrm>
              <a:off x="4791614" y="4715067"/>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sp>
          <p:nvSpPr>
            <p:cNvPr id="94" name="Freeform 337">
              <a:extLst>
                <a:ext uri="{FF2B5EF4-FFF2-40B4-BE49-F238E27FC236}">
                  <a16:creationId xmlns:a16="http://schemas.microsoft.com/office/drawing/2014/main" xmlns="" id="{0698F4B7-7633-4B0B-AAD2-E87F1D38D6D4}"/>
                </a:ext>
              </a:extLst>
            </p:cNvPr>
            <p:cNvSpPr>
              <a:spLocks/>
            </p:cNvSpPr>
            <p:nvPr/>
          </p:nvSpPr>
          <p:spPr bwMode="auto">
            <a:xfrm>
              <a:off x="4791614" y="5169726"/>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sp>
          <p:nvSpPr>
            <p:cNvPr id="95" name="Freeform 20">
              <a:extLst>
                <a:ext uri="{FF2B5EF4-FFF2-40B4-BE49-F238E27FC236}">
                  <a16:creationId xmlns:a16="http://schemas.microsoft.com/office/drawing/2014/main" xmlns="" id="{A8D8CEC4-0F1B-4A79-B8B9-F72229B97217}"/>
                </a:ext>
              </a:extLst>
            </p:cNvPr>
            <p:cNvSpPr>
              <a:spLocks/>
            </p:cNvSpPr>
            <p:nvPr/>
          </p:nvSpPr>
          <p:spPr bwMode="auto">
            <a:xfrm rot="2589108">
              <a:off x="8027048" y="3781357"/>
              <a:ext cx="236626" cy="237107"/>
            </a:xfrm>
            <a:custGeom>
              <a:avLst/>
              <a:gdLst>
                <a:gd name="T0" fmla="*/ 61 w 188"/>
                <a:gd name="T1" fmla="*/ 66 h 206"/>
                <a:gd name="T2" fmla="*/ 61 w 188"/>
                <a:gd name="T3" fmla="*/ 0 h 206"/>
                <a:gd name="T4" fmla="*/ 126 w 188"/>
                <a:gd name="T5" fmla="*/ 0 h 206"/>
                <a:gd name="T6" fmla="*/ 126 w 188"/>
                <a:gd name="T7" fmla="*/ 66 h 206"/>
                <a:gd name="T8" fmla="*/ 188 w 188"/>
                <a:gd name="T9" fmla="*/ 66 h 206"/>
                <a:gd name="T10" fmla="*/ 188 w 188"/>
                <a:gd name="T11" fmla="*/ 139 h 206"/>
                <a:gd name="T12" fmla="*/ 126 w 188"/>
                <a:gd name="T13" fmla="*/ 139 h 206"/>
                <a:gd name="T14" fmla="*/ 126 w 188"/>
                <a:gd name="T15" fmla="*/ 206 h 206"/>
                <a:gd name="T16" fmla="*/ 61 w 188"/>
                <a:gd name="T17" fmla="*/ 206 h 206"/>
                <a:gd name="T18" fmla="*/ 61 w 188"/>
                <a:gd name="T19" fmla="*/ 139 h 206"/>
                <a:gd name="T20" fmla="*/ 0 w 188"/>
                <a:gd name="T21" fmla="*/ 139 h 206"/>
                <a:gd name="T22" fmla="*/ 0 w 188"/>
                <a:gd name="T23" fmla="*/ 66 h 206"/>
                <a:gd name="T24" fmla="*/ 61 w 188"/>
                <a:gd name="T25"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6">
                  <a:moveTo>
                    <a:pt x="61" y="66"/>
                  </a:moveTo>
                  <a:cubicBezTo>
                    <a:pt x="61" y="44"/>
                    <a:pt x="61" y="22"/>
                    <a:pt x="61" y="0"/>
                  </a:cubicBezTo>
                  <a:cubicBezTo>
                    <a:pt x="83" y="0"/>
                    <a:pt x="104" y="0"/>
                    <a:pt x="126" y="0"/>
                  </a:cubicBezTo>
                  <a:cubicBezTo>
                    <a:pt x="126" y="22"/>
                    <a:pt x="126" y="44"/>
                    <a:pt x="126" y="66"/>
                  </a:cubicBezTo>
                  <a:cubicBezTo>
                    <a:pt x="147" y="66"/>
                    <a:pt x="167" y="66"/>
                    <a:pt x="188" y="66"/>
                  </a:cubicBezTo>
                  <a:cubicBezTo>
                    <a:pt x="188" y="91"/>
                    <a:pt x="188" y="115"/>
                    <a:pt x="188" y="139"/>
                  </a:cubicBezTo>
                  <a:cubicBezTo>
                    <a:pt x="167" y="139"/>
                    <a:pt x="147" y="139"/>
                    <a:pt x="126" y="139"/>
                  </a:cubicBezTo>
                  <a:cubicBezTo>
                    <a:pt x="126" y="162"/>
                    <a:pt x="126" y="184"/>
                    <a:pt x="126" y="206"/>
                  </a:cubicBezTo>
                  <a:cubicBezTo>
                    <a:pt x="104" y="206"/>
                    <a:pt x="83" y="206"/>
                    <a:pt x="61" y="206"/>
                  </a:cubicBezTo>
                  <a:cubicBezTo>
                    <a:pt x="61" y="184"/>
                    <a:pt x="61" y="162"/>
                    <a:pt x="61" y="139"/>
                  </a:cubicBezTo>
                  <a:cubicBezTo>
                    <a:pt x="41" y="139"/>
                    <a:pt x="20" y="139"/>
                    <a:pt x="0" y="139"/>
                  </a:cubicBezTo>
                  <a:cubicBezTo>
                    <a:pt x="0" y="115"/>
                    <a:pt x="0" y="91"/>
                    <a:pt x="0" y="66"/>
                  </a:cubicBezTo>
                  <a:cubicBezTo>
                    <a:pt x="20" y="66"/>
                    <a:pt x="40" y="66"/>
                    <a:pt x="61" y="66"/>
                  </a:cubicBezTo>
                  <a:close/>
                </a:path>
              </a:pathLst>
            </a:custGeom>
            <a:solidFill>
              <a:srgbClr val="F5822A"/>
            </a:solidFill>
            <a:ln>
              <a:noFill/>
            </a:ln>
          </p:spPr>
          <p:txBody>
            <a:bodyPr vert="horz" wrap="square" lIns="68580" tIns="34290" rIns="68580" bIns="34290" numCol="1" anchor="t" anchorCtr="0" compatLnSpc="1">
              <a:prstTxWarp prst="textNoShape">
                <a:avLst/>
              </a:prstTxWarp>
            </a:bodyPr>
            <a:lstStyle/>
            <a:p>
              <a:pPr defTabSz="685800">
                <a:defRPr/>
              </a:pPr>
              <a:endParaRPr lang="en-IE" sz="1400" dirty="0">
                <a:solidFill>
                  <a:prstClr val="black"/>
                </a:solidFill>
                <a:latin typeface="Arial"/>
              </a:endParaRPr>
            </a:p>
          </p:txBody>
        </p:sp>
        <p:sp>
          <p:nvSpPr>
            <p:cNvPr id="96" name="Freeform 20">
              <a:extLst>
                <a:ext uri="{FF2B5EF4-FFF2-40B4-BE49-F238E27FC236}">
                  <a16:creationId xmlns:a16="http://schemas.microsoft.com/office/drawing/2014/main" xmlns="" id="{8FAE5B7C-0272-458B-B138-C8A38E6896A8}"/>
                </a:ext>
              </a:extLst>
            </p:cNvPr>
            <p:cNvSpPr>
              <a:spLocks/>
            </p:cNvSpPr>
            <p:nvPr/>
          </p:nvSpPr>
          <p:spPr bwMode="auto">
            <a:xfrm rot="2589108">
              <a:off x="8029060" y="5622625"/>
              <a:ext cx="236626" cy="237107"/>
            </a:xfrm>
            <a:custGeom>
              <a:avLst/>
              <a:gdLst>
                <a:gd name="T0" fmla="*/ 61 w 188"/>
                <a:gd name="T1" fmla="*/ 66 h 206"/>
                <a:gd name="T2" fmla="*/ 61 w 188"/>
                <a:gd name="T3" fmla="*/ 0 h 206"/>
                <a:gd name="T4" fmla="*/ 126 w 188"/>
                <a:gd name="T5" fmla="*/ 0 h 206"/>
                <a:gd name="T6" fmla="*/ 126 w 188"/>
                <a:gd name="T7" fmla="*/ 66 h 206"/>
                <a:gd name="T8" fmla="*/ 188 w 188"/>
                <a:gd name="T9" fmla="*/ 66 h 206"/>
                <a:gd name="T10" fmla="*/ 188 w 188"/>
                <a:gd name="T11" fmla="*/ 139 h 206"/>
                <a:gd name="T12" fmla="*/ 126 w 188"/>
                <a:gd name="T13" fmla="*/ 139 h 206"/>
                <a:gd name="T14" fmla="*/ 126 w 188"/>
                <a:gd name="T15" fmla="*/ 206 h 206"/>
                <a:gd name="T16" fmla="*/ 61 w 188"/>
                <a:gd name="T17" fmla="*/ 206 h 206"/>
                <a:gd name="T18" fmla="*/ 61 w 188"/>
                <a:gd name="T19" fmla="*/ 139 h 206"/>
                <a:gd name="T20" fmla="*/ 0 w 188"/>
                <a:gd name="T21" fmla="*/ 139 h 206"/>
                <a:gd name="T22" fmla="*/ 0 w 188"/>
                <a:gd name="T23" fmla="*/ 66 h 206"/>
                <a:gd name="T24" fmla="*/ 61 w 188"/>
                <a:gd name="T25"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6">
                  <a:moveTo>
                    <a:pt x="61" y="66"/>
                  </a:moveTo>
                  <a:cubicBezTo>
                    <a:pt x="61" y="44"/>
                    <a:pt x="61" y="22"/>
                    <a:pt x="61" y="0"/>
                  </a:cubicBezTo>
                  <a:cubicBezTo>
                    <a:pt x="83" y="0"/>
                    <a:pt x="104" y="0"/>
                    <a:pt x="126" y="0"/>
                  </a:cubicBezTo>
                  <a:cubicBezTo>
                    <a:pt x="126" y="22"/>
                    <a:pt x="126" y="44"/>
                    <a:pt x="126" y="66"/>
                  </a:cubicBezTo>
                  <a:cubicBezTo>
                    <a:pt x="147" y="66"/>
                    <a:pt x="167" y="66"/>
                    <a:pt x="188" y="66"/>
                  </a:cubicBezTo>
                  <a:cubicBezTo>
                    <a:pt x="188" y="91"/>
                    <a:pt x="188" y="115"/>
                    <a:pt x="188" y="139"/>
                  </a:cubicBezTo>
                  <a:cubicBezTo>
                    <a:pt x="167" y="139"/>
                    <a:pt x="147" y="139"/>
                    <a:pt x="126" y="139"/>
                  </a:cubicBezTo>
                  <a:cubicBezTo>
                    <a:pt x="126" y="162"/>
                    <a:pt x="126" y="184"/>
                    <a:pt x="126" y="206"/>
                  </a:cubicBezTo>
                  <a:cubicBezTo>
                    <a:pt x="104" y="206"/>
                    <a:pt x="83" y="206"/>
                    <a:pt x="61" y="206"/>
                  </a:cubicBezTo>
                  <a:cubicBezTo>
                    <a:pt x="61" y="184"/>
                    <a:pt x="61" y="162"/>
                    <a:pt x="61" y="139"/>
                  </a:cubicBezTo>
                  <a:cubicBezTo>
                    <a:pt x="41" y="139"/>
                    <a:pt x="20" y="139"/>
                    <a:pt x="0" y="139"/>
                  </a:cubicBezTo>
                  <a:cubicBezTo>
                    <a:pt x="0" y="115"/>
                    <a:pt x="0" y="91"/>
                    <a:pt x="0" y="66"/>
                  </a:cubicBezTo>
                  <a:cubicBezTo>
                    <a:pt x="20" y="66"/>
                    <a:pt x="40" y="66"/>
                    <a:pt x="61" y="66"/>
                  </a:cubicBezTo>
                  <a:close/>
                </a:path>
              </a:pathLst>
            </a:custGeom>
            <a:solidFill>
              <a:srgbClr val="F5822A"/>
            </a:solidFill>
            <a:ln>
              <a:noFill/>
            </a:ln>
          </p:spPr>
          <p:txBody>
            <a:bodyPr vert="horz" wrap="square" lIns="68580" tIns="34290" rIns="68580" bIns="34290" numCol="1" anchor="t" anchorCtr="0" compatLnSpc="1">
              <a:prstTxWarp prst="textNoShape">
                <a:avLst/>
              </a:prstTxWarp>
            </a:bodyPr>
            <a:lstStyle/>
            <a:p>
              <a:pPr defTabSz="685800">
                <a:defRPr/>
              </a:pPr>
              <a:endParaRPr lang="en-IE" sz="1400" dirty="0">
                <a:solidFill>
                  <a:prstClr val="black"/>
                </a:solidFill>
                <a:latin typeface="Arial"/>
              </a:endParaRPr>
            </a:p>
          </p:txBody>
        </p:sp>
        <p:sp>
          <p:nvSpPr>
            <p:cNvPr id="97" name="Freeform 20">
              <a:extLst>
                <a:ext uri="{FF2B5EF4-FFF2-40B4-BE49-F238E27FC236}">
                  <a16:creationId xmlns:a16="http://schemas.microsoft.com/office/drawing/2014/main" xmlns="" id="{9F312C08-EBEF-4010-9517-C460706E436E}"/>
                </a:ext>
              </a:extLst>
            </p:cNvPr>
            <p:cNvSpPr>
              <a:spLocks/>
            </p:cNvSpPr>
            <p:nvPr/>
          </p:nvSpPr>
          <p:spPr bwMode="auto">
            <a:xfrm rot="2589108">
              <a:off x="8027048" y="5190596"/>
              <a:ext cx="236626" cy="237107"/>
            </a:xfrm>
            <a:custGeom>
              <a:avLst/>
              <a:gdLst>
                <a:gd name="T0" fmla="*/ 61 w 188"/>
                <a:gd name="T1" fmla="*/ 66 h 206"/>
                <a:gd name="T2" fmla="*/ 61 w 188"/>
                <a:gd name="T3" fmla="*/ 0 h 206"/>
                <a:gd name="T4" fmla="*/ 126 w 188"/>
                <a:gd name="T5" fmla="*/ 0 h 206"/>
                <a:gd name="T6" fmla="*/ 126 w 188"/>
                <a:gd name="T7" fmla="*/ 66 h 206"/>
                <a:gd name="T8" fmla="*/ 188 w 188"/>
                <a:gd name="T9" fmla="*/ 66 h 206"/>
                <a:gd name="T10" fmla="*/ 188 w 188"/>
                <a:gd name="T11" fmla="*/ 139 h 206"/>
                <a:gd name="T12" fmla="*/ 126 w 188"/>
                <a:gd name="T13" fmla="*/ 139 h 206"/>
                <a:gd name="T14" fmla="*/ 126 w 188"/>
                <a:gd name="T15" fmla="*/ 206 h 206"/>
                <a:gd name="T16" fmla="*/ 61 w 188"/>
                <a:gd name="T17" fmla="*/ 206 h 206"/>
                <a:gd name="T18" fmla="*/ 61 w 188"/>
                <a:gd name="T19" fmla="*/ 139 h 206"/>
                <a:gd name="T20" fmla="*/ 0 w 188"/>
                <a:gd name="T21" fmla="*/ 139 h 206"/>
                <a:gd name="T22" fmla="*/ 0 w 188"/>
                <a:gd name="T23" fmla="*/ 66 h 206"/>
                <a:gd name="T24" fmla="*/ 61 w 188"/>
                <a:gd name="T25"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6">
                  <a:moveTo>
                    <a:pt x="61" y="66"/>
                  </a:moveTo>
                  <a:cubicBezTo>
                    <a:pt x="61" y="44"/>
                    <a:pt x="61" y="22"/>
                    <a:pt x="61" y="0"/>
                  </a:cubicBezTo>
                  <a:cubicBezTo>
                    <a:pt x="83" y="0"/>
                    <a:pt x="104" y="0"/>
                    <a:pt x="126" y="0"/>
                  </a:cubicBezTo>
                  <a:cubicBezTo>
                    <a:pt x="126" y="22"/>
                    <a:pt x="126" y="44"/>
                    <a:pt x="126" y="66"/>
                  </a:cubicBezTo>
                  <a:cubicBezTo>
                    <a:pt x="147" y="66"/>
                    <a:pt x="167" y="66"/>
                    <a:pt x="188" y="66"/>
                  </a:cubicBezTo>
                  <a:cubicBezTo>
                    <a:pt x="188" y="91"/>
                    <a:pt x="188" y="115"/>
                    <a:pt x="188" y="139"/>
                  </a:cubicBezTo>
                  <a:cubicBezTo>
                    <a:pt x="167" y="139"/>
                    <a:pt x="147" y="139"/>
                    <a:pt x="126" y="139"/>
                  </a:cubicBezTo>
                  <a:cubicBezTo>
                    <a:pt x="126" y="162"/>
                    <a:pt x="126" y="184"/>
                    <a:pt x="126" y="206"/>
                  </a:cubicBezTo>
                  <a:cubicBezTo>
                    <a:pt x="104" y="206"/>
                    <a:pt x="83" y="206"/>
                    <a:pt x="61" y="206"/>
                  </a:cubicBezTo>
                  <a:cubicBezTo>
                    <a:pt x="61" y="184"/>
                    <a:pt x="61" y="162"/>
                    <a:pt x="61" y="139"/>
                  </a:cubicBezTo>
                  <a:cubicBezTo>
                    <a:pt x="41" y="139"/>
                    <a:pt x="20" y="139"/>
                    <a:pt x="0" y="139"/>
                  </a:cubicBezTo>
                  <a:cubicBezTo>
                    <a:pt x="0" y="115"/>
                    <a:pt x="0" y="91"/>
                    <a:pt x="0" y="66"/>
                  </a:cubicBezTo>
                  <a:cubicBezTo>
                    <a:pt x="20" y="66"/>
                    <a:pt x="40" y="66"/>
                    <a:pt x="61" y="66"/>
                  </a:cubicBezTo>
                  <a:close/>
                </a:path>
              </a:pathLst>
            </a:custGeom>
            <a:solidFill>
              <a:srgbClr val="F5822A"/>
            </a:solidFill>
            <a:ln>
              <a:noFill/>
            </a:ln>
          </p:spPr>
          <p:txBody>
            <a:bodyPr vert="horz" wrap="square" lIns="68580" tIns="34290" rIns="68580" bIns="34290" numCol="1" anchor="t" anchorCtr="0" compatLnSpc="1">
              <a:prstTxWarp prst="textNoShape">
                <a:avLst/>
              </a:prstTxWarp>
            </a:bodyPr>
            <a:lstStyle/>
            <a:p>
              <a:pPr defTabSz="685800">
                <a:defRPr/>
              </a:pPr>
              <a:endParaRPr lang="en-IE" sz="1400" dirty="0">
                <a:solidFill>
                  <a:prstClr val="black"/>
                </a:solidFill>
                <a:latin typeface="Arial"/>
              </a:endParaRPr>
            </a:p>
          </p:txBody>
        </p:sp>
        <p:sp>
          <p:nvSpPr>
            <p:cNvPr id="98" name="Freeform 337">
              <a:extLst>
                <a:ext uri="{FF2B5EF4-FFF2-40B4-BE49-F238E27FC236}">
                  <a16:creationId xmlns:a16="http://schemas.microsoft.com/office/drawing/2014/main" xmlns="" id="{26382E61-518A-49B2-802D-DEB487408247}"/>
                </a:ext>
              </a:extLst>
            </p:cNvPr>
            <p:cNvSpPr>
              <a:spLocks/>
            </p:cNvSpPr>
            <p:nvPr/>
          </p:nvSpPr>
          <p:spPr bwMode="auto">
            <a:xfrm>
              <a:off x="8014063" y="2390075"/>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sp>
          <p:nvSpPr>
            <p:cNvPr id="99" name="Freeform 20">
              <a:extLst>
                <a:ext uri="{FF2B5EF4-FFF2-40B4-BE49-F238E27FC236}">
                  <a16:creationId xmlns:a16="http://schemas.microsoft.com/office/drawing/2014/main" xmlns="" id="{431ECCE8-5927-453A-AC38-4826CE740745}"/>
                </a:ext>
              </a:extLst>
            </p:cNvPr>
            <p:cNvSpPr>
              <a:spLocks/>
            </p:cNvSpPr>
            <p:nvPr/>
          </p:nvSpPr>
          <p:spPr bwMode="auto">
            <a:xfrm rot="2589108">
              <a:off x="8027046" y="2848247"/>
              <a:ext cx="236626" cy="237107"/>
            </a:xfrm>
            <a:custGeom>
              <a:avLst/>
              <a:gdLst>
                <a:gd name="T0" fmla="*/ 61 w 188"/>
                <a:gd name="T1" fmla="*/ 66 h 206"/>
                <a:gd name="T2" fmla="*/ 61 w 188"/>
                <a:gd name="T3" fmla="*/ 0 h 206"/>
                <a:gd name="T4" fmla="*/ 126 w 188"/>
                <a:gd name="T5" fmla="*/ 0 h 206"/>
                <a:gd name="T6" fmla="*/ 126 w 188"/>
                <a:gd name="T7" fmla="*/ 66 h 206"/>
                <a:gd name="T8" fmla="*/ 188 w 188"/>
                <a:gd name="T9" fmla="*/ 66 h 206"/>
                <a:gd name="T10" fmla="*/ 188 w 188"/>
                <a:gd name="T11" fmla="*/ 139 h 206"/>
                <a:gd name="T12" fmla="*/ 126 w 188"/>
                <a:gd name="T13" fmla="*/ 139 h 206"/>
                <a:gd name="T14" fmla="*/ 126 w 188"/>
                <a:gd name="T15" fmla="*/ 206 h 206"/>
                <a:gd name="T16" fmla="*/ 61 w 188"/>
                <a:gd name="T17" fmla="*/ 206 h 206"/>
                <a:gd name="T18" fmla="*/ 61 w 188"/>
                <a:gd name="T19" fmla="*/ 139 h 206"/>
                <a:gd name="T20" fmla="*/ 0 w 188"/>
                <a:gd name="T21" fmla="*/ 139 h 206"/>
                <a:gd name="T22" fmla="*/ 0 w 188"/>
                <a:gd name="T23" fmla="*/ 66 h 206"/>
                <a:gd name="T24" fmla="*/ 61 w 188"/>
                <a:gd name="T25"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6">
                  <a:moveTo>
                    <a:pt x="61" y="66"/>
                  </a:moveTo>
                  <a:cubicBezTo>
                    <a:pt x="61" y="44"/>
                    <a:pt x="61" y="22"/>
                    <a:pt x="61" y="0"/>
                  </a:cubicBezTo>
                  <a:cubicBezTo>
                    <a:pt x="83" y="0"/>
                    <a:pt x="104" y="0"/>
                    <a:pt x="126" y="0"/>
                  </a:cubicBezTo>
                  <a:cubicBezTo>
                    <a:pt x="126" y="22"/>
                    <a:pt x="126" y="44"/>
                    <a:pt x="126" y="66"/>
                  </a:cubicBezTo>
                  <a:cubicBezTo>
                    <a:pt x="147" y="66"/>
                    <a:pt x="167" y="66"/>
                    <a:pt x="188" y="66"/>
                  </a:cubicBezTo>
                  <a:cubicBezTo>
                    <a:pt x="188" y="91"/>
                    <a:pt x="188" y="115"/>
                    <a:pt x="188" y="139"/>
                  </a:cubicBezTo>
                  <a:cubicBezTo>
                    <a:pt x="167" y="139"/>
                    <a:pt x="147" y="139"/>
                    <a:pt x="126" y="139"/>
                  </a:cubicBezTo>
                  <a:cubicBezTo>
                    <a:pt x="126" y="162"/>
                    <a:pt x="126" y="184"/>
                    <a:pt x="126" y="206"/>
                  </a:cubicBezTo>
                  <a:cubicBezTo>
                    <a:pt x="104" y="206"/>
                    <a:pt x="83" y="206"/>
                    <a:pt x="61" y="206"/>
                  </a:cubicBezTo>
                  <a:cubicBezTo>
                    <a:pt x="61" y="184"/>
                    <a:pt x="61" y="162"/>
                    <a:pt x="61" y="139"/>
                  </a:cubicBezTo>
                  <a:cubicBezTo>
                    <a:pt x="41" y="139"/>
                    <a:pt x="20" y="139"/>
                    <a:pt x="0" y="139"/>
                  </a:cubicBezTo>
                  <a:cubicBezTo>
                    <a:pt x="0" y="115"/>
                    <a:pt x="0" y="91"/>
                    <a:pt x="0" y="66"/>
                  </a:cubicBezTo>
                  <a:cubicBezTo>
                    <a:pt x="20" y="66"/>
                    <a:pt x="40" y="66"/>
                    <a:pt x="61" y="66"/>
                  </a:cubicBezTo>
                  <a:close/>
                </a:path>
              </a:pathLst>
            </a:custGeom>
            <a:solidFill>
              <a:srgbClr val="F5822A"/>
            </a:solidFill>
            <a:ln>
              <a:noFill/>
            </a:ln>
          </p:spPr>
          <p:txBody>
            <a:bodyPr vert="horz" wrap="square" lIns="68580" tIns="34290" rIns="68580" bIns="34290" numCol="1" anchor="t" anchorCtr="0" compatLnSpc="1">
              <a:prstTxWarp prst="textNoShape">
                <a:avLst/>
              </a:prstTxWarp>
            </a:bodyPr>
            <a:lstStyle/>
            <a:p>
              <a:pPr defTabSz="685800">
                <a:defRPr/>
              </a:pPr>
              <a:endParaRPr lang="en-IE" sz="1400" dirty="0">
                <a:solidFill>
                  <a:prstClr val="black"/>
                </a:solidFill>
                <a:latin typeface="Arial"/>
              </a:endParaRPr>
            </a:p>
          </p:txBody>
        </p:sp>
        <p:sp>
          <p:nvSpPr>
            <p:cNvPr id="100" name="Freeform 20">
              <a:extLst>
                <a:ext uri="{FF2B5EF4-FFF2-40B4-BE49-F238E27FC236}">
                  <a16:creationId xmlns:a16="http://schemas.microsoft.com/office/drawing/2014/main" xmlns="" id="{5A28D45F-C657-488F-BFB9-101CED10C41D}"/>
                </a:ext>
              </a:extLst>
            </p:cNvPr>
            <p:cNvSpPr>
              <a:spLocks/>
            </p:cNvSpPr>
            <p:nvPr/>
          </p:nvSpPr>
          <p:spPr bwMode="auto">
            <a:xfrm rot="2589108">
              <a:off x="4804596" y="3310815"/>
              <a:ext cx="236626" cy="237107"/>
            </a:xfrm>
            <a:custGeom>
              <a:avLst/>
              <a:gdLst>
                <a:gd name="T0" fmla="*/ 61 w 188"/>
                <a:gd name="T1" fmla="*/ 66 h 206"/>
                <a:gd name="T2" fmla="*/ 61 w 188"/>
                <a:gd name="T3" fmla="*/ 0 h 206"/>
                <a:gd name="T4" fmla="*/ 126 w 188"/>
                <a:gd name="T5" fmla="*/ 0 h 206"/>
                <a:gd name="T6" fmla="*/ 126 w 188"/>
                <a:gd name="T7" fmla="*/ 66 h 206"/>
                <a:gd name="T8" fmla="*/ 188 w 188"/>
                <a:gd name="T9" fmla="*/ 66 h 206"/>
                <a:gd name="T10" fmla="*/ 188 w 188"/>
                <a:gd name="T11" fmla="*/ 139 h 206"/>
                <a:gd name="T12" fmla="*/ 126 w 188"/>
                <a:gd name="T13" fmla="*/ 139 h 206"/>
                <a:gd name="T14" fmla="*/ 126 w 188"/>
                <a:gd name="T15" fmla="*/ 206 h 206"/>
                <a:gd name="T16" fmla="*/ 61 w 188"/>
                <a:gd name="T17" fmla="*/ 206 h 206"/>
                <a:gd name="T18" fmla="*/ 61 w 188"/>
                <a:gd name="T19" fmla="*/ 139 h 206"/>
                <a:gd name="T20" fmla="*/ 0 w 188"/>
                <a:gd name="T21" fmla="*/ 139 h 206"/>
                <a:gd name="T22" fmla="*/ 0 w 188"/>
                <a:gd name="T23" fmla="*/ 66 h 206"/>
                <a:gd name="T24" fmla="*/ 61 w 188"/>
                <a:gd name="T25"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6">
                  <a:moveTo>
                    <a:pt x="61" y="66"/>
                  </a:moveTo>
                  <a:cubicBezTo>
                    <a:pt x="61" y="44"/>
                    <a:pt x="61" y="22"/>
                    <a:pt x="61" y="0"/>
                  </a:cubicBezTo>
                  <a:cubicBezTo>
                    <a:pt x="83" y="0"/>
                    <a:pt x="104" y="0"/>
                    <a:pt x="126" y="0"/>
                  </a:cubicBezTo>
                  <a:cubicBezTo>
                    <a:pt x="126" y="22"/>
                    <a:pt x="126" y="44"/>
                    <a:pt x="126" y="66"/>
                  </a:cubicBezTo>
                  <a:cubicBezTo>
                    <a:pt x="147" y="66"/>
                    <a:pt x="167" y="66"/>
                    <a:pt x="188" y="66"/>
                  </a:cubicBezTo>
                  <a:cubicBezTo>
                    <a:pt x="188" y="91"/>
                    <a:pt x="188" y="115"/>
                    <a:pt x="188" y="139"/>
                  </a:cubicBezTo>
                  <a:cubicBezTo>
                    <a:pt x="167" y="139"/>
                    <a:pt x="147" y="139"/>
                    <a:pt x="126" y="139"/>
                  </a:cubicBezTo>
                  <a:cubicBezTo>
                    <a:pt x="126" y="162"/>
                    <a:pt x="126" y="184"/>
                    <a:pt x="126" y="206"/>
                  </a:cubicBezTo>
                  <a:cubicBezTo>
                    <a:pt x="104" y="206"/>
                    <a:pt x="83" y="206"/>
                    <a:pt x="61" y="206"/>
                  </a:cubicBezTo>
                  <a:cubicBezTo>
                    <a:pt x="61" y="184"/>
                    <a:pt x="61" y="162"/>
                    <a:pt x="61" y="139"/>
                  </a:cubicBezTo>
                  <a:cubicBezTo>
                    <a:pt x="41" y="139"/>
                    <a:pt x="20" y="139"/>
                    <a:pt x="0" y="139"/>
                  </a:cubicBezTo>
                  <a:cubicBezTo>
                    <a:pt x="0" y="115"/>
                    <a:pt x="0" y="91"/>
                    <a:pt x="0" y="66"/>
                  </a:cubicBezTo>
                  <a:cubicBezTo>
                    <a:pt x="20" y="66"/>
                    <a:pt x="40" y="66"/>
                    <a:pt x="61" y="66"/>
                  </a:cubicBezTo>
                  <a:close/>
                </a:path>
              </a:pathLst>
            </a:custGeom>
            <a:solidFill>
              <a:srgbClr val="F5822A"/>
            </a:solidFill>
            <a:ln>
              <a:noFill/>
            </a:ln>
          </p:spPr>
          <p:txBody>
            <a:bodyPr vert="horz" wrap="square" lIns="68580" tIns="34290" rIns="68580" bIns="34290" numCol="1" anchor="t" anchorCtr="0" compatLnSpc="1">
              <a:prstTxWarp prst="textNoShape">
                <a:avLst/>
              </a:prstTxWarp>
            </a:bodyPr>
            <a:lstStyle/>
            <a:p>
              <a:pPr defTabSz="685800">
                <a:defRPr/>
              </a:pPr>
              <a:endParaRPr lang="en-IE" sz="1400" dirty="0">
                <a:solidFill>
                  <a:prstClr val="black"/>
                </a:solidFill>
                <a:latin typeface="Arial"/>
              </a:endParaRPr>
            </a:p>
          </p:txBody>
        </p:sp>
        <p:sp>
          <p:nvSpPr>
            <p:cNvPr id="101" name="Freeform 20">
              <a:extLst>
                <a:ext uri="{FF2B5EF4-FFF2-40B4-BE49-F238E27FC236}">
                  <a16:creationId xmlns:a16="http://schemas.microsoft.com/office/drawing/2014/main" xmlns="" id="{70BEFA7A-750E-4C25-8D51-9CFA2D20B760}"/>
                </a:ext>
              </a:extLst>
            </p:cNvPr>
            <p:cNvSpPr>
              <a:spLocks/>
            </p:cNvSpPr>
            <p:nvPr/>
          </p:nvSpPr>
          <p:spPr bwMode="auto">
            <a:xfrm rot="2589108">
              <a:off x="8027046" y="3316187"/>
              <a:ext cx="236626" cy="237107"/>
            </a:xfrm>
            <a:custGeom>
              <a:avLst/>
              <a:gdLst>
                <a:gd name="T0" fmla="*/ 61 w 188"/>
                <a:gd name="T1" fmla="*/ 66 h 206"/>
                <a:gd name="T2" fmla="*/ 61 w 188"/>
                <a:gd name="T3" fmla="*/ 0 h 206"/>
                <a:gd name="T4" fmla="*/ 126 w 188"/>
                <a:gd name="T5" fmla="*/ 0 h 206"/>
                <a:gd name="T6" fmla="*/ 126 w 188"/>
                <a:gd name="T7" fmla="*/ 66 h 206"/>
                <a:gd name="T8" fmla="*/ 188 w 188"/>
                <a:gd name="T9" fmla="*/ 66 h 206"/>
                <a:gd name="T10" fmla="*/ 188 w 188"/>
                <a:gd name="T11" fmla="*/ 139 h 206"/>
                <a:gd name="T12" fmla="*/ 126 w 188"/>
                <a:gd name="T13" fmla="*/ 139 h 206"/>
                <a:gd name="T14" fmla="*/ 126 w 188"/>
                <a:gd name="T15" fmla="*/ 206 h 206"/>
                <a:gd name="T16" fmla="*/ 61 w 188"/>
                <a:gd name="T17" fmla="*/ 206 h 206"/>
                <a:gd name="T18" fmla="*/ 61 w 188"/>
                <a:gd name="T19" fmla="*/ 139 h 206"/>
                <a:gd name="T20" fmla="*/ 0 w 188"/>
                <a:gd name="T21" fmla="*/ 139 h 206"/>
                <a:gd name="T22" fmla="*/ 0 w 188"/>
                <a:gd name="T23" fmla="*/ 66 h 206"/>
                <a:gd name="T24" fmla="*/ 61 w 188"/>
                <a:gd name="T25"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6">
                  <a:moveTo>
                    <a:pt x="61" y="66"/>
                  </a:moveTo>
                  <a:cubicBezTo>
                    <a:pt x="61" y="44"/>
                    <a:pt x="61" y="22"/>
                    <a:pt x="61" y="0"/>
                  </a:cubicBezTo>
                  <a:cubicBezTo>
                    <a:pt x="83" y="0"/>
                    <a:pt x="104" y="0"/>
                    <a:pt x="126" y="0"/>
                  </a:cubicBezTo>
                  <a:cubicBezTo>
                    <a:pt x="126" y="22"/>
                    <a:pt x="126" y="44"/>
                    <a:pt x="126" y="66"/>
                  </a:cubicBezTo>
                  <a:cubicBezTo>
                    <a:pt x="147" y="66"/>
                    <a:pt x="167" y="66"/>
                    <a:pt x="188" y="66"/>
                  </a:cubicBezTo>
                  <a:cubicBezTo>
                    <a:pt x="188" y="91"/>
                    <a:pt x="188" y="115"/>
                    <a:pt x="188" y="139"/>
                  </a:cubicBezTo>
                  <a:cubicBezTo>
                    <a:pt x="167" y="139"/>
                    <a:pt x="147" y="139"/>
                    <a:pt x="126" y="139"/>
                  </a:cubicBezTo>
                  <a:cubicBezTo>
                    <a:pt x="126" y="162"/>
                    <a:pt x="126" y="184"/>
                    <a:pt x="126" y="206"/>
                  </a:cubicBezTo>
                  <a:cubicBezTo>
                    <a:pt x="104" y="206"/>
                    <a:pt x="83" y="206"/>
                    <a:pt x="61" y="206"/>
                  </a:cubicBezTo>
                  <a:cubicBezTo>
                    <a:pt x="61" y="184"/>
                    <a:pt x="61" y="162"/>
                    <a:pt x="61" y="139"/>
                  </a:cubicBezTo>
                  <a:cubicBezTo>
                    <a:pt x="41" y="139"/>
                    <a:pt x="20" y="139"/>
                    <a:pt x="0" y="139"/>
                  </a:cubicBezTo>
                  <a:cubicBezTo>
                    <a:pt x="0" y="115"/>
                    <a:pt x="0" y="91"/>
                    <a:pt x="0" y="66"/>
                  </a:cubicBezTo>
                  <a:cubicBezTo>
                    <a:pt x="20" y="66"/>
                    <a:pt x="40" y="66"/>
                    <a:pt x="61" y="66"/>
                  </a:cubicBezTo>
                  <a:close/>
                </a:path>
              </a:pathLst>
            </a:custGeom>
            <a:solidFill>
              <a:srgbClr val="F5822A"/>
            </a:solidFill>
            <a:ln>
              <a:noFill/>
            </a:ln>
          </p:spPr>
          <p:txBody>
            <a:bodyPr vert="horz" wrap="square" lIns="68580" tIns="34290" rIns="68580" bIns="34290" numCol="1" anchor="t" anchorCtr="0" compatLnSpc="1">
              <a:prstTxWarp prst="textNoShape">
                <a:avLst/>
              </a:prstTxWarp>
            </a:bodyPr>
            <a:lstStyle/>
            <a:p>
              <a:pPr defTabSz="685800">
                <a:defRPr/>
              </a:pPr>
              <a:endParaRPr lang="en-IE" sz="1400" dirty="0">
                <a:solidFill>
                  <a:prstClr val="black"/>
                </a:solidFill>
                <a:latin typeface="Arial"/>
              </a:endParaRPr>
            </a:p>
          </p:txBody>
        </p:sp>
        <p:sp>
          <p:nvSpPr>
            <p:cNvPr id="102" name="Freeform 20">
              <a:extLst>
                <a:ext uri="{FF2B5EF4-FFF2-40B4-BE49-F238E27FC236}">
                  <a16:creationId xmlns:a16="http://schemas.microsoft.com/office/drawing/2014/main" xmlns="" id="{B8D2B764-4083-4B48-A926-5F2A1646B7D4}"/>
                </a:ext>
              </a:extLst>
            </p:cNvPr>
            <p:cNvSpPr>
              <a:spLocks/>
            </p:cNvSpPr>
            <p:nvPr/>
          </p:nvSpPr>
          <p:spPr bwMode="auto">
            <a:xfrm rot="2589108">
              <a:off x="4804596" y="3793976"/>
              <a:ext cx="236626" cy="237107"/>
            </a:xfrm>
            <a:custGeom>
              <a:avLst/>
              <a:gdLst>
                <a:gd name="T0" fmla="*/ 61 w 188"/>
                <a:gd name="T1" fmla="*/ 66 h 206"/>
                <a:gd name="T2" fmla="*/ 61 w 188"/>
                <a:gd name="T3" fmla="*/ 0 h 206"/>
                <a:gd name="T4" fmla="*/ 126 w 188"/>
                <a:gd name="T5" fmla="*/ 0 h 206"/>
                <a:gd name="T6" fmla="*/ 126 w 188"/>
                <a:gd name="T7" fmla="*/ 66 h 206"/>
                <a:gd name="T8" fmla="*/ 188 w 188"/>
                <a:gd name="T9" fmla="*/ 66 h 206"/>
                <a:gd name="T10" fmla="*/ 188 w 188"/>
                <a:gd name="T11" fmla="*/ 139 h 206"/>
                <a:gd name="T12" fmla="*/ 126 w 188"/>
                <a:gd name="T13" fmla="*/ 139 h 206"/>
                <a:gd name="T14" fmla="*/ 126 w 188"/>
                <a:gd name="T15" fmla="*/ 206 h 206"/>
                <a:gd name="T16" fmla="*/ 61 w 188"/>
                <a:gd name="T17" fmla="*/ 206 h 206"/>
                <a:gd name="T18" fmla="*/ 61 w 188"/>
                <a:gd name="T19" fmla="*/ 139 h 206"/>
                <a:gd name="T20" fmla="*/ 0 w 188"/>
                <a:gd name="T21" fmla="*/ 139 h 206"/>
                <a:gd name="T22" fmla="*/ 0 w 188"/>
                <a:gd name="T23" fmla="*/ 66 h 206"/>
                <a:gd name="T24" fmla="*/ 61 w 188"/>
                <a:gd name="T25"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6">
                  <a:moveTo>
                    <a:pt x="61" y="66"/>
                  </a:moveTo>
                  <a:cubicBezTo>
                    <a:pt x="61" y="44"/>
                    <a:pt x="61" y="22"/>
                    <a:pt x="61" y="0"/>
                  </a:cubicBezTo>
                  <a:cubicBezTo>
                    <a:pt x="83" y="0"/>
                    <a:pt x="104" y="0"/>
                    <a:pt x="126" y="0"/>
                  </a:cubicBezTo>
                  <a:cubicBezTo>
                    <a:pt x="126" y="22"/>
                    <a:pt x="126" y="44"/>
                    <a:pt x="126" y="66"/>
                  </a:cubicBezTo>
                  <a:cubicBezTo>
                    <a:pt x="147" y="66"/>
                    <a:pt x="167" y="66"/>
                    <a:pt x="188" y="66"/>
                  </a:cubicBezTo>
                  <a:cubicBezTo>
                    <a:pt x="188" y="91"/>
                    <a:pt x="188" y="115"/>
                    <a:pt x="188" y="139"/>
                  </a:cubicBezTo>
                  <a:cubicBezTo>
                    <a:pt x="167" y="139"/>
                    <a:pt x="147" y="139"/>
                    <a:pt x="126" y="139"/>
                  </a:cubicBezTo>
                  <a:cubicBezTo>
                    <a:pt x="126" y="162"/>
                    <a:pt x="126" y="184"/>
                    <a:pt x="126" y="206"/>
                  </a:cubicBezTo>
                  <a:cubicBezTo>
                    <a:pt x="104" y="206"/>
                    <a:pt x="83" y="206"/>
                    <a:pt x="61" y="206"/>
                  </a:cubicBezTo>
                  <a:cubicBezTo>
                    <a:pt x="61" y="184"/>
                    <a:pt x="61" y="162"/>
                    <a:pt x="61" y="139"/>
                  </a:cubicBezTo>
                  <a:cubicBezTo>
                    <a:pt x="41" y="139"/>
                    <a:pt x="20" y="139"/>
                    <a:pt x="0" y="139"/>
                  </a:cubicBezTo>
                  <a:cubicBezTo>
                    <a:pt x="0" y="115"/>
                    <a:pt x="0" y="91"/>
                    <a:pt x="0" y="66"/>
                  </a:cubicBezTo>
                  <a:cubicBezTo>
                    <a:pt x="20" y="66"/>
                    <a:pt x="40" y="66"/>
                    <a:pt x="61" y="66"/>
                  </a:cubicBezTo>
                  <a:close/>
                </a:path>
              </a:pathLst>
            </a:custGeom>
            <a:solidFill>
              <a:srgbClr val="F5822A"/>
            </a:solidFill>
            <a:ln>
              <a:noFill/>
            </a:ln>
          </p:spPr>
          <p:txBody>
            <a:bodyPr vert="horz" wrap="square" lIns="68580" tIns="34290" rIns="68580" bIns="34290" numCol="1" anchor="t" anchorCtr="0" compatLnSpc="1">
              <a:prstTxWarp prst="textNoShape">
                <a:avLst/>
              </a:prstTxWarp>
            </a:bodyPr>
            <a:lstStyle/>
            <a:p>
              <a:pPr defTabSz="685800">
                <a:defRPr/>
              </a:pPr>
              <a:endParaRPr lang="en-IE" sz="1400" dirty="0">
                <a:solidFill>
                  <a:prstClr val="black"/>
                </a:solidFill>
                <a:latin typeface="Arial"/>
              </a:endParaRPr>
            </a:p>
          </p:txBody>
        </p:sp>
        <p:sp>
          <p:nvSpPr>
            <p:cNvPr id="103" name="Freeform 337">
              <a:extLst>
                <a:ext uri="{FF2B5EF4-FFF2-40B4-BE49-F238E27FC236}">
                  <a16:creationId xmlns:a16="http://schemas.microsoft.com/office/drawing/2014/main" xmlns="" id="{928EAA1E-3E74-437D-BBFD-9C4F47AF922F}"/>
                </a:ext>
              </a:extLst>
            </p:cNvPr>
            <p:cNvSpPr>
              <a:spLocks/>
            </p:cNvSpPr>
            <p:nvPr/>
          </p:nvSpPr>
          <p:spPr bwMode="auto">
            <a:xfrm>
              <a:off x="8014063" y="4265303"/>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pic>
          <p:nvPicPr>
            <p:cNvPr id="104" name="Image 103">
              <a:extLst>
                <a:ext uri="{FF2B5EF4-FFF2-40B4-BE49-F238E27FC236}">
                  <a16:creationId xmlns:a16="http://schemas.microsoft.com/office/drawing/2014/main" xmlns="" id="{FDA48CC0-ED95-49FB-95CE-D7AF2BD4BF88}"/>
                </a:ext>
              </a:extLst>
            </p:cNvPr>
            <p:cNvPicPr>
              <a:picLocks noChangeAspect="1"/>
            </p:cNvPicPr>
            <p:nvPr/>
          </p:nvPicPr>
          <p:blipFill rotWithShape="1">
            <a:blip r:embed="rId6">
              <a:extLst>
                <a:ext uri="{28A0092B-C50C-407E-A947-70E740481C1C}">
                  <a14:useLocalDpi xmlns:a14="http://schemas.microsoft.com/office/drawing/2010/main" val="0"/>
                </a:ext>
              </a:extLst>
            </a:blip>
            <a:srcRect l="94593" t="73337" r="3767" b="24574"/>
            <a:stretch/>
          </p:blipFill>
          <p:spPr>
            <a:xfrm>
              <a:off x="8045537" y="1174602"/>
              <a:ext cx="303321" cy="308899"/>
            </a:xfrm>
            <a:prstGeom prst="rect">
              <a:avLst/>
            </a:prstGeom>
          </p:spPr>
        </p:pic>
        <p:pic>
          <p:nvPicPr>
            <p:cNvPr id="105" name="Image 104">
              <a:extLst>
                <a:ext uri="{FF2B5EF4-FFF2-40B4-BE49-F238E27FC236}">
                  <a16:creationId xmlns:a16="http://schemas.microsoft.com/office/drawing/2014/main" xmlns="" id="{E086BAAF-440D-436A-B150-C06684BDFAA5}"/>
                </a:ext>
              </a:extLst>
            </p:cNvPr>
            <p:cNvPicPr>
              <a:picLocks noChangeAspect="1"/>
            </p:cNvPicPr>
            <p:nvPr/>
          </p:nvPicPr>
          <p:blipFill rotWithShape="1">
            <a:blip r:embed="rId6">
              <a:extLst>
                <a:ext uri="{28A0092B-C50C-407E-A947-70E740481C1C}">
                  <a14:useLocalDpi xmlns:a14="http://schemas.microsoft.com/office/drawing/2010/main" val="0"/>
                </a:ext>
              </a:extLst>
            </a:blip>
            <a:srcRect l="94541" t="71517" r="3671" b="26810"/>
            <a:stretch/>
          </p:blipFill>
          <p:spPr>
            <a:xfrm>
              <a:off x="4755512" y="1174602"/>
              <a:ext cx="394276" cy="295154"/>
            </a:xfrm>
            <a:prstGeom prst="rect">
              <a:avLst/>
            </a:prstGeom>
          </p:spPr>
        </p:pic>
        <p:sp>
          <p:nvSpPr>
            <p:cNvPr id="106" name="Rectangle 105">
              <a:extLst>
                <a:ext uri="{FF2B5EF4-FFF2-40B4-BE49-F238E27FC236}">
                  <a16:creationId xmlns:a16="http://schemas.microsoft.com/office/drawing/2014/main" xmlns="" id="{7FECFD04-E474-46A2-AA79-48740AADF9AA}"/>
                </a:ext>
              </a:extLst>
            </p:cNvPr>
            <p:cNvSpPr/>
            <p:nvPr/>
          </p:nvSpPr>
          <p:spPr>
            <a:xfrm>
              <a:off x="3458424" y="1540280"/>
              <a:ext cx="2928973" cy="646228"/>
            </a:xfrm>
            <a:prstGeom prst="rect">
              <a:avLst/>
            </a:prstGeom>
            <a:solidFill>
              <a:srgbClr val="0072BC"/>
            </a:solidFill>
            <a:ln w="9525">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sz="1400" dirty="0">
                  <a:solidFill>
                    <a:schemeClr val="tx2"/>
                  </a:solidFill>
                  <a:latin typeface="Calibri" panose="020F0502020204030204" pitchFamily="34" charset="0"/>
                  <a:cs typeface="Calibri" panose="020F0502020204030204" pitchFamily="34" charset="0"/>
                </a:rPr>
                <a:t>Le demandeur peut </a:t>
              </a:r>
              <a:r>
                <a:rPr lang="fr-FR" sz="1400" b="1" dirty="0">
                  <a:solidFill>
                    <a:schemeClr val="tx2"/>
                  </a:solidFill>
                  <a:latin typeface="Calibri" panose="020F0502020204030204" pitchFamily="34" charset="0"/>
                  <a:cs typeface="Calibri" panose="020F0502020204030204" pitchFamily="34" charset="0"/>
                </a:rPr>
                <a:t>consulter </a:t>
              </a:r>
              <a:r>
                <a:rPr lang="fr-FR" sz="1400" dirty="0">
                  <a:solidFill>
                    <a:schemeClr val="tx2"/>
                  </a:solidFill>
                  <a:latin typeface="Calibri" panose="020F0502020204030204" pitchFamily="34" charset="0"/>
                  <a:cs typeface="Calibri" panose="020F0502020204030204" pitchFamily="34" charset="0"/>
                </a:rPr>
                <a:t>la demande</a:t>
              </a:r>
            </a:p>
          </p:txBody>
        </p:sp>
        <p:sp>
          <p:nvSpPr>
            <p:cNvPr id="107" name="Rectangle 106">
              <a:extLst>
                <a:ext uri="{FF2B5EF4-FFF2-40B4-BE49-F238E27FC236}">
                  <a16:creationId xmlns:a16="http://schemas.microsoft.com/office/drawing/2014/main" xmlns="" id="{6F637ADE-0EC5-4E82-80A9-D0B72814A26B}"/>
                </a:ext>
              </a:extLst>
            </p:cNvPr>
            <p:cNvSpPr/>
            <p:nvPr/>
          </p:nvSpPr>
          <p:spPr>
            <a:xfrm>
              <a:off x="1536501" y="5635931"/>
              <a:ext cx="1634557"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dirty="0">
                  <a:solidFill>
                    <a:schemeClr val="tx1"/>
                  </a:solidFill>
                  <a:latin typeface="Calibri" panose="020F0502020204030204" pitchFamily="34" charset="0"/>
                  <a:cs typeface="Calibri" panose="020F0502020204030204" pitchFamily="34" charset="0"/>
                </a:rPr>
                <a:t>Signé IHS</a:t>
              </a:r>
            </a:p>
          </p:txBody>
        </p:sp>
        <p:sp>
          <p:nvSpPr>
            <p:cNvPr id="108" name="Rectangle 107">
              <a:extLst>
                <a:ext uri="{FF2B5EF4-FFF2-40B4-BE49-F238E27FC236}">
                  <a16:creationId xmlns:a16="http://schemas.microsoft.com/office/drawing/2014/main" xmlns="" id="{670EF279-9DCE-451E-96B9-D75CDFA67F76}"/>
                </a:ext>
              </a:extLst>
            </p:cNvPr>
            <p:cNvSpPr/>
            <p:nvPr/>
          </p:nvSpPr>
          <p:spPr>
            <a:xfrm>
              <a:off x="3458422" y="5600718"/>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109" name="Rectangle 108">
              <a:extLst>
                <a:ext uri="{FF2B5EF4-FFF2-40B4-BE49-F238E27FC236}">
                  <a16:creationId xmlns:a16="http://schemas.microsoft.com/office/drawing/2014/main" xmlns="" id="{850947E3-4EED-4D69-9141-BE02495920F2}"/>
                </a:ext>
              </a:extLst>
            </p:cNvPr>
            <p:cNvSpPr/>
            <p:nvPr/>
          </p:nvSpPr>
          <p:spPr>
            <a:xfrm>
              <a:off x="6680874" y="5585860"/>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163" name="Rectangle 162">
              <a:extLst>
                <a:ext uri="{FF2B5EF4-FFF2-40B4-BE49-F238E27FC236}">
                  <a16:creationId xmlns:a16="http://schemas.microsoft.com/office/drawing/2014/main" xmlns="" id="{126BE551-B088-4317-AEAB-767EF92A6925}"/>
                </a:ext>
              </a:extLst>
            </p:cNvPr>
            <p:cNvSpPr/>
            <p:nvPr/>
          </p:nvSpPr>
          <p:spPr>
            <a:xfrm>
              <a:off x="1545733" y="6089302"/>
              <a:ext cx="1634557"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1400" dirty="0">
                  <a:solidFill>
                    <a:schemeClr val="tx1"/>
                  </a:solidFill>
                  <a:latin typeface="Calibri" panose="020F0502020204030204" pitchFamily="34" charset="0"/>
                  <a:cs typeface="Calibri" panose="020F0502020204030204" pitchFamily="34" charset="0"/>
                </a:rPr>
                <a:t>Refusé</a:t>
              </a:r>
            </a:p>
          </p:txBody>
        </p:sp>
        <p:sp>
          <p:nvSpPr>
            <p:cNvPr id="164" name="Rectangle 163">
              <a:extLst>
                <a:ext uri="{FF2B5EF4-FFF2-40B4-BE49-F238E27FC236}">
                  <a16:creationId xmlns:a16="http://schemas.microsoft.com/office/drawing/2014/main" xmlns="" id="{6193F82E-0D46-47C6-B03A-A9B86E9F01D4}"/>
                </a:ext>
              </a:extLst>
            </p:cNvPr>
            <p:cNvSpPr/>
            <p:nvPr/>
          </p:nvSpPr>
          <p:spPr>
            <a:xfrm>
              <a:off x="3458422" y="6066489"/>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165" name="Rectangle 164">
              <a:extLst>
                <a:ext uri="{FF2B5EF4-FFF2-40B4-BE49-F238E27FC236}">
                  <a16:creationId xmlns:a16="http://schemas.microsoft.com/office/drawing/2014/main" xmlns="" id="{DF4FCA77-ADB6-4A56-8161-1C2B2D745D34}"/>
                </a:ext>
              </a:extLst>
            </p:cNvPr>
            <p:cNvSpPr/>
            <p:nvPr/>
          </p:nvSpPr>
          <p:spPr>
            <a:xfrm>
              <a:off x="6665527" y="5995200"/>
              <a:ext cx="2928973" cy="300038"/>
            </a:xfrm>
            <a:prstGeom prst="rect">
              <a:avLst/>
            </a:prstGeom>
            <a:noFill/>
            <a:ln w="952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166" name="Freeform 337">
              <a:extLst>
                <a:ext uri="{FF2B5EF4-FFF2-40B4-BE49-F238E27FC236}">
                  <a16:creationId xmlns:a16="http://schemas.microsoft.com/office/drawing/2014/main" xmlns="" id="{6545EBC2-E4E5-407C-824D-DA976B4D170F}"/>
                </a:ext>
              </a:extLst>
            </p:cNvPr>
            <p:cNvSpPr>
              <a:spLocks/>
            </p:cNvSpPr>
            <p:nvPr/>
          </p:nvSpPr>
          <p:spPr bwMode="auto">
            <a:xfrm>
              <a:off x="4809242" y="6093114"/>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sp>
          <p:nvSpPr>
            <p:cNvPr id="167" name="Freeform 20">
              <a:extLst>
                <a:ext uri="{FF2B5EF4-FFF2-40B4-BE49-F238E27FC236}">
                  <a16:creationId xmlns:a16="http://schemas.microsoft.com/office/drawing/2014/main" xmlns="" id="{8B7D6524-222E-413C-B5FF-691C44DC5BC9}"/>
                </a:ext>
              </a:extLst>
            </p:cNvPr>
            <p:cNvSpPr>
              <a:spLocks/>
            </p:cNvSpPr>
            <p:nvPr/>
          </p:nvSpPr>
          <p:spPr bwMode="auto">
            <a:xfrm rot="2589108">
              <a:off x="8063147" y="6026666"/>
              <a:ext cx="236626" cy="237107"/>
            </a:xfrm>
            <a:custGeom>
              <a:avLst/>
              <a:gdLst>
                <a:gd name="T0" fmla="*/ 61 w 188"/>
                <a:gd name="T1" fmla="*/ 66 h 206"/>
                <a:gd name="T2" fmla="*/ 61 w 188"/>
                <a:gd name="T3" fmla="*/ 0 h 206"/>
                <a:gd name="T4" fmla="*/ 126 w 188"/>
                <a:gd name="T5" fmla="*/ 0 h 206"/>
                <a:gd name="T6" fmla="*/ 126 w 188"/>
                <a:gd name="T7" fmla="*/ 66 h 206"/>
                <a:gd name="T8" fmla="*/ 188 w 188"/>
                <a:gd name="T9" fmla="*/ 66 h 206"/>
                <a:gd name="T10" fmla="*/ 188 w 188"/>
                <a:gd name="T11" fmla="*/ 139 h 206"/>
                <a:gd name="T12" fmla="*/ 126 w 188"/>
                <a:gd name="T13" fmla="*/ 139 h 206"/>
                <a:gd name="T14" fmla="*/ 126 w 188"/>
                <a:gd name="T15" fmla="*/ 206 h 206"/>
                <a:gd name="T16" fmla="*/ 61 w 188"/>
                <a:gd name="T17" fmla="*/ 206 h 206"/>
                <a:gd name="T18" fmla="*/ 61 w 188"/>
                <a:gd name="T19" fmla="*/ 139 h 206"/>
                <a:gd name="T20" fmla="*/ 0 w 188"/>
                <a:gd name="T21" fmla="*/ 139 h 206"/>
                <a:gd name="T22" fmla="*/ 0 w 188"/>
                <a:gd name="T23" fmla="*/ 66 h 206"/>
                <a:gd name="T24" fmla="*/ 61 w 188"/>
                <a:gd name="T25"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06">
                  <a:moveTo>
                    <a:pt x="61" y="66"/>
                  </a:moveTo>
                  <a:cubicBezTo>
                    <a:pt x="61" y="44"/>
                    <a:pt x="61" y="22"/>
                    <a:pt x="61" y="0"/>
                  </a:cubicBezTo>
                  <a:cubicBezTo>
                    <a:pt x="83" y="0"/>
                    <a:pt x="104" y="0"/>
                    <a:pt x="126" y="0"/>
                  </a:cubicBezTo>
                  <a:cubicBezTo>
                    <a:pt x="126" y="22"/>
                    <a:pt x="126" y="44"/>
                    <a:pt x="126" y="66"/>
                  </a:cubicBezTo>
                  <a:cubicBezTo>
                    <a:pt x="147" y="66"/>
                    <a:pt x="167" y="66"/>
                    <a:pt x="188" y="66"/>
                  </a:cubicBezTo>
                  <a:cubicBezTo>
                    <a:pt x="188" y="91"/>
                    <a:pt x="188" y="115"/>
                    <a:pt x="188" y="139"/>
                  </a:cubicBezTo>
                  <a:cubicBezTo>
                    <a:pt x="167" y="139"/>
                    <a:pt x="147" y="139"/>
                    <a:pt x="126" y="139"/>
                  </a:cubicBezTo>
                  <a:cubicBezTo>
                    <a:pt x="126" y="162"/>
                    <a:pt x="126" y="184"/>
                    <a:pt x="126" y="206"/>
                  </a:cubicBezTo>
                  <a:cubicBezTo>
                    <a:pt x="104" y="206"/>
                    <a:pt x="83" y="206"/>
                    <a:pt x="61" y="206"/>
                  </a:cubicBezTo>
                  <a:cubicBezTo>
                    <a:pt x="61" y="184"/>
                    <a:pt x="61" y="162"/>
                    <a:pt x="61" y="139"/>
                  </a:cubicBezTo>
                  <a:cubicBezTo>
                    <a:pt x="41" y="139"/>
                    <a:pt x="20" y="139"/>
                    <a:pt x="0" y="139"/>
                  </a:cubicBezTo>
                  <a:cubicBezTo>
                    <a:pt x="0" y="115"/>
                    <a:pt x="0" y="91"/>
                    <a:pt x="0" y="66"/>
                  </a:cubicBezTo>
                  <a:cubicBezTo>
                    <a:pt x="20" y="66"/>
                    <a:pt x="40" y="66"/>
                    <a:pt x="61" y="66"/>
                  </a:cubicBezTo>
                  <a:close/>
                </a:path>
              </a:pathLst>
            </a:custGeom>
            <a:solidFill>
              <a:srgbClr val="F5822A"/>
            </a:solidFill>
            <a:ln>
              <a:noFill/>
            </a:ln>
          </p:spPr>
          <p:txBody>
            <a:bodyPr vert="horz" wrap="square" lIns="68580" tIns="34290" rIns="68580" bIns="34290" numCol="1" anchor="t" anchorCtr="0" compatLnSpc="1">
              <a:prstTxWarp prst="textNoShape">
                <a:avLst/>
              </a:prstTxWarp>
            </a:bodyPr>
            <a:lstStyle/>
            <a:p>
              <a:pPr defTabSz="685800">
                <a:defRPr/>
              </a:pPr>
              <a:endParaRPr lang="en-IE" sz="1400" dirty="0">
                <a:solidFill>
                  <a:prstClr val="black"/>
                </a:solidFill>
                <a:latin typeface="Arial"/>
              </a:endParaRPr>
            </a:p>
          </p:txBody>
        </p:sp>
        <p:sp>
          <p:nvSpPr>
            <p:cNvPr id="168" name="Freeform 337">
              <a:extLst>
                <a:ext uri="{FF2B5EF4-FFF2-40B4-BE49-F238E27FC236}">
                  <a16:creationId xmlns:a16="http://schemas.microsoft.com/office/drawing/2014/main" xmlns="" id="{0F82B25C-35DB-4D55-AC20-18201C09BA3F}"/>
                </a:ext>
              </a:extLst>
            </p:cNvPr>
            <p:cNvSpPr>
              <a:spLocks/>
            </p:cNvSpPr>
            <p:nvPr/>
          </p:nvSpPr>
          <p:spPr bwMode="auto">
            <a:xfrm>
              <a:off x="8005669" y="4722150"/>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sp>
          <p:nvSpPr>
            <p:cNvPr id="169" name="Freeform 337">
              <a:extLst>
                <a:ext uri="{FF2B5EF4-FFF2-40B4-BE49-F238E27FC236}">
                  <a16:creationId xmlns:a16="http://schemas.microsoft.com/office/drawing/2014/main" xmlns="" id="{FB655CE7-DB19-4DE0-BD49-751941397098}"/>
                </a:ext>
              </a:extLst>
            </p:cNvPr>
            <p:cNvSpPr>
              <a:spLocks/>
            </p:cNvSpPr>
            <p:nvPr/>
          </p:nvSpPr>
          <p:spPr bwMode="auto">
            <a:xfrm>
              <a:off x="4809818" y="5633325"/>
              <a:ext cx="262593" cy="223838"/>
            </a:xfrm>
            <a:custGeom>
              <a:avLst/>
              <a:gdLst>
                <a:gd name="T0" fmla="*/ 117 w 119"/>
                <a:gd name="T1" fmla="*/ 16 h 109"/>
                <a:gd name="T2" fmla="*/ 99 w 119"/>
                <a:gd name="T3" fmla="*/ 1 h 109"/>
                <a:gd name="T4" fmla="*/ 93 w 119"/>
                <a:gd name="T5" fmla="*/ 2 h 109"/>
                <a:gd name="T6" fmla="*/ 43 w 119"/>
                <a:gd name="T7" fmla="*/ 63 h 109"/>
                <a:gd name="T8" fmla="*/ 23 w 119"/>
                <a:gd name="T9" fmla="*/ 46 h 109"/>
                <a:gd name="T10" fmla="*/ 17 w 119"/>
                <a:gd name="T11" fmla="*/ 46 h 109"/>
                <a:gd name="T12" fmla="*/ 1 w 119"/>
                <a:gd name="T13" fmla="*/ 63 h 109"/>
                <a:gd name="T14" fmla="*/ 2 w 119"/>
                <a:gd name="T15" fmla="*/ 69 h 109"/>
                <a:gd name="T16" fmla="*/ 43 w 119"/>
                <a:gd name="T17" fmla="*/ 107 h 109"/>
                <a:gd name="T18" fmla="*/ 49 w 119"/>
                <a:gd name="T19" fmla="*/ 107 h 109"/>
                <a:gd name="T20" fmla="*/ 64 w 119"/>
                <a:gd name="T21" fmla="*/ 88 h 109"/>
                <a:gd name="T22" fmla="*/ 64 w 119"/>
                <a:gd name="T23" fmla="*/ 88 h 109"/>
                <a:gd name="T24" fmla="*/ 118 w 119"/>
                <a:gd name="T25" fmla="*/ 22 h 109"/>
                <a:gd name="T26" fmla="*/ 117 w 119"/>
                <a:gd name="T2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09">
                  <a:moveTo>
                    <a:pt x="117" y="16"/>
                  </a:moveTo>
                  <a:cubicBezTo>
                    <a:pt x="99" y="1"/>
                    <a:pt x="99" y="1"/>
                    <a:pt x="99" y="1"/>
                  </a:cubicBezTo>
                  <a:cubicBezTo>
                    <a:pt x="97" y="0"/>
                    <a:pt x="94" y="0"/>
                    <a:pt x="93" y="2"/>
                  </a:cubicBezTo>
                  <a:cubicBezTo>
                    <a:pt x="43" y="63"/>
                    <a:pt x="43" y="63"/>
                    <a:pt x="43" y="63"/>
                  </a:cubicBezTo>
                  <a:cubicBezTo>
                    <a:pt x="23" y="46"/>
                    <a:pt x="23" y="46"/>
                    <a:pt x="23" y="46"/>
                  </a:cubicBezTo>
                  <a:cubicBezTo>
                    <a:pt x="22" y="44"/>
                    <a:pt x="19" y="44"/>
                    <a:pt x="17" y="46"/>
                  </a:cubicBezTo>
                  <a:cubicBezTo>
                    <a:pt x="1" y="63"/>
                    <a:pt x="1" y="63"/>
                    <a:pt x="1" y="63"/>
                  </a:cubicBezTo>
                  <a:cubicBezTo>
                    <a:pt x="0" y="65"/>
                    <a:pt x="0" y="68"/>
                    <a:pt x="2" y="69"/>
                  </a:cubicBezTo>
                  <a:cubicBezTo>
                    <a:pt x="43" y="107"/>
                    <a:pt x="43" y="107"/>
                    <a:pt x="43" y="107"/>
                  </a:cubicBezTo>
                  <a:cubicBezTo>
                    <a:pt x="45" y="109"/>
                    <a:pt x="48" y="109"/>
                    <a:pt x="49" y="107"/>
                  </a:cubicBezTo>
                  <a:cubicBezTo>
                    <a:pt x="64" y="88"/>
                    <a:pt x="64" y="88"/>
                    <a:pt x="64" y="88"/>
                  </a:cubicBezTo>
                  <a:cubicBezTo>
                    <a:pt x="64" y="88"/>
                    <a:pt x="64" y="88"/>
                    <a:pt x="64" y="88"/>
                  </a:cubicBezTo>
                  <a:cubicBezTo>
                    <a:pt x="118" y="22"/>
                    <a:pt x="118" y="22"/>
                    <a:pt x="118" y="22"/>
                  </a:cubicBezTo>
                  <a:cubicBezTo>
                    <a:pt x="119" y="20"/>
                    <a:pt x="119" y="17"/>
                    <a:pt x="117" y="16"/>
                  </a:cubicBezTo>
                  <a:close/>
                </a:path>
              </a:pathLst>
            </a:custGeom>
            <a:solidFill>
              <a:srgbClr val="0072BC"/>
            </a:solidFill>
            <a:ln>
              <a:noFill/>
            </a:ln>
          </p:spPr>
          <p:txBody>
            <a:bodyPr vert="horz" wrap="square" lIns="68580" tIns="34290" rIns="68580" bIns="34290" numCol="1" anchor="t" anchorCtr="0" compatLnSpc="1">
              <a:prstTxWarp prst="textNoShape">
                <a:avLst/>
              </a:prstTxWarp>
            </a:bodyPr>
            <a:lstStyle/>
            <a:p>
              <a:pPr defTabSz="685800">
                <a:defRPr/>
              </a:pPr>
              <a:endParaRPr lang="en-IE" sz="1400">
                <a:solidFill>
                  <a:prstClr val="black"/>
                </a:solidFill>
                <a:latin typeface="Arial"/>
              </a:endParaRPr>
            </a:p>
          </p:txBody>
        </p:sp>
      </p:grpSp>
      <p:grpSp>
        <p:nvGrpSpPr>
          <p:cNvPr id="170" name="Groupe 169">
            <a:extLst>
              <a:ext uri="{FF2B5EF4-FFF2-40B4-BE49-F238E27FC236}">
                <a16:creationId xmlns:a16="http://schemas.microsoft.com/office/drawing/2014/main" xmlns="" id="{98CE5678-A20E-4572-8A82-33A46A86DD36}"/>
              </a:ext>
            </a:extLst>
          </p:cNvPr>
          <p:cNvGrpSpPr/>
          <p:nvPr/>
        </p:nvGrpSpPr>
        <p:grpSpPr>
          <a:xfrm>
            <a:off x="198772" y="2141427"/>
            <a:ext cx="2651952" cy="2513091"/>
            <a:chOff x="257738" y="4592355"/>
            <a:chExt cx="2651952" cy="2513091"/>
          </a:xfrm>
        </p:grpSpPr>
        <p:sp>
          <p:nvSpPr>
            <p:cNvPr id="171" name="Rectangle 170">
              <a:extLst>
                <a:ext uri="{FF2B5EF4-FFF2-40B4-BE49-F238E27FC236}">
                  <a16:creationId xmlns:a16="http://schemas.microsoft.com/office/drawing/2014/main" xmlns="" id="{1CCEEEFB-DC50-4FCB-AE26-8E5E95C0FD26}"/>
                </a:ext>
              </a:extLst>
            </p:cNvPr>
            <p:cNvSpPr/>
            <p:nvPr/>
          </p:nvSpPr>
          <p:spPr>
            <a:xfrm>
              <a:off x="421615" y="5042993"/>
              <a:ext cx="2324198" cy="1930358"/>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dirty="0">
                  <a:solidFill>
                    <a:schemeClr val="tx1"/>
                  </a:solidFill>
                  <a:latin typeface="Calibri" panose="020F0502020204030204" pitchFamily="34" charset="0"/>
                  <a:cs typeface="Calibri" panose="020F0502020204030204" pitchFamily="34" charset="0"/>
                </a:rPr>
                <a:t>Le demandeur peut à tout moment consulter sa demande. Suite à l’envoi en instruction, il verra uniquement les données renseignées lors de la création de la demande.</a:t>
              </a:r>
            </a:p>
          </p:txBody>
        </p:sp>
        <p:sp>
          <p:nvSpPr>
            <p:cNvPr id="172" name="Freeform 165">
              <a:extLst>
                <a:ext uri="{FF2B5EF4-FFF2-40B4-BE49-F238E27FC236}">
                  <a16:creationId xmlns:a16="http://schemas.microsoft.com/office/drawing/2014/main" xmlns="" id="{DCF42B09-DEEE-40FC-908F-8383D56A25A7}"/>
                </a:ext>
              </a:extLst>
            </p:cNvPr>
            <p:cNvSpPr>
              <a:spLocks noEditPoints="1"/>
            </p:cNvSpPr>
            <p:nvPr/>
          </p:nvSpPr>
          <p:spPr bwMode="auto">
            <a:xfrm>
              <a:off x="1406405" y="4719171"/>
              <a:ext cx="354617" cy="340986"/>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 name="Rectangle : coins arrondis 3">
              <a:extLst>
                <a:ext uri="{FF2B5EF4-FFF2-40B4-BE49-F238E27FC236}">
                  <a16:creationId xmlns:a16="http://schemas.microsoft.com/office/drawing/2014/main" xmlns="" id="{F68B9CFF-6400-4655-BD48-D18EA031845A}"/>
                </a:ext>
              </a:extLst>
            </p:cNvPr>
            <p:cNvSpPr/>
            <p:nvPr/>
          </p:nvSpPr>
          <p:spPr>
            <a:xfrm>
              <a:off x="257738" y="4592355"/>
              <a:ext cx="2651952" cy="2513091"/>
            </a:xfrm>
            <a:prstGeom prst="roundRect">
              <a:avLst/>
            </a:prstGeom>
            <a:noFill/>
            <a:ln w="12700" cmpd="dbl">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Tree>
    <p:extLst>
      <p:ext uri="{BB962C8B-B14F-4D97-AF65-F5344CB8AC3E}">
        <p14:creationId xmlns:p14="http://schemas.microsoft.com/office/powerpoint/2010/main" val="462978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xmlns="" id="{F3E8ED58-3C36-4042-91FF-917925B203FD}"/>
              </a:ext>
            </a:extLst>
          </p:cNvPr>
          <p:cNvPicPr>
            <a:picLocks noChangeAspect="1"/>
          </p:cNvPicPr>
          <p:nvPr/>
        </p:nvPicPr>
        <p:blipFill>
          <a:blip r:embed="rId4"/>
          <a:stretch>
            <a:fillRect/>
          </a:stretch>
        </p:blipFill>
        <p:spPr>
          <a:xfrm>
            <a:off x="2522647" y="1920718"/>
            <a:ext cx="7711678" cy="4046038"/>
          </a:xfrm>
          <a:prstGeom prst="rect">
            <a:avLst/>
          </a:prstGeom>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966777378"/>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23928"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4. Rechercher une demande (1/5) </a:t>
            </a:r>
          </a:p>
          <a:p>
            <a:pPr defTabSz="685800">
              <a:defRPr/>
            </a:pPr>
            <a:r>
              <a:rPr lang="fr-FR" b="0" i="1" dirty="0">
                <a:solidFill>
                  <a:srgbClr val="000000"/>
                </a:solidFill>
                <a:latin typeface="Calibri" panose="020F0502020204030204" pitchFamily="34" charset="0"/>
                <a:cs typeface="Calibri" panose="020F0502020204030204" pitchFamily="34" charset="0"/>
              </a:rPr>
              <a:t>Ecran et étapes d’une recherche de demande (1/2)</a:t>
            </a:r>
            <a:endParaRPr lang="fr-FR" sz="1400" b="0" i="1" dirty="0">
              <a:solidFill>
                <a:srgbClr val="00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31183436-6097-49DB-B85E-4A822635F4C7}"/>
              </a:ext>
            </a:extLst>
          </p:cNvPr>
          <p:cNvSpPr/>
          <p:nvPr/>
        </p:nvSpPr>
        <p:spPr>
          <a:xfrm>
            <a:off x="2606194" y="2930193"/>
            <a:ext cx="1531088" cy="352276"/>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8" name="Ellipse 7">
            <a:extLst>
              <a:ext uri="{FF2B5EF4-FFF2-40B4-BE49-F238E27FC236}">
                <a16:creationId xmlns:a16="http://schemas.microsoft.com/office/drawing/2014/main" xmlns="" id="{A00271D7-EE17-4877-A805-39BF0A3CC6E9}"/>
              </a:ext>
            </a:extLst>
          </p:cNvPr>
          <p:cNvSpPr/>
          <p:nvPr/>
        </p:nvSpPr>
        <p:spPr>
          <a:xfrm>
            <a:off x="2266083" y="2986809"/>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0" name="Rectangle 9">
            <a:extLst>
              <a:ext uri="{FF2B5EF4-FFF2-40B4-BE49-F238E27FC236}">
                <a16:creationId xmlns:a16="http://schemas.microsoft.com/office/drawing/2014/main" xmlns="" id="{A500712D-3588-4B71-BB5F-8FA2837CC8CB}"/>
              </a:ext>
            </a:extLst>
          </p:cNvPr>
          <p:cNvSpPr/>
          <p:nvPr/>
        </p:nvSpPr>
        <p:spPr>
          <a:xfrm>
            <a:off x="4635479" y="2738694"/>
            <a:ext cx="5403872" cy="3228061"/>
          </a:xfrm>
          <a:prstGeom prst="rect">
            <a:avLst/>
          </a:prstGeom>
          <a:noFill/>
          <a:ln w="28575">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1" name="Ellipse 10">
            <a:extLst>
              <a:ext uri="{FF2B5EF4-FFF2-40B4-BE49-F238E27FC236}">
                <a16:creationId xmlns:a16="http://schemas.microsoft.com/office/drawing/2014/main" xmlns="" id="{5AED019B-4EE8-437F-BB6F-A29C0AD02FF8}"/>
              </a:ext>
            </a:extLst>
          </p:cNvPr>
          <p:cNvSpPr/>
          <p:nvPr/>
        </p:nvSpPr>
        <p:spPr>
          <a:xfrm>
            <a:off x="9776461" y="235375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2" name="Rectangle 11">
            <a:extLst>
              <a:ext uri="{FF2B5EF4-FFF2-40B4-BE49-F238E27FC236}">
                <a16:creationId xmlns:a16="http://schemas.microsoft.com/office/drawing/2014/main" xmlns="" id="{C8E2081B-C424-4C4B-B1A7-26ABD92796E6}"/>
              </a:ext>
            </a:extLst>
          </p:cNvPr>
          <p:cNvSpPr/>
          <p:nvPr/>
        </p:nvSpPr>
        <p:spPr>
          <a:xfrm>
            <a:off x="9339597" y="5610225"/>
            <a:ext cx="699754" cy="266206"/>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3" name="Ellipse 12">
            <a:extLst>
              <a:ext uri="{FF2B5EF4-FFF2-40B4-BE49-F238E27FC236}">
                <a16:creationId xmlns:a16="http://schemas.microsoft.com/office/drawing/2014/main" xmlns="" id="{57198DB0-3D56-41DE-9DAE-1A48E9839222}"/>
              </a:ext>
            </a:extLst>
          </p:cNvPr>
          <p:cNvSpPr/>
          <p:nvPr/>
        </p:nvSpPr>
        <p:spPr>
          <a:xfrm>
            <a:off x="10098390" y="561973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nvGrpSpPr>
          <p:cNvPr id="22" name="Groupe 21">
            <a:extLst>
              <a:ext uri="{FF2B5EF4-FFF2-40B4-BE49-F238E27FC236}">
                <a16:creationId xmlns:a16="http://schemas.microsoft.com/office/drawing/2014/main" xmlns="" id="{0A72730C-F88E-414F-8D3E-6C22336BBEB9}"/>
              </a:ext>
            </a:extLst>
          </p:cNvPr>
          <p:cNvGrpSpPr/>
          <p:nvPr/>
        </p:nvGrpSpPr>
        <p:grpSpPr>
          <a:xfrm>
            <a:off x="2265336" y="4304180"/>
            <a:ext cx="2250333" cy="1524578"/>
            <a:chOff x="1654630" y="4257171"/>
            <a:chExt cx="2250333" cy="1524578"/>
          </a:xfrm>
        </p:grpSpPr>
        <p:sp>
          <p:nvSpPr>
            <p:cNvPr id="5" name="Rectangle 4">
              <a:extLst>
                <a:ext uri="{FF2B5EF4-FFF2-40B4-BE49-F238E27FC236}">
                  <a16:creationId xmlns:a16="http://schemas.microsoft.com/office/drawing/2014/main" xmlns="" id="{6089152F-5E9D-46F2-8516-DE8D46D72530}"/>
                </a:ext>
              </a:extLst>
            </p:cNvPr>
            <p:cNvSpPr/>
            <p:nvPr/>
          </p:nvSpPr>
          <p:spPr>
            <a:xfrm>
              <a:off x="1654630" y="4257171"/>
              <a:ext cx="2250333" cy="1524578"/>
            </a:xfrm>
            <a:prstGeom prst="rect">
              <a:avLst/>
            </a:prstGeom>
            <a:noFill/>
            <a:ln w="28575">
              <a:solidFill>
                <a:srgbClr val="1565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4" name="Ellipse 13">
              <a:extLst>
                <a:ext uri="{FF2B5EF4-FFF2-40B4-BE49-F238E27FC236}">
                  <a16:creationId xmlns:a16="http://schemas.microsoft.com/office/drawing/2014/main" xmlns="" id="{8B018DE6-DAD5-44B2-BEF8-98026D8EE839}"/>
                </a:ext>
              </a:extLst>
            </p:cNvPr>
            <p:cNvSpPr/>
            <p:nvPr/>
          </p:nvSpPr>
          <p:spPr>
            <a:xfrm>
              <a:off x="1732598" y="4402999"/>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6" name="ZoneTexte 5">
              <a:extLst>
                <a:ext uri="{FF2B5EF4-FFF2-40B4-BE49-F238E27FC236}">
                  <a16:creationId xmlns:a16="http://schemas.microsoft.com/office/drawing/2014/main" xmlns="" id="{566A7E55-8512-4F19-ACCA-9A97BC7FE1FA}"/>
                </a:ext>
              </a:extLst>
            </p:cNvPr>
            <p:cNvSpPr txBox="1"/>
            <p:nvPr/>
          </p:nvSpPr>
          <p:spPr>
            <a:xfrm>
              <a:off x="2042464" y="4352501"/>
              <a:ext cx="1862499"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Dans le menu, cliquer sur « Rechercher une demande ».</a:t>
              </a:r>
            </a:p>
          </p:txBody>
        </p:sp>
        <p:sp>
          <p:nvSpPr>
            <p:cNvPr id="16" name="Ellipse 15">
              <a:extLst>
                <a:ext uri="{FF2B5EF4-FFF2-40B4-BE49-F238E27FC236}">
                  <a16:creationId xmlns:a16="http://schemas.microsoft.com/office/drawing/2014/main" xmlns="" id="{48755958-0EF9-4A5D-B1C1-EA1DE3F4224F}"/>
                </a:ext>
              </a:extLst>
            </p:cNvPr>
            <p:cNvSpPr/>
            <p:nvPr/>
          </p:nvSpPr>
          <p:spPr>
            <a:xfrm>
              <a:off x="1734398" y="489500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7" name="ZoneTexte 16">
              <a:extLst>
                <a:ext uri="{FF2B5EF4-FFF2-40B4-BE49-F238E27FC236}">
                  <a16:creationId xmlns:a16="http://schemas.microsoft.com/office/drawing/2014/main" xmlns="" id="{6B4D66EF-72B9-4C9A-9949-5BD7EA1BDF8B}"/>
                </a:ext>
              </a:extLst>
            </p:cNvPr>
            <p:cNvSpPr txBox="1"/>
            <p:nvPr/>
          </p:nvSpPr>
          <p:spPr>
            <a:xfrm>
              <a:off x="2042464" y="4844508"/>
              <a:ext cx="1862499" cy="50924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Renseigner un critère de recherche (aucun critère n’est obligatoire)</a:t>
              </a:r>
            </a:p>
          </p:txBody>
        </p:sp>
        <p:sp>
          <p:nvSpPr>
            <p:cNvPr id="18" name="Ellipse 17">
              <a:extLst>
                <a:ext uri="{FF2B5EF4-FFF2-40B4-BE49-F238E27FC236}">
                  <a16:creationId xmlns:a16="http://schemas.microsoft.com/office/drawing/2014/main" xmlns="" id="{9875DF62-52CB-441C-A5AC-EE0A0F3DB2F0}"/>
                </a:ext>
              </a:extLst>
            </p:cNvPr>
            <p:cNvSpPr/>
            <p:nvPr/>
          </p:nvSpPr>
          <p:spPr>
            <a:xfrm>
              <a:off x="1732598" y="538464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0" name="ZoneTexte 19">
              <a:extLst>
                <a:ext uri="{FF2B5EF4-FFF2-40B4-BE49-F238E27FC236}">
                  <a16:creationId xmlns:a16="http://schemas.microsoft.com/office/drawing/2014/main" xmlns="" id="{D951B7B9-51ED-4A7A-8B7F-06090227C44E}"/>
                </a:ext>
              </a:extLst>
            </p:cNvPr>
            <p:cNvSpPr txBox="1"/>
            <p:nvPr/>
          </p:nvSpPr>
          <p:spPr>
            <a:xfrm>
              <a:off x="2035765" y="5334142"/>
              <a:ext cx="1862499"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le bouton « Rechercher ».</a:t>
              </a:r>
            </a:p>
          </p:txBody>
        </p:sp>
      </p:grpSp>
      <p:sp>
        <p:nvSpPr>
          <p:cNvPr id="21" name="Rectangle 20">
            <a:extLst>
              <a:ext uri="{FF2B5EF4-FFF2-40B4-BE49-F238E27FC236}">
                <a16:creationId xmlns:a16="http://schemas.microsoft.com/office/drawing/2014/main" xmlns="" id="{8157F443-07E7-40E5-BBA1-6FF73C1F2B38}"/>
              </a:ext>
            </a:extLst>
          </p:cNvPr>
          <p:cNvSpPr/>
          <p:nvPr/>
        </p:nvSpPr>
        <p:spPr>
          <a:xfrm>
            <a:off x="1864043" y="955510"/>
            <a:ext cx="8790974" cy="607770"/>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400" b="1" dirty="0">
                <a:solidFill>
                  <a:schemeClr val="tx1"/>
                </a:solidFill>
                <a:latin typeface="Calibri" panose="020F0502020204030204" pitchFamily="34" charset="0"/>
                <a:cs typeface="Calibri" panose="020F0502020204030204" pitchFamily="34" charset="0"/>
              </a:rPr>
              <a:t>La fonctionnalité « Rechercher une demande » permet d’accéder en consultation à l’ensemble de vos demandes de certificat, et notamment les demandes transmises à l’administration (en cours d’instruction, signées ou refusées)</a:t>
            </a:r>
          </a:p>
        </p:txBody>
      </p:sp>
    </p:spTree>
    <p:extLst>
      <p:ext uri="{BB962C8B-B14F-4D97-AF65-F5344CB8AC3E}">
        <p14:creationId xmlns:p14="http://schemas.microsoft.com/office/powerpoint/2010/main" val="777715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4"/>
          <a:stretch>
            <a:fillRect/>
          </a:stretch>
        </p:blipFill>
        <p:spPr>
          <a:xfrm>
            <a:off x="5224847" y="3962627"/>
            <a:ext cx="5372100" cy="2055822"/>
          </a:xfrm>
          <a:prstGeom prst="rect">
            <a:avLst/>
          </a:prstGeom>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192625462"/>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24950"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4. Rechercher une demande (2/5) </a:t>
            </a:r>
          </a:p>
          <a:p>
            <a:pPr defTabSz="685800">
              <a:defRPr/>
            </a:pPr>
            <a:r>
              <a:rPr lang="fr-FR" b="0" i="1" dirty="0">
                <a:solidFill>
                  <a:srgbClr val="000000"/>
                </a:solidFill>
                <a:latin typeface="Calibri" panose="020F0502020204030204" pitchFamily="34" charset="0"/>
                <a:cs typeface="Calibri" panose="020F0502020204030204" pitchFamily="34" charset="0"/>
              </a:rPr>
              <a:t>Ecran et étapes d’une recherche de demande (2/2)</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3" name="Groupe 2">
            <a:extLst>
              <a:ext uri="{FF2B5EF4-FFF2-40B4-BE49-F238E27FC236}">
                <a16:creationId xmlns:a16="http://schemas.microsoft.com/office/drawing/2014/main" xmlns="" id="{D00786B7-6E12-40AF-ACA8-9BB392B4F1D8}"/>
              </a:ext>
            </a:extLst>
          </p:cNvPr>
          <p:cNvGrpSpPr/>
          <p:nvPr/>
        </p:nvGrpSpPr>
        <p:grpSpPr>
          <a:xfrm>
            <a:off x="478952" y="3258907"/>
            <a:ext cx="3478074" cy="1884706"/>
            <a:chOff x="468000" y="2364077"/>
            <a:chExt cx="3478074" cy="1884706"/>
          </a:xfrm>
        </p:grpSpPr>
        <p:sp>
          <p:nvSpPr>
            <p:cNvPr id="52" name="Rectangle 51">
              <a:extLst>
                <a:ext uri="{FF2B5EF4-FFF2-40B4-BE49-F238E27FC236}">
                  <a16:creationId xmlns:a16="http://schemas.microsoft.com/office/drawing/2014/main" xmlns="" id="{8AA77B99-2ACE-4B6A-8932-2F8547BF8F87}"/>
                </a:ext>
              </a:extLst>
            </p:cNvPr>
            <p:cNvSpPr/>
            <p:nvPr/>
          </p:nvSpPr>
          <p:spPr>
            <a:xfrm>
              <a:off x="468000" y="2364077"/>
              <a:ext cx="3478074" cy="1884706"/>
            </a:xfrm>
            <a:prstGeom prst="rect">
              <a:avLst/>
            </a:prstGeom>
            <a:noFill/>
            <a:ln w="28575">
              <a:solidFill>
                <a:srgbClr val="1565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53" name="Ellipse 52">
              <a:extLst>
                <a:ext uri="{FF2B5EF4-FFF2-40B4-BE49-F238E27FC236}">
                  <a16:creationId xmlns:a16="http://schemas.microsoft.com/office/drawing/2014/main" xmlns="" id="{42F3E25F-BFBA-472D-B16E-06B6229BB8CE}"/>
                </a:ext>
              </a:extLst>
            </p:cNvPr>
            <p:cNvSpPr/>
            <p:nvPr/>
          </p:nvSpPr>
          <p:spPr>
            <a:xfrm>
              <a:off x="582344" y="2476337"/>
              <a:ext cx="262890" cy="29114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54" name="ZoneTexte 53">
              <a:extLst>
                <a:ext uri="{FF2B5EF4-FFF2-40B4-BE49-F238E27FC236}">
                  <a16:creationId xmlns:a16="http://schemas.microsoft.com/office/drawing/2014/main" xmlns="" id="{C46CB6C2-7762-4801-AEAC-8664362C5731}"/>
                </a:ext>
              </a:extLst>
            </p:cNvPr>
            <p:cNvSpPr txBox="1"/>
            <p:nvPr/>
          </p:nvSpPr>
          <p:spPr>
            <a:xfrm>
              <a:off x="896772" y="2476337"/>
              <a:ext cx="2843615" cy="5277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dirty="0">
                  <a:latin typeface="Calibri" panose="020F0502020204030204" pitchFamily="34" charset="0"/>
                  <a:cs typeface="Calibri" panose="020F0502020204030204" pitchFamily="34" charset="0"/>
                </a:rPr>
                <a:t>Les résultats s’affichent sous forme de liste</a:t>
              </a:r>
            </a:p>
          </p:txBody>
        </p:sp>
        <p:sp>
          <p:nvSpPr>
            <p:cNvPr id="55" name="Ellipse 54">
              <a:extLst>
                <a:ext uri="{FF2B5EF4-FFF2-40B4-BE49-F238E27FC236}">
                  <a16:creationId xmlns:a16="http://schemas.microsoft.com/office/drawing/2014/main" xmlns="" id="{D21B1A6E-5B7F-4016-BB63-C39FA0BA63F8}"/>
                </a:ext>
              </a:extLst>
            </p:cNvPr>
            <p:cNvSpPr/>
            <p:nvPr/>
          </p:nvSpPr>
          <p:spPr>
            <a:xfrm>
              <a:off x="586907" y="3059996"/>
              <a:ext cx="262890" cy="29114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56" name="ZoneTexte 55">
              <a:extLst>
                <a:ext uri="{FF2B5EF4-FFF2-40B4-BE49-F238E27FC236}">
                  <a16:creationId xmlns:a16="http://schemas.microsoft.com/office/drawing/2014/main" xmlns="" id="{15F55F6C-B00D-4EBE-BC4D-F190B928600C}"/>
                </a:ext>
              </a:extLst>
            </p:cNvPr>
            <p:cNvSpPr txBox="1"/>
            <p:nvPr/>
          </p:nvSpPr>
          <p:spPr>
            <a:xfrm>
              <a:off x="877585" y="3074916"/>
              <a:ext cx="2994247" cy="105772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dirty="0">
                  <a:latin typeface="Calibri" panose="020F0502020204030204" pitchFamily="34" charset="0"/>
                  <a:cs typeface="Calibri" panose="020F0502020204030204" pitchFamily="34" charset="0"/>
                </a:rPr>
                <a:t>Cliquer sur la flèche présente en début de ligne afin d’afficher les détails de la demande </a:t>
              </a:r>
            </a:p>
            <a:p>
              <a:pPr>
                <a:lnSpc>
                  <a:spcPct val="85000"/>
                </a:lnSpc>
                <a:spcAft>
                  <a:spcPts val="600"/>
                </a:spcAft>
                <a:buClr>
                  <a:schemeClr val="accent2"/>
                </a:buClr>
                <a:buSzPct val="70000"/>
              </a:pPr>
              <a:r>
                <a:rPr lang="fr-FR" dirty="0">
                  <a:latin typeface="Calibri" panose="020F0502020204030204" pitchFamily="34" charset="0"/>
                  <a:cs typeface="Calibri" panose="020F0502020204030204" pitchFamily="34" charset="0"/>
                </a:rPr>
                <a:t>Possibilité de filtrer les colonnes</a:t>
              </a:r>
            </a:p>
          </p:txBody>
        </p:sp>
        <p:sp>
          <p:nvSpPr>
            <p:cNvPr id="21" name="Ellipse 20">
              <a:extLst>
                <a:ext uri="{FF2B5EF4-FFF2-40B4-BE49-F238E27FC236}">
                  <a16:creationId xmlns:a16="http://schemas.microsoft.com/office/drawing/2014/main" xmlns="" id="{40B393CD-6A26-4EDE-813A-D0BC6C44E63D}"/>
                </a:ext>
              </a:extLst>
            </p:cNvPr>
            <p:cNvSpPr/>
            <p:nvPr/>
          </p:nvSpPr>
          <p:spPr>
            <a:xfrm>
              <a:off x="561817" y="3841501"/>
              <a:ext cx="262890" cy="29114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grpSp>
      <p:sp>
        <p:nvSpPr>
          <p:cNvPr id="47" name="Rectangle 46">
            <a:extLst>
              <a:ext uri="{FF2B5EF4-FFF2-40B4-BE49-F238E27FC236}">
                <a16:creationId xmlns:a16="http://schemas.microsoft.com/office/drawing/2014/main" xmlns="" id="{C9898430-5C05-4DA2-BAF2-C4F945DBE02C}"/>
              </a:ext>
            </a:extLst>
          </p:cNvPr>
          <p:cNvSpPr/>
          <p:nvPr/>
        </p:nvSpPr>
        <p:spPr>
          <a:xfrm>
            <a:off x="6069749" y="4394196"/>
            <a:ext cx="124489" cy="156521"/>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8" name="Ellipse 47">
            <a:extLst>
              <a:ext uri="{FF2B5EF4-FFF2-40B4-BE49-F238E27FC236}">
                <a16:creationId xmlns:a16="http://schemas.microsoft.com/office/drawing/2014/main" xmlns="" id="{9C2629EF-D97F-461A-A887-B8B36E3EE4C7}"/>
              </a:ext>
            </a:extLst>
          </p:cNvPr>
          <p:cNvSpPr/>
          <p:nvPr/>
        </p:nvSpPr>
        <p:spPr>
          <a:xfrm>
            <a:off x="5402580" y="4316446"/>
            <a:ext cx="244718" cy="23427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22" name="Ellipse 21">
            <a:extLst>
              <a:ext uri="{FF2B5EF4-FFF2-40B4-BE49-F238E27FC236}">
                <a16:creationId xmlns:a16="http://schemas.microsoft.com/office/drawing/2014/main" xmlns="" id="{68F59598-60F3-45F4-BB1C-F53F43E05944}"/>
              </a:ext>
            </a:extLst>
          </p:cNvPr>
          <p:cNvSpPr/>
          <p:nvPr/>
        </p:nvSpPr>
        <p:spPr>
          <a:xfrm>
            <a:off x="10234325" y="4162733"/>
            <a:ext cx="244718" cy="23427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24" name="Rectangle 23"/>
          <p:cNvSpPr/>
          <p:nvPr/>
        </p:nvSpPr>
        <p:spPr>
          <a:xfrm>
            <a:off x="6393075" y="4881901"/>
            <a:ext cx="836882" cy="96525"/>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5" name="Rectangle 24"/>
          <p:cNvSpPr/>
          <p:nvPr/>
        </p:nvSpPr>
        <p:spPr>
          <a:xfrm>
            <a:off x="6393075" y="5320257"/>
            <a:ext cx="836882" cy="96525"/>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6" name="Rectangle 25"/>
          <p:cNvSpPr/>
          <p:nvPr/>
        </p:nvSpPr>
        <p:spPr>
          <a:xfrm>
            <a:off x="6393075" y="5758613"/>
            <a:ext cx="836882" cy="96525"/>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pic>
        <p:nvPicPr>
          <p:cNvPr id="9" name="Image 8"/>
          <p:cNvPicPr>
            <a:picLocks noChangeAspect="1"/>
          </p:cNvPicPr>
          <p:nvPr/>
        </p:nvPicPr>
        <p:blipFill>
          <a:blip r:embed="rId7"/>
          <a:stretch>
            <a:fillRect/>
          </a:stretch>
        </p:blipFill>
        <p:spPr>
          <a:xfrm>
            <a:off x="4996247" y="977709"/>
            <a:ext cx="5695950" cy="2956850"/>
          </a:xfrm>
          <a:prstGeom prst="rect">
            <a:avLst/>
          </a:prstGeom>
        </p:spPr>
      </p:pic>
      <p:sp>
        <p:nvSpPr>
          <p:cNvPr id="46" name="Ellipse 45">
            <a:extLst>
              <a:ext uri="{FF2B5EF4-FFF2-40B4-BE49-F238E27FC236}">
                <a16:creationId xmlns:a16="http://schemas.microsoft.com/office/drawing/2014/main" xmlns="" id="{B17D6E8A-5127-4F92-AF34-51B3B731DA05}"/>
              </a:ext>
            </a:extLst>
          </p:cNvPr>
          <p:cNvSpPr/>
          <p:nvPr/>
        </p:nvSpPr>
        <p:spPr>
          <a:xfrm>
            <a:off x="5157862" y="3282466"/>
            <a:ext cx="244718" cy="23427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smtClean="0">
                <a:solidFill>
                  <a:schemeClr val="tx2"/>
                </a:solidFill>
                <a:latin typeface="Calibri" panose="020F0502020204030204" pitchFamily="34" charset="0"/>
                <a:cs typeface="Calibri" panose="020F0502020204030204" pitchFamily="34" charset="0"/>
              </a:rPr>
              <a:t>4</a:t>
            </a:r>
            <a:endParaRPr lang="fr-FR" sz="12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020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2418"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Préambule</a:t>
            </a:r>
            <a:endParaRPr lang="fr-FR" sz="1600" b="0" i="1" dirty="0">
              <a:solidFill>
                <a:srgbClr val="0000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1F0BDF46-BA73-43B9-9E14-2F86F2747AA8}"/>
              </a:ext>
            </a:extLst>
          </p:cNvPr>
          <p:cNvSpPr/>
          <p:nvPr/>
        </p:nvSpPr>
        <p:spPr>
          <a:xfrm>
            <a:off x="2038525" y="1563204"/>
            <a:ext cx="7294207" cy="3014206"/>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600" dirty="0">
                <a:solidFill>
                  <a:schemeClr val="tx1"/>
                </a:solidFill>
                <a:latin typeface="Calibri" panose="020F0502020204030204" pitchFamily="34" charset="0"/>
                <a:cs typeface="Calibri" panose="020F0502020204030204" pitchFamily="34" charset="0"/>
              </a:rPr>
              <a:t>Ce guide détaille les fonctionnalités du Module Certificats d’</a:t>
            </a:r>
            <a:r>
              <a:rPr lang="fr-FR" sz="1600" dirty="0" err="1">
                <a:solidFill>
                  <a:schemeClr val="tx1"/>
                </a:solidFill>
                <a:latin typeface="Calibri" panose="020F0502020204030204" pitchFamily="34" charset="0"/>
                <a:cs typeface="Calibri" panose="020F0502020204030204" pitchFamily="34" charset="0"/>
              </a:rPr>
              <a:t>Expadon</a:t>
            </a:r>
            <a:r>
              <a:rPr lang="fr-FR" sz="1600" dirty="0">
                <a:solidFill>
                  <a:schemeClr val="tx1"/>
                </a:solidFill>
                <a:latin typeface="Calibri" panose="020F0502020204030204" pitchFamily="34" charset="0"/>
                <a:cs typeface="Calibri" panose="020F0502020204030204" pitchFamily="34" charset="0"/>
              </a:rPr>
              <a:t> 2. </a:t>
            </a:r>
          </a:p>
          <a:p>
            <a:pPr algn="ctr"/>
            <a:endParaRPr lang="fr-FR" sz="1600" dirty="0">
              <a:solidFill>
                <a:schemeClr val="tx1"/>
              </a:solidFill>
              <a:latin typeface="Calibri" panose="020F0502020204030204" pitchFamily="34" charset="0"/>
              <a:cs typeface="Calibri" panose="020F0502020204030204" pitchFamily="34" charset="0"/>
            </a:endParaRPr>
          </a:p>
          <a:p>
            <a:pPr algn="ctr"/>
            <a:r>
              <a:rPr lang="fr-FR" sz="1600" dirty="0">
                <a:solidFill>
                  <a:schemeClr val="tx1"/>
                </a:solidFill>
                <a:latin typeface="Calibri" panose="020F0502020204030204" pitchFamily="34" charset="0"/>
                <a:cs typeface="Calibri" panose="020F0502020204030204" pitchFamily="34" charset="0"/>
              </a:rPr>
              <a:t>Celui-ci vous permet </a:t>
            </a:r>
            <a:r>
              <a:rPr lang="fr-FR" sz="1600" b="1" dirty="0">
                <a:solidFill>
                  <a:schemeClr val="tx1"/>
                </a:solidFill>
                <a:latin typeface="Calibri" panose="020F0502020204030204" pitchFamily="34" charset="0"/>
                <a:cs typeface="Calibri" panose="020F0502020204030204" pitchFamily="34" charset="0"/>
              </a:rPr>
              <a:t>de créer des demandes de certificat sanitaire</a:t>
            </a:r>
            <a:r>
              <a:rPr lang="fr-FR" sz="1600" dirty="0">
                <a:solidFill>
                  <a:schemeClr val="tx1"/>
                </a:solidFill>
                <a:latin typeface="Calibri" panose="020F0502020204030204" pitchFamily="34" charset="0"/>
                <a:cs typeface="Calibri" panose="020F0502020204030204" pitchFamily="34" charset="0"/>
              </a:rPr>
              <a:t> et </a:t>
            </a:r>
            <a:r>
              <a:rPr lang="fr-FR" sz="1600" b="1" dirty="0">
                <a:solidFill>
                  <a:schemeClr val="tx1"/>
                </a:solidFill>
                <a:latin typeface="Calibri" panose="020F0502020204030204" pitchFamily="34" charset="0"/>
                <a:cs typeface="Calibri" panose="020F0502020204030204" pitchFamily="34" charset="0"/>
              </a:rPr>
              <a:t>de les transmettre </a:t>
            </a:r>
            <a:r>
              <a:rPr lang="fr-FR" sz="1600" dirty="0">
                <a:solidFill>
                  <a:schemeClr val="tx1"/>
                </a:solidFill>
                <a:latin typeface="Calibri" panose="020F0502020204030204" pitchFamily="34" charset="0"/>
                <a:cs typeface="Calibri" panose="020F0502020204030204" pitchFamily="34" charset="0"/>
              </a:rPr>
              <a:t>aux autorités pour évaluation. </a:t>
            </a:r>
          </a:p>
          <a:p>
            <a:pPr algn="ctr"/>
            <a:endParaRPr lang="fr-FR" sz="1600" dirty="0">
              <a:solidFill>
                <a:schemeClr val="tx1"/>
              </a:solidFill>
              <a:latin typeface="Calibri" panose="020F0502020204030204" pitchFamily="34" charset="0"/>
              <a:cs typeface="Calibri" panose="020F0502020204030204" pitchFamily="34" charset="0"/>
            </a:endParaRPr>
          </a:p>
          <a:p>
            <a:pPr algn="ctr"/>
            <a:r>
              <a:rPr lang="fr-FR" sz="1600" dirty="0">
                <a:solidFill>
                  <a:schemeClr val="tx1"/>
                </a:solidFill>
                <a:latin typeface="Calibri" panose="020F0502020204030204" pitchFamily="34" charset="0"/>
                <a:cs typeface="Calibri" panose="020F0502020204030204" pitchFamily="34" charset="0"/>
              </a:rPr>
              <a:t>Cette version est destinée à évoluer pour intégrer rapidement de nouvelles fonctionnalités complémentaires</a:t>
            </a:r>
            <a:r>
              <a:rPr lang="fr-FR" sz="1600" dirty="0" smtClean="0">
                <a:solidFill>
                  <a:schemeClr val="tx1"/>
                </a:solidFill>
                <a:latin typeface="Calibri" panose="020F0502020204030204" pitchFamily="34" charset="0"/>
                <a:cs typeface="Calibri" panose="020F0502020204030204" pitchFamily="34" charset="0"/>
              </a:rPr>
              <a:t>.</a:t>
            </a:r>
          </a:p>
          <a:p>
            <a:pPr algn="ctr"/>
            <a:endParaRPr lang="fr-FR" sz="1600" dirty="0" smtClean="0">
              <a:solidFill>
                <a:schemeClr val="tx1"/>
              </a:solidFill>
              <a:latin typeface="Calibri" panose="020F0502020204030204" pitchFamily="34" charset="0"/>
              <a:cs typeface="Calibri" panose="020F0502020204030204" pitchFamily="34" charset="0"/>
            </a:endParaRPr>
          </a:p>
          <a:p>
            <a:pPr algn="ctr"/>
            <a:r>
              <a:rPr lang="fr-FR" sz="1600" dirty="0" smtClean="0">
                <a:solidFill>
                  <a:schemeClr val="tx1"/>
                </a:solidFill>
                <a:latin typeface="Calibri" panose="020F0502020204030204" pitchFamily="34" charset="0"/>
                <a:cs typeface="Calibri" panose="020F0502020204030204" pitchFamily="34" charset="0"/>
              </a:rPr>
              <a:t>Dernière mise à jour le </a:t>
            </a:r>
            <a:r>
              <a:rPr lang="fr-FR" sz="1600" dirty="0" smtClean="0">
                <a:solidFill>
                  <a:schemeClr val="tx1"/>
                </a:solidFill>
                <a:latin typeface="Calibri" panose="020F0502020204030204" pitchFamily="34" charset="0"/>
                <a:cs typeface="Calibri" panose="020F0502020204030204" pitchFamily="34" charset="0"/>
              </a:rPr>
              <a:t>28</a:t>
            </a:r>
            <a:r>
              <a:rPr lang="fr-FR" sz="1600" dirty="0" smtClean="0">
                <a:solidFill>
                  <a:schemeClr val="tx1"/>
                </a:solidFill>
                <a:latin typeface="Calibri" panose="020F0502020204030204" pitchFamily="34" charset="0"/>
                <a:cs typeface="Calibri" panose="020F0502020204030204" pitchFamily="34" charset="0"/>
              </a:rPr>
              <a:t>/06/2023</a:t>
            </a:r>
            <a:endParaRPr lang="fr-FR"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237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4"/>
          <a:stretch>
            <a:fillRect/>
          </a:stretch>
        </p:blipFill>
        <p:spPr>
          <a:xfrm>
            <a:off x="4840899" y="1290553"/>
            <a:ext cx="6921556" cy="4643676"/>
          </a:xfrm>
          <a:prstGeom prst="rect">
            <a:avLst/>
          </a:prstGeom>
        </p:spPr>
      </p:pic>
      <p:sp>
        <p:nvSpPr>
          <p:cNvPr id="17" name="Ellipse 16">
            <a:extLst>
              <a:ext uri="{FF2B5EF4-FFF2-40B4-BE49-F238E27FC236}">
                <a16:creationId xmlns:a16="http://schemas.microsoft.com/office/drawing/2014/main" xmlns="" id="{6D06D424-7057-4373-8682-5CC289D12B56}"/>
              </a:ext>
            </a:extLst>
          </p:cNvPr>
          <p:cNvSpPr/>
          <p:nvPr/>
        </p:nvSpPr>
        <p:spPr>
          <a:xfrm>
            <a:off x="9101267" y="2193603"/>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8" name="Ellipse 17">
            <a:extLst>
              <a:ext uri="{FF2B5EF4-FFF2-40B4-BE49-F238E27FC236}">
                <a16:creationId xmlns:a16="http://schemas.microsoft.com/office/drawing/2014/main" xmlns="" id="{0553D1CB-D0C3-47E8-8DEA-8ADFF9EAB506}"/>
              </a:ext>
            </a:extLst>
          </p:cNvPr>
          <p:cNvSpPr/>
          <p:nvPr/>
        </p:nvSpPr>
        <p:spPr>
          <a:xfrm>
            <a:off x="11249592" y="2217037"/>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0" name="Ellipse 19">
            <a:extLst>
              <a:ext uri="{FF2B5EF4-FFF2-40B4-BE49-F238E27FC236}">
                <a16:creationId xmlns:a16="http://schemas.microsoft.com/office/drawing/2014/main" xmlns="" id="{6733A624-C97E-4FB5-B858-F9605B77506C}"/>
              </a:ext>
            </a:extLst>
          </p:cNvPr>
          <p:cNvSpPr/>
          <p:nvPr/>
        </p:nvSpPr>
        <p:spPr>
          <a:xfrm>
            <a:off x="6971083" y="2887867"/>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21" name="Ellipse 20">
            <a:extLst>
              <a:ext uri="{FF2B5EF4-FFF2-40B4-BE49-F238E27FC236}">
                <a16:creationId xmlns:a16="http://schemas.microsoft.com/office/drawing/2014/main" xmlns="" id="{E788B4B9-119B-4707-B8AB-83653C3C756C}"/>
              </a:ext>
            </a:extLst>
          </p:cNvPr>
          <p:cNvSpPr/>
          <p:nvPr/>
        </p:nvSpPr>
        <p:spPr>
          <a:xfrm>
            <a:off x="9101267" y="2865339"/>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22" name="Ellipse 21">
            <a:extLst>
              <a:ext uri="{FF2B5EF4-FFF2-40B4-BE49-F238E27FC236}">
                <a16:creationId xmlns:a16="http://schemas.microsoft.com/office/drawing/2014/main" xmlns="" id="{0586BBE2-80FB-4E97-A5C3-178D4AE032A3}"/>
              </a:ext>
            </a:extLst>
          </p:cNvPr>
          <p:cNvSpPr/>
          <p:nvPr/>
        </p:nvSpPr>
        <p:spPr>
          <a:xfrm>
            <a:off x="11249592" y="2878187"/>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23" name="Ellipse 22">
            <a:extLst>
              <a:ext uri="{FF2B5EF4-FFF2-40B4-BE49-F238E27FC236}">
                <a16:creationId xmlns:a16="http://schemas.microsoft.com/office/drawing/2014/main" xmlns="" id="{56BF5249-64B0-4207-AF8E-5D8962059CBA}"/>
              </a:ext>
            </a:extLst>
          </p:cNvPr>
          <p:cNvSpPr/>
          <p:nvPr/>
        </p:nvSpPr>
        <p:spPr>
          <a:xfrm>
            <a:off x="6971083" y="3388672"/>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7</a:t>
            </a:r>
          </a:p>
        </p:txBody>
      </p:sp>
      <p:sp>
        <p:nvSpPr>
          <p:cNvPr id="16" name="Ellipse 15">
            <a:extLst>
              <a:ext uri="{FF2B5EF4-FFF2-40B4-BE49-F238E27FC236}">
                <a16:creationId xmlns:a16="http://schemas.microsoft.com/office/drawing/2014/main" xmlns="" id="{84BC7F7E-A4D2-4174-AC3D-1F493DC38689}"/>
              </a:ext>
            </a:extLst>
          </p:cNvPr>
          <p:cNvSpPr/>
          <p:nvPr/>
        </p:nvSpPr>
        <p:spPr>
          <a:xfrm>
            <a:off x="6971083" y="2221364"/>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4" name="Ellipse 23">
            <a:extLst>
              <a:ext uri="{FF2B5EF4-FFF2-40B4-BE49-F238E27FC236}">
                <a16:creationId xmlns:a16="http://schemas.microsoft.com/office/drawing/2014/main" xmlns="" id="{EC43ECF6-CE40-4FB7-8B15-10DD8238F999}"/>
              </a:ext>
            </a:extLst>
          </p:cNvPr>
          <p:cNvSpPr/>
          <p:nvPr/>
        </p:nvSpPr>
        <p:spPr>
          <a:xfrm>
            <a:off x="9101267" y="3388671"/>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t>
            </a:r>
          </a:p>
        </p:txBody>
      </p:sp>
      <p:sp>
        <p:nvSpPr>
          <p:cNvPr id="25" name="Ellipse 24">
            <a:extLst>
              <a:ext uri="{FF2B5EF4-FFF2-40B4-BE49-F238E27FC236}">
                <a16:creationId xmlns:a16="http://schemas.microsoft.com/office/drawing/2014/main" xmlns="" id="{CD132288-A4D1-4B4A-90A3-33E2DE12D2A7}"/>
              </a:ext>
            </a:extLst>
          </p:cNvPr>
          <p:cNvSpPr/>
          <p:nvPr/>
        </p:nvSpPr>
        <p:spPr>
          <a:xfrm>
            <a:off x="5115541" y="3928518"/>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a:t>
            </a:r>
          </a:p>
        </p:txBody>
      </p:sp>
      <p:sp>
        <p:nvSpPr>
          <p:cNvPr id="26" name="Ellipse 25">
            <a:extLst>
              <a:ext uri="{FF2B5EF4-FFF2-40B4-BE49-F238E27FC236}">
                <a16:creationId xmlns:a16="http://schemas.microsoft.com/office/drawing/2014/main" xmlns="" id="{D009AE07-F121-4E12-9D2E-666232618875}"/>
              </a:ext>
            </a:extLst>
          </p:cNvPr>
          <p:cNvSpPr/>
          <p:nvPr/>
        </p:nvSpPr>
        <p:spPr>
          <a:xfrm>
            <a:off x="9816657" y="5629692"/>
            <a:ext cx="253068" cy="250712"/>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10</a:t>
            </a:r>
          </a:p>
        </p:txBody>
      </p:sp>
      <p:sp>
        <p:nvSpPr>
          <p:cNvPr id="44" name="Ellipse 43">
            <a:extLst>
              <a:ext uri="{FF2B5EF4-FFF2-40B4-BE49-F238E27FC236}">
                <a16:creationId xmlns:a16="http://schemas.microsoft.com/office/drawing/2014/main" xmlns="" id="{D009AE07-F121-4E12-9D2E-666232618875}"/>
              </a:ext>
            </a:extLst>
          </p:cNvPr>
          <p:cNvSpPr/>
          <p:nvPr/>
        </p:nvSpPr>
        <p:spPr>
          <a:xfrm>
            <a:off x="11762455" y="5629124"/>
            <a:ext cx="262890" cy="251280"/>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11</a:t>
            </a:r>
          </a:p>
        </p:txBody>
      </p:sp>
      <p:sp>
        <p:nvSpPr>
          <p:cNvPr id="42" name="Ellipse 41">
            <a:extLst>
              <a:ext uri="{FF2B5EF4-FFF2-40B4-BE49-F238E27FC236}">
                <a16:creationId xmlns:a16="http://schemas.microsoft.com/office/drawing/2014/main" xmlns="" id="{1A2F4F0B-3A18-484E-A634-4F3F4DCDF384}"/>
              </a:ext>
            </a:extLst>
          </p:cNvPr>
          <p:cNvSpPr/>
          <p:nvPr/>
        </p:nvSpPr>
        <p:spPr>
          <a:xfrm>
            <a:off x="11259117" y="3389504"/>
            <a:ext cx="263778" cy="262519"/>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a:t>
            </a:r>
          </a:p>
        </p:txBody>
      </p:sp>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850929500"/>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58724"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E3ABF3C6-1D7E-4903-A4AD-5CB20B5380FB}"/>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4. Rechercher une demande (3/5)</a:t>
            </a:r>
          </a:p>
          <a:p>
            <a:pPr defTabSz="685800">
              <a:defRPr/>
            </a:pPr>
            <a:r>
              <a:rPr lang="fr-FR" b="0" i="1" dirty="0">
                <a:solidFill>
                  <a:srgbClr val="000000"/>
                </a:solidFill>
                <a:latin typeface="Calibri" panose="020F0502020204030204" pitchFamily="34" charset="0"/>
                <a:cs typeface="Calibri" panose="020F0502020204030204" pitchFamily="34" charset="0"/>
              </a:rPr>
              <a:t>Zoom sur les critères de recherche avancée 1/3</a:t>
            </a:r>
            <a:endParaRPr lang="fr-FR" sz="1200" b="0" i="1" dirty="0">
              <a:solidFill>
                <a:srgbClr val="000000"/>
              </a:solidFill>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xmlns="" id="{71885C7B-8233-4F8B-B00E-8B87B69119DC}"/>
              </a:ext>
            </a:extLst>
          </p:cNvPr>
          <p:cNvSpPr/>
          <p:nvPr/>
        </p:nvSpPr>
        <p:spPr>
          <a:xfrm>
            <a:off x="116721" y="923925"/>
            <a:ext cx="3885190" cy="5133987"/>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3" name="Groupe 2"/>
          <p:cNvGrpSpPr/>
          <p:nvPr/>
        </p:nvGrpSpPr>
        <p:grpSpPr>
          <a:xfrm>
            <a:off x="190010" y="1028043"/>
            <a:ext cx="3791122" cy="2612468"/>
            <a:chOff x="238380" y="3363689"/>
            <a:chExt cx="3791122" cy="2612468"/>
          </a:xfrm>
        </p:grpSpPr>
        <p:sp>
          <p:nvSpPr>
            <p:cNvPr id="63" name="Ellipse 62">
              <a:extLst>
                <a:ext uri="{FF2B5EF4-FFF2-40B4-BE49-F238E27FC236}">
                  <a16:creationId xmlns:a16="http://schemas.microsoft.com/office/drawing/2014/main" xmlns="" id="{29AD5DE0-2E49-4C4F-942E-02E8AE4914E5}"/>
                </a:ext>
              </a:extLst>
            </p:cNvPr>
            <p:cNvSpPr/>
            <p:nvPr/>
          </p:nvSpPr>
          <p:spPr>
            <a:xfrm>
              <a:off x="263499" y="5625292"/>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grpSp>
          <p:nvGrpSpPr>
            <p:cNvPr id="2" name="Groupe 1"/>
            <p:cNvGrpSpPr/>
            <p:nvPr/>
          </p:nvGrpSpPr>
          <p:grpSpPr>
            <a:xfrm>
              <a:off x="238380" y="3363689"/>
              <a:ext cx="3791122" cy="2612468"/>
              <a:chOff x="238380" y="3363689"/>
              <a:chExt cx="3791122" cy="2612468"/>
            </a:xfrm>
          </p:grpSpPr>
          <p:sp>
            <p:nvSpPr>
              <p:cNvPr id="53" name="Ellipse 52">
                <a:extLst>
                  <a:ext uri="{FF2B5EF4-FFF2-40B4-BE49-F238E27FC236}">
                    <a16:creationId xmlns:a16="http://schemas.microsoft.com/office/drawing/2014/main" xmlns="" id="{478AE445-4952-4FDC-86A1-019AD4F9620C}"/>
                  </a:ext>
                </a:extLst>
              </p:cNvPr>
              <p:cNvSpPr/>
              <p:nvPr/>
            </p:nvSpPr>
            <p:spPr>
              <a:xfrm>
                <a:off x="238380" y="337491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4" name="ZoneTexte 53">
                <a:extLst>
                  <a:ext uri="{FF2B5EF4-FFF2-40B4-BE49-F238E27FC236}">
                    <a16:creationId xmlns:a16="http://schemas.microsoft.com/office/drawing/2014/main" xmlns="" id="{22C5DC2B-F565-46C3-A439-2B4C7E874816}"/>
                  </a:ext>
                </a:extLst>
              </p:cNvPr>
              <p:cNvSpPr txBox="1"/>
              <p:nvPr/>
            </p:nvSpPr>
            <p:spPr>
              <a:xfrm>
                <a:off x="586149" y="3363689"/>
                <a:ext cx="2913491"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Taper le numéro de la demande recherchée</a:t>
                </a:r>
              </a:p>
            </p:txBody>
          </p:sp>
          <p:sp>
            <p:nvSpPr>
              <p:cNvPr id="55" name="Ellipse 54">
                <a:extLst>
                  <a:ext uri="{FF2B5EF4-FFF2-40B4-BE49-F238E27FC236}">
                    <a16:creationId xmlns:a16="http://schemas.microsoft.com/office/drawing/2014/main" xmlns="" id="{385706E1-8F69-4BA8-A05E-EB61EAEC3BF0}"/>
                  </a:ext>
                </a:extLst>
              </p:cNvPr>
              <p:cNvSpPr/>
              <p:nvPr/>
            </p:nvSpPr>
            <p:spPr>
              <a:xfrm>
                <a:off x="239984" y="3837494"/>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56" name="ZoneTexte 55">
                <a:extLst>
                  <a:ext uri="{FF2B5EF4-FFF2-40B4-BE49-F238E27FC236}">
                    <a16:creationId xmlns:a16="http://schemas.microsoft.com/office/drawing/2014/main" xmlns="" id="{BC123948-E400-4337-B289-E095E5301C79}"/>
                  </a:ext>
                </a:extLst>
              </p:cNvPr>
              <p:cNvSpPr txBox="1"/>
              <p:nvPr/>
            </p:nvSpPr>
            <p:spPr>
              <a:xfrm>
                <a:off x="578207" y="3766356"/>
                <a:ext cx="3451295" cy="664797"/>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Taper la raison sociale de l’opérateur demandeur selon SIRET recherché. La recherche fonctionne avec un « contient » (exemple : si vous tapez « de France » vous aurez en résultat l’opérateur « haricots de France »).</a:t>
                </a:r>
              </a:p>
            </p:txBody>
          </p:sp>
          <p:sp>
            <p:nvSpPr>
              <p:cNvPr id="57" name="Ellipse 56">
                <a:extLst>
                  <a:ext uri="{FF2B5EF4-FFF2-40B4-BE49-F238E27FC236}">
                    <a16:creationId xmlns:a16="http://schemas.microsoft.com/office/drawing/2014/main" xmlns="" id="{38F04873-4F77-4A97-A3AB-4601A5DA8012}"/>
                  </a:ext>
                </a:extLst>
              </p:cNvPr>
              <p:cNvSpPr/>
              <p:nvPr/>
            </p:nvSpPr>
            <p:spPr>
              <a:xfrm>
                <a:off x="252524" y="4557010"/>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58" name="Rectangle 57">
                <a:extLst>
                  <a:ext uri="{FF2B5EF4-FFF2-40B4-BE49-F238E27FC236}">
                    <a16:creationId xmlns:a16="http://schemas.microsoft.com/office/drawing/2014/main" xmlns="" id="{60F16E1D-31AE-43CA-8AB7-50C27851CF02}"/>
                  </a:ext>
                </a:extLst>
              </p:cNvPr>
              <p:cNvSpPr/>
              <p:nvPr/>
            </p:nvSpPr>
            <p:spPr>
              <a:xfrm>
                <a:off x="594942" y="4529249"/>
                <a:ext cx="3058843"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Taper le nom puis sélectionner une ou plusieurs marchandises du menu déroulant</a:t>
                </a:r>
              </a:p>
            </p:txBody>
          </p:sp>
          <p:sp>
            <p:nvSpPr>
              <p:cNvPr id="59" name="Ellipse 58">
                <a:extLst>
                  <a:ext uri="{FF2B5EF4-FFF2-40B4-BE49-F238E27FC236}">
                    <a16:creationId xmlns:a16="http://schemas.microsoft.com/office/drawing/2014/main" xmlns="" id="{651701EA-2478-47A6-A560-99C034C606D1}"/>
                  </a:ext>
                </a:extLst>
              </p:cNvPr>
              <p:cNvSpPr/>
              <p:nvPr/>
            </p:nvSpPr>
            <p:spPr>
              <a:xfrm>
                <a:off x="255030" y="4922635"/>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60" name="Rectangle 59">
                <a:extLst>
                  <a:ext uri="{FF2B5EF4-FFF2-40B4-BE49-F238E27FC236}">
                    <a16:creationId xmlns:a16="http://schemas.microsoft.com/office/drawing/2014/main" xmlns="" id="{BDE3C916-0DB2-4FC4-9DC7-975C4F845EA2}"/>
                  </a:ext>
                </a:extLst>
              </p:cNvPr>
              <p:cNvSpPr/>
              <p:nvPr/>
            </p:nvSpPr>
            <p:spPr>
              <a:xfrm>
                <a:off x="578207" y="4922635"/>
                <a:ext cx="324649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Taper le nom puis sélectionner un ou plusieurs pays</a:t>
                </a:r>
              </a:p>
            </p:txBody>
          </p:sp>
          <p:sp>
            <p:nvSpPr>
              <p:cNvPr id="61" name="Ellipse 60">
                <a:extLst>
                  <a:ext uri="{FF2B5EF4-FFF2-40B4-BE49-F238E27FC236}">
                    <a16:creationId xmlns:a16="http://schemas.microsoft.com/office/drawing/2014/main" xmlns="" id="{626D951C-2F3C-4E9D-9EDF-013834CD82A3}"/>
                  </a:ext>
                </a:extLst>
              </p:cNvPr>
              <p:cNvSpPr/>
              <p:nvPr/>
            </p:nvSpPr>
            <p:spPr>
              <a:xfrm>
                <a:off x="263199" y="5223513"/>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62" name="Rectangle 61">
                <a:extLst>
                  <a:ext uri="{FF2B5EF4-FFF2-40B4-BE49-F238E27FC236}">
                    <a16:creationId xmlns:a16="http://schemas.microsoft.com/office/drawing/2014/main" xmlns="" id="{18BE1192-1B66-4F24-959C-A9B3BBB1026D}"/>
                  </a:ext>
                </a:extLst>
              </p:cNvPr>
              <p:cNvSpPr/>
              <p:nvPr/>
            </p:nvSpPr>
            <p:spPr>
              <a:xfrm>
                <a:off x="578208" y="5186617"/>
                <a:ext cx="32464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Taper une date de soumission (date de soumission postérieure ou égale à la date saisie)</a:t>
                </a:r>
              </a:p>
            </p:txBody>
          </p:sp>
          <p:sp>
            <p:nvSpPr>
              <p:cNvPr id="64" name="Rectangle 63">
                <a:extLst>
                  <a:ext uri="{FF2B5EF4-FFF2-40B4-BE49-F238E27FC236}">
                    <a16:creationId xmlns:a16="http://schemas.microsoft.com/office/drawing/2014/main" xmlns="" id="{BB9A83E6-4292-4071-8CD1-965ED0751B76}"/>
                  </a:ext>
                </a:extLst>
              </p:cNvPr>
              <p:cNvSpPr/>
              <p:nvPr/>
            </p:nvSpPr>
            <p:spPr>
              <a:xfrm>
                <a:off x="578207" y="5625292"/>
                <a:ext cx="3208212"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Taper une date de soumission (date de soumission antérieure ou égale à la date saisie)</a:t>
                </a:r>
              </a:p>
            </p:txBody>
          </p:sp>
        </p:grpSp>
      </p:grpSp>
      <p:grpSp>
        <p:nvGrpSpPr>
          <p:cNvPr id="4" name="Groupe 3"/>
          <p:cNvGrpSpPr/>
          <p:nvPr/>
        </p:nvGrpSpPr>
        <p:grpSpPr>
          <a:xfrm>
            <a:off x="238328" y="3710594"/>
            <a:ext cx="3609003" cy="2249644"/>
            <a:chOff x="4053728" y="3389231"/>
            <a:chExt cx="3609003" cy="2249644"/>
          </a:xfrm>
        </p:grpSpPr>
        <p:sp>
          <p:nvSpPr>
            <p:cNvPr id="65" name="Ellipse 64">
              <a:extLst>
                <a:ext uri="{FF2B5EF4-FFF2-40B4-BE49-F238E27FC236}">
                  <a16:creationId xmlns:a16="http://schemas.microsoft.com/office/drawing/2014/main" xmlns="" id="{A0C9E318-CCCF-4737-8353-7BE5EAD24F46}"/>
                </a:ext>
              </a:extLst>
            </p:cNvPr>
            <p:cNvSpPr/>
            <p:nvPr/>
          </p:nvSpPr>
          <p:spPr>
            <a:xfrm>
              <a:off x="4053728" y="338923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7</a:t>
              </a:r>
            </a:p>
          </p:txBody>
        </p:sp>
        <p:sp>
          <p:nvSpPr>
            <p:cNvPr id="66" name="Rectangle 65">
              <a:extLst>
                <a:ext uri="{FF2B5EF4-FFF2-40B4-BE49-F238E27FC236}">
                  <a16:creationId xmlns:a16="http://schemas.microsoft.com/office/drawing/2014/main" xmlns="" id="{B7208652-C70B-4725-A9DA-06519C971E74}"/>
                </a:ext>
              </a:extLst>
            </p:cNvPr>
            <p:cNvSpPr/>
            <p:nvPr/>
          </p:nvSpPr>
          <p:spPr>
            <a:xfrm>
              <a:off x="4368436" y="3394149"/>
              <a:ext cx="3208212"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Taper le statut de la demande puis sélectionner un ou plusieurs statuts</a:t>
              </a:r>
            </a:p>
          </p:txBody>
        </p:sp>
        <p:sp>
          <p:nvSpPr>
            <p:cNvPr id="67" name="Ellipse 66">
              <a:extLst>
                <a:ext uri="{FF2B5EF4-FFF2-40B4-BE49-F238E27FC236}">
                  <a16:creationId xmlns:a16="http://schemas.microsoft.com/office/drawing/2014/main" xmlns="" id="{9D50B829-77B3-41A5-BF9F-58CDF0B67473}"/>
                </a:ext>
              </a:extLst>
            </p:cNvPr>
            <p:cNvSpPr/>
            <p:nvPr/>
          </p:nvSpPr>
          <p:spPr>
            <a:xfrm>
              <a:off x="4069575" y="381751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t>
              </a:r>
            </a:p>
          </p:txBody>
        </p:sp>
        <p:sp>
          <p:nvSpPr>
            <p:cNvPr id="68" name="ZoneTexte 67">
              <a:extLst>
                <a:ext uri="{FF2B5EF4-FFF2-40B4-BE49-F238E27FC236}">
                  <a16:creationId xmlns:a16="http://schemas.microsoft.com/office/drawing/2014/main" xmlns="" id="{EDC6D621-0B3C-4D99-B5E7-51CBC26C4AB4}"/>
                </a:ext>
              </a:extLst>
            </p:cNvPr>
            <p:cNvSpPr txBox="1"/>
            <p:nvPr/>
          </p:nvSpPr>
          <p:spPr>
            <a:xfrm>
              <a:off x="4423034" y="4470348"/>
              <a:ext cx="3116386"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afficher plus de critères de recherche</a:t>
              </a:r>
            </a:p>
          </p:txBody>
        </p:sp>
        <p:sp>
          <p:nvSpPr>
            <p:cNvPr id="69" name="Ellipse 68">
              <a:extLst>
                <a:ext uri="{FF2B5EF4-FFF2-40B4-BE49-F238E27FC236}">
                  <a16:creationId xmlns:a16="http://schemas.microsoft.com/office/drawing/2014/main" xmlns="" id="{33590324-39DB-4CE6-ACCE-C6C7518183A8}"/>
                </a:ext>
              </a:extLst>
            </p:cNvPr>
            <p:cNvSpPr/>
            <p:nvPr/>
          </p:nvSpPr>
          <p:spPr>
            <a:xfrm>
              <a:off x="4065017" y="448063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a:t>
              </a:r>
            </a:p>
          </p:txBody>
        </p:sp>
        <p:sp>
          <p:nvSpPr>
            <p:cNvPr id="70" name="ZoneTexte 69">
              <a:extLst>
                <a:ext uri="{FF2B5EF4-FFF2-40B4-BE49-F238E27FC236}">
                  <a16:creationId xmlns:a16="http://schemas.microsoft.com/office/drawing/2014/main" xmlns="" id="{86FE1B97-B5B9-4606-9CB0-18BA356FF7DE}"/>
                </a:ext>
              </a:extLst>
            </p:cNvPr>
            <p:cNvSpPr txBox="1"/>
            <p:nvPr/>
          </p:nvSpPr>
          <p:spPr>
            <a:xfrm>
              <a:off x="4423035" y="4836714"/>
              <a:ext cx="323969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remettre tous les critères de recherche et la liste de résultats à zéro</a:t>
              </a:r>
            </a:p>
          </p:txBody>
        </p:sp>
        <p:sp>
          <p:nvSpPr>
            <p:cNvPr id="71" name="Ellipse 70">
              <a:extLst>
                <a:ext uri="{FF2B5EF4-FFF2-40B4-BE49-F238E27FC236}">
                  <a16:creationId xmlns:a16="http://schemas.microsoft.com/office/drawing/2014/main" xmlns="" id="{1101FEE0-2360-41BB-B834-491F65CAF95C}"/>
                </a:ext>
              </a:extLst>
            </p:cNvPr>
            <p:cNvSpPr/>
            <p:nvPr/>
          </p:nvSpPr>
          <p:spPr>
            <a:xfrm>
              <a:off x="4065017" y="4858292"/>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10</a:t>
              </a:r>
            </a:p>
          </p:txBody>
        </p:sp>
        <p:sp>
          <p:nvSpPr>
            <p:cNvPr id="72" name="ZoneTexte 71">
              <a:extLst>
                <a:ext uri="{FF2B5EF4-FFF2-40B4-BE49-F238E27FC236}">
                  <a16:creationId xmlns:a16="http://schemas.microsoft.com/office/drawing/2014/main" xmlns="" id="{DCA59717-0C00-455B-A308-FE97BDCCEA09}"/>
                </a:ext>
              </a:extLst>
            </p:cNvPr>
            <p:cNvSpPr txBox="1"/>
            <p:nvPr/>
          </p:nvSpPr>
          <p:spPr>
            <a:xfrm>
              <a:off x="4431883" y="5288010"/>
              <a:ext cx="3230848"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lancer la recherche en fonction des critères</a:t>
              </a:r>
            </a:p>
          </p:txBody>
        </p:sp>
        <p:sp>
          <p:nvSpPr>
            <p:cNvPr id="73" name="Ellipse 72">
              <a:extLst>
                <a:ext uri="{FF2B5EF4-FFF2-40B4-BE49-F238E27FC236}">
                  <a16:creationId xmlns:a16="http://schemas.microsoft.com/office/drawing/2014/main" xmlns="" id="{D009AE07-F121-4E12-9D2E-666232618875}"/>
                </a:ext>
              </a:extLst>
            </p:cNvPr>
            <p:cNvSpPr/>
            <p:nvPr/>
          </p:nvSpPr>
          <p:spPr>
            <a:xfrm>
              <a:off x="4069112" y="530776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11</a:t>
              </a:r>
            </a:p>
          </p:txBody>
        </p:sp>
        <p:sp>
          <p:nvSpPr>
            <p:cNvPr id="74" name="ZoneTexte 73">
              <a:extLst>
                <a:ext uri="{FF2B5EF4-FFF2-40B4-BE49-F238E27FC236}">
                  <a16:creationId xmlns:a16="http://schemas.microsoft.com/office/drawing/2014/main" xmlns="" id="{EDC6D621-0B3C-4D99-B5E7-51CBC26C4AB4}"/>
                </a:ext>
              </a:extLst>
            </p:cNvPr>
            <p:cNvSpPr txBox="1"/>
            <p:nvPr/>
          </p:nvSpPr>
          <p:spPr>
            <a:xfrm>
              <a:off x="4430939" y="3817515"/>
              <a:ext cx="294481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les départements du service instructeur</a:t>
              </a:r>
            </a:p>
          </p:txBody>
        </p:sp>
        <p:sp>
          <p:nvSpPr>
            <p:cNvPr id="43" name="ZoneTexte 42">
              <a:extLst>
                <a:ext uri="{FF2B5EF4-FFF2-40B4-BE49-F238E27FC236}">
                  <a16:creationId xmlns:a16="http://schemas.microsoft.com/office/drawing/2014/main" xmlns="" id="{EDC6D621-0B3C-4D99-B5E7-51CBC26C4AB4}"/>
                </a:ext>
              </a:extLst>
            </p:cNvPr>
            <p:cNvSpPr txBox="1"/>
            <p:nvPr/>
          </p:nvSpPr>
          <p:spPr>
            <a:xfrm>
              <a:off x="4425173" y="4181564"/>
              <a:ext cx="315147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rechercher un établissement tiers</a:t>
              </a:r>
            </a:p>
          </p:txBody>
        </p:sp>
        <p:sp>
          <p:nvSpPr>
            <p:cNvPr id="45" name="Ellipse 44">
              <a:extLst>
                <a:ext uri="{FF2B5EF4-FFF2-40B4-BE49-F238E27FC236}">
                  <a16:creationId xmlns:a16="http://schemas.microsoft.com/office/drawing/2014/main" xmlns="" id="{1A2F4F0B-3A18-484E-A634-4F3F4DCDF384}"/>
                </a:ext>
              </a:extLst>
            </p:cNvPr>
            <p:cNvSpPr/>
            <p:nvPr/>
          </p:nvSpPr>
          <p:spPr>
            <a:xfrm>
              <a:off x="4068687" y="4152874"/>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a:t>
              </a:r>
            </a:p>
          </p:txBody>
        </p:sp>
      </p:grpSp>
    </p:spTree>
    <p:extLst>
      <p:ext uri="{BB962C8B-B14F-4D97-AF65-F5344CB8AC3E}">
        <p14:creationId xmlns:p14="http://schemas.microsoft.com/office/powerpoint/2010/main" val="61939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8E77B14B-D82B-488D-B744-9B963E6FBAE7}"/>
              </a:ext>
            </a:extLst>
          </p:cNvPr>
          <p:cNvPicPr>
            <a:picLocks noChangeAspect="1"/>
          </p:cNvPicPr>
          <p:nvPr/>
        </p:nvPicPr>
        <p:blipFill>
          <a:blip r:embed="rId4"/>
          <a:stretch>
            <a:fillRect/>
          </a:stretch>
        </p:blipFill>
        <p:spPr>
          <a:xfrm>
            <a:off x="0" y="1302473"/>
            <a:ext cx="5750293" cy="4223166"/>
          </a:xfrm>
          <a:prstGeom prst="rect">
            <a:avLst/>
          </a:prstGeom>
          <a:ln w="28575">
            <a:noFill/>
          </a:ln>
        </p:spPr>
      </p:pic>
      <p:sp>
        <p:nvSpPr>
          <p:cNvPr id="45" name="Ellipse 44">
            <a:extLst>
              <a:ext uri="{FF2B5EF4-FFF2-40B4-BE49-F238E27FC236}">
                <a16:creationId xmlns:a16="http://schemas.microsoft.com/office/drawing/2014/main" xmlns="" id="{A0C9E318-CCCF-4737-8353-7BE5EAD24F46}"/>
              </a:ext>
            </a:extLst>
          </p:cNvPr>
          <p:cNvSpPr/>
          <p:nvPr/>
        </p:nvSpPr>
        <p:spPr>
          <a:xfrm>
            <a:off x="3688469" y="3096836"/>
            <a:ext cx="262890" cy="251280"/>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76" name="Ellipse 75">
            <a:extLst>
              <a:ext uri="{FF2B5EF4-FFF2-40B4-BE49-F238E27FC236}">
                <a16:creationId xmlns:a16="http://schemas.microsoft.com/office/drawing/2014/main" xmlns="" id="{A0C9E318-CCCF-4737-8353-7BE5EAD24F46}"/>
              </a:ext>
            </a:extLst>
          </p:cNvPr>
          <p:cNvSpPr/>
          <p:nvPr/>
        </p:nvSpPr>
        <p:spPr>
          <a:xfrm>
            <a:off x="449969" y="4718193"/>
            <a:ext cx="262890" cy="251280"/>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37" name="Ellipse 36">
            <a:extLst>
              <a:ext uri="{FF2B5EF4-FFF2-40B4-BE49-F238E27FC236}">
                <a16:creationId xmlns:a16="http://schemas.microsoft.com/office/drawing/2014/main" xmlns="" id="{1A2F4F0B-3A18-484E-A634-4F3F4DCDF384}"/>
              </a:ext>
            </a:extLst>
          </p:cNvPr>
          <p:cNvSpPr/>
          <p:nvPr/>
        </p:nvSpPr>
        <p:spPr>
          <a:xfrm>
            <a:off x="2258940" y="1363631"/>
            <a:ext cx="263778" cy="262519"/>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a:t>
            </a:r>
          </a:p>
        </p:txBody>
      </p:sp>
      <p:graphicFrame>
        <p:nvGraphicFramePr>
          <p:cNvPr id="19" name="Object 18" hidden="1"/>
          <p:cNvGraphicFramePr>
            <a:graphicFrameLocks noChangeAspect="1"/>
          </p:cNvGraphicFramePr>
          <p:nvPr>
            <p:custDataLst>
              <p:tags r:id="rId2"/>
            </p:custDataLs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84011" name="Diapositive think-cell" r:id="rId5" imgW="360" imgH="360" progId="TCLayout.ActiveDocument.1">
                  <p:embed/>
                </p:oleObj>
              </mc:Choice>
              <mc:Fallback>
                <p:oleObj name="Diapositive think-cell"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E3ABF3C6-1D7E-4903-A4AD-5CB20B5380FB}"/>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4. Rechercher une demande (4/5)</a:t>
            </a:r>
          </a:p>
          <a:p>
            <a:pPr defTabSz="685800">
              <a:defRPr/>
            </a:pPr>
            <a:r>
              <a:rPr lang="fr-FR" b="0" i="1" dirty="0">
                <a:solidFill>
                  <a:srgbClr val="000000"/>
                </a:solidFill>
                <a:latin typeface="Calibri" panose="020F0502020204030204" pitchFamily="34" charset="0"/>
                <a:cs typeface="Calibri" panose="020F0502020204030204" pitchFamily="34" charset="0"/>
              </a:rPr>
              <a:t>Zoom sur les critères de recherche avancée 2/3</a:t>
            </a:r>
            <a:endParaRPr lang="fr-FR" sz="1200" b="0" i="1" dirty="0">
              <a:solidFill>
                <a:srgbClr val="000000"/>
              </a:solidFill>
              <a:latin typeface="Calibri" panose="020F0502020204030204" pitchFamily="34" charset="0"/>
              <a:cs typeface="Calibri" panose="020F0502020204030204" pitchFamily="34" charset="0"/>
            </a:endParaRPr>
          </a:p>
        </p:txBody>
      </p:sp>
      <p:grpSp>
        <p:nvGrpSpPr>
          <p:cNvPr id="10" name="Groupe 9"/>
          <p:cNvGrpSpPr/>
          <p:nvPr/>
        </p:nvGrpSpPr>
        <p:grpSpPr>
          <a:xfrm>
            <a:off x="4236962" y="3391614"/>
            <a:ext cx="3756983" cy="2704960"/>
            <a:chOff x="5116859" y="3416255"/>
            <a:chExt cx="3380711" cy="2373239"/>
          </a:xfrm>
        </p:grpSpPr>
        <p:pic>
          <p:nvPicPr>
            <p:cNvPr id="6" name="Image 5"/>
            <p:cNvPicPr>
              <a:picLocks noChangeAspect="1"/>
            </p:cNvPicPr>
            <p:nvPr/>
          </p:nvPicPr>
          <p:blipFill>
            <a:blip r:embed="rId7"/>
            <a:stretch>
              <a:fillRect/>
            </a:stretch>
          </p:blipFill>
          <p:spPr>
            <a:xfrm>
              <a:off x="5267354" y="3599383"/>
              <a:ext cx="2993996" cy="2190111"/>
            </a:xfrm>
            <a:prstGeom prst="rect">
              <a:avLst/>
            </a:prstGeom>
            <a:ln w="28575">
              <a:solidFill>
                <a:srgbClr val="1565C0"/>
              </a:solidFill>
            </a:ln>
          </p:spPr>
        </p:pic>
        <p:sp>
          <p:nvSpPr>
            <p:cNvPr id="46" name="Ellipse 45">
              <a:extLst>
                <a:ext uri="{FF2B5EF4-FFF2-40B4-BE49-F238E27FC236}">
                  <a16:creationId xmlns:a16="http://schemas.microsoft.com/office/drawing/2014/main" xmlns="" id="{A0C9E318-CCCF-4737-8353-7BE5EAD24F46}"/>
                </a:ext>
              </a:extLst>
            </p:cNvPr>
            <p:cNvSpPr/>
            <p:nvPr/>
          </p:nvSpPr>
          <p:spPr>
            <a:xfrm>
              <a:off x="8178216" y="341625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48" name="Ellipse 47">
              <a:extLst>
                <a:ext uri="{FF2B5EF4-FFF2-40B4-BE49-F238E27FC236}">
                  <a16:creationId xmlns:a16="http://schemas.microsoft.com/office/drawing/2014/main" xmlns="" id="{D9F92C05-25ED-4341-90C4-5C3D61C826BC}"/>
                </a:ext>
              </a:extLst>
            </p:cNvPr>
            <p:cNvSpPr/>
            <p:nvPr/>
          </p:nvSpPr>
          <p:spPr>
            <a:xfrm>
              <a:off x="5839601" y="392515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a:t>
              </a:r>
            </a:p>
          </p:txBody>
        </p:sp>
        <p:sp>
          <p:nvSpPr>
            <p:cNvPr id="49" name="Ellipse 48">
              <a:extLst>
                <a:ext uri="{FF2B5EF4-FFF2-40B4-BE49-F238E27FC236}">
                  <a16:creationId xmlns:a16="http://schemas.microsoft.com/office/drawing/2014/main" xmlns="" id="{D9F92C05-25ED-4341-90C4-5C3D61C826BC}"/>
                </a:ext>
              </a:extLst>
            </p:cNvPr>
            <p:cNvSpPr/>
            <p:nvPr/>
          </p:nvSpPr>
          <p:spPr>
            <a:xfrm>
              <a:off x="8234680" y="417643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2b</a:t>
              </a:r>
            </a:p>
          </p:txBody>
        </p:sp>
        <p:sp>
          <p:nvSpPr>
            <p:cNvPr id="50" name="Ellipse 49">
              <a:extLst>
                <a:ext uri="{FF2B5EF4-FFF2-40B4-BE49-F238E27FC236}">
                  <a16:creationId xmlns:a16="http://schemas.microsoft.com/office/drawing/2014/main" xmlns="" id="{D9F92C05-25ED-4341-90C4-5C3D61C826BC}"/>
                </a:ext>
              </a:extLst>
            </p:cNvPr>
            <p:cNvSpPr/>
            <p:nvPr/>
          </p:nvSpPr>
          <p:spPr>
            <a:xfrm>
              <a:off x="5116859" y="480061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2c</a:t>
              </a:r>
            </a:p>
          </p:txBody>
        </p:sp>
        <p:sp>
          <p:nvSpPr>
            <p:cNvPr id="75" name="Ellipse 74">
              <a:extLst>
                <a:ext uri="{FF2B5EF4-FFF2-40B4-BE49-F238E27FC236}">
                  <a16:creationId xmlns:a16="http://schemas.microsoft.com/office/drawing/2014/main" xmlns="" id="{D9F92C05-25ED-4341-90C4-5C3D61C826BC}"/>
                </a:ext>
              </a:extLst>
            </p:cNvPr>
            <p:cNvSpPr/>
            <p:nvPr/>
          </p:nvSpPr>
          <p:spPr>
            <a:xfrm>
              <a:off x="8234680" y="553821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2d</a:t>
              </a:r>
            </a:p>
          </p:txBody>
        </p:sp>
      </p:grpSp>
      <p:grpSp>
        <p:nvGrpSpPr>
          <p:cNvPr id="29" name="Groupe 28"/>
          <p:cNvGrpSpPr/>
          <p:nvPr/>
        </p:nvGrpSpPr>
        <p:grpSpPr>
          <a:xfrm>
            <a:off x="8095984" y="1626150"/>
            <a:ext cx="3693890" cy="2325910"/>
            <a:chOff x="6037609" y="1526274"/>
            <a:chExt cx="3693890" cy="2247049"/>
          </a:xfrm>
        </p:grpSpPr>
        <p:sp>
          <p:nvSpPr>
            <p:cNvPr id="52" name="Rectangle 51">
              <a:extLst>
                <a:ext uri="{FF2B5EF4-FFF2-40B4-BE49-F238E27FC236}">
                  <a16:creationId xmlns:a16="http://schemas.microsoft.com/office/drawing/2014/main" xmlns="" id="{71885C7B-8233-4F8B-B00E-8B87B69119DC}"/>
                </a:ext>
              </a:extLst>
            </p:cNvPr>
            <p:cNvSpPr/>
            <p:nvPr/>
          </p:nvSpPr>
          <p:spPr>
            <a:xfrm>
              <a:off x="6037609" y="1526274"/>
              <a:ext cx="3685721" cy="2247049"/>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28" name="Groupe 27"/>
            <p:cNvGrpSpPr/>
            <p:nvPr/>
          </p:nvGrpSpPr>
          <p:grpSpPr>
            <a:xfrm>
              <a:off x="6159268" y="1609801"/>
              <a:ext cx="3523828" cy="251280"/>
              <a:chOff x="6159268" y="1609801"/>
              <a:chExt cx="3523828" cy="251280"/>
            </a:xfrm>
          </p:grpSpPr>
          <p:sp>
            <p:nvSpPr>
              <p:cNvPr id="53" name="Ellipse 52">
                <a:extLst>
                  <a:ext uri="{FF2B5EF4-FFF2-40B4-BE49-F238E27FC236}">
                    <a16:creationId xmlns:a16="http://schemas.microsoft.com/office/drawing/2014/main" xmlns="" id="{478AE445-4952-4FDC-86A1-019AD4F9620C}"/>
                  </a:ext>
                </a:extLst>
              </p:cNvPr>
              <p:cNvSpPr/>
              <p:nvPr/>
            </p:nvSpPr>
            <p:spPr>
              <a:xfrm>
                <a:off x="6159268" y="160980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4" name="ZoneTexte 53">
                <a:extLst>
                  <a:ext uri="{FF2B5EF4-FFF2-40B4-BE49-F238E27FC236}">
                    <a16:creationId xmlns:a16="http://schemas.microsoft.com/office/drawing/2014/main" xmlns="" id="{22C5DC2B-F565-46C3-A439-2B4C7E874816}"/>
                  </a:ext>
                </a:extLst>
              </p:cNvPr>
              <p:cNvSpPr txBox="1"/>
              <p:nvPr/>
            </p:nvSpPr>
            <p:spPr>
              <a:xfrm>
                <a:off x="6507037" y="1627727"/>
                <a:ext cx="3176059"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Je clique sur « Rechercher un établissement tiers »</a:t>
                </a:r>
              </a:p>
            </p:txBody>
          </p:sp>
        </p:grpSp>
        <p:grpSp>
          <p:nvGrpSpPr>
            <p:cNvPr id="27" name="Groupe 26"/>
            <p:cNvGrpSpPr/>
            <p:nvPr/>
          </p:nvGrpSpPr>
          <p:grpSpPr>
            <a:xfrm>
              <a:off x="6160872" y="1935144"/>
              <a:ext cx="3562458" cy="350865"/>
              <a:chOff x="6160872" y="1935144"/>
              <a:chExt cx="3562458" cy="350865"/>
            </a:xfrm>
          </p:grpSpPr>
          <p:sp>
            <p:nvSpPr>
              <p:cNvPr id="55" name="Ellipse 54">
                <a:extLst>
                  <a:ext uri="{FF2B5EF4-FFF2-40B4-BE49-F238E27FC236}">
                    <a16:creationId xmlns:a16="http://schemas.microsoft.com/office/drawing/2014/main" xmlns="" id="{385706E1-8F69-4BA8-A05E-EB61EAEC3BF0}"/>
                  </a:ext>
                </a:extLst>
              </p:cNvPr>
              <p:cNvSpPr/>
              <p:nvPr/>
            </p:nvSpPr>
            <p:spPr>
              <a:xfrm>
                <a:off x="6160872" y="195548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56" name="ZoneTexte 55">
                <a:extLst>
                  <a:ext uri="{FF2B5EF4-FFF2-40B4-BE49-F238E27FC236}">
                    <a16:creationId xmlns:a16="http://schemas.microsoft.com/office/drawing/2014/main" xmlns="" id="{BC123948-E400-4337-B289-E095E5301C79}"/>
                  </a:ext>
                </a:extLst>
              </p:cNvPr>
              <p:cNvSpPr txBox="1"/>
              <p:nvPr/>
            </p:nvSpPr>
            <p:spPr>
              <a:xfrm>
                <a:off x="6499095" y="1935144"/>
                <a:ext cx="3224235"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La fenêtre de sélection de l’établissement tiers s’ouvre</a:t>
                </a:r>
              </a:p>
            </p:txBody>
          </p:sp>
        </p:grpSp>
        <p:grpSp>
          <p:nvGrpSpPr>
            <p:cNvPr id="15" name="Groupe 14"/>
            <p:cNvGrpSpPr/>
            <p:nvPr/>
          </p:nvGrpSpPr>
          <p:grpSpPr>
            <a:xfrm>
              <a:off x="6159268" y="2318466"/>
              <a:ext cx="3523828" cy="660969"/>
              <a:chOff x="6159268" y="2318466"/>
              <a:chExt cx="3523828" cy="660969"/>
            </a:xfrm>
          </p:grpSpPr>
          <p:sp>
            <p:nvSpPr>
              <p:cNvPr id="78" name="ZoneTexte 77">
                <a:extLst>
                  <a:ext uri="{FF2B5EF4-FFF2-40B4-BE49-F238E27FC236}">
                    <a16:creationId xmlns:a16="http://schemas.microsoft.com/office/drawing/2014/main" xmlns="" id="{BC123948-E400-4337-B289-E095E5301C79}"/>
                  </a:ext>
                </a:extLst>
              </p:cNvPr>
              <p:cNvSpPr txBox="1"/>
              <p:nvPr/>
            </p:nvSpPr>
            <p:spPr>
              <a:xfrm>
                <a:off x="6497491" y="2318466"/>
                <a:ext cx="3185605" cy="352276"/>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Je renseigne les critères de recherche (SIRET ou Nom/Raison sociale)</a:t>
                </a:r>
              </a:p>
            </p:txBody>
          </p:sp>
          <p:sp>
            <p:nvSpPr>
              <p:cNvPr id="79" name="Ellipse 78">
                <a:extLst>
                  <a:ext uri="{FF2B5EF4-FFF2-40B4-BE49-F238E27FC236}">
                    <a16:creationId xmlns:a16="http://schemas.microsoft.com/office/drawing/2014/main" xmlns="" id="{D9F92C05-25ED-4341-90C4-5C3D61C826BC}"/>
                  </a:ext>
                </a:extLst>
              </p:cNvPr>
              <p:cNvSpPr/>
              <p:nvPr/>
            </p:nvSpPr>
            <p:spPr>
              <a:xfrm>
                <a:off x="6159268" y="234836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a:t>
                </a:r>
              </a:p>
            </p:txBody>
          </p:sp>
          <p:grpSp>
            <p:nvGrpSpPr>
              <p:cNvPr id="14" name="Groupe 13"/>
              <p:cNvGrpSpPr/>
              <p:nvPr/>
            </p:nvGrpSpPr>
            <p:grpSpPr>
              <a:xfrm>
                <a:off x="6159268" y="2728155"/>
                <a:ext cx="3415405" cy="251280"/>
                <a:chOff x="6159268" y="2728155"/>
                <a:chExt cx="3415405" cy="251280"/>
              </a:xfrm>
            </p:grpSpPr>
            <p:sp>
              <p:nvSpPr>
                <p:cNvPr id="58" name="Rectangle 57">
                  <a:extLst>
                    <a:ext uri="{FF2B5EF4-FFF2-40B4-BE49-F238E27FC236}">
                      <a16:creationId xmlns:a16="http://schemas.microsoft.com/office/drawing/2014/main" xmlns="" id="{60F16E1D-31AE-43CA-8AB7-50C27851CF02}"/>
                    </a:ext>
                  </a:extLst>
                </p:cNvPr>
                <p:cNvSpPr/>
                <p:nvPr/>
              </p:nvSpPr>
              <p:spPr>
                <a:xfrm>
                  <a:off x="6515830" y="2761537"/>
                  <a:ext cx="3058843"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Je clique sur « Lancer la recherche »</a:t>
                  </a:r>
                </a:p>
              </p:txBody>
            </p:sp>
            <p:sp>
              <p:nvSpPr>
                <p:cNvPr id="80" name="Ellipse 79">
                  <a:extLst>
                    <a:ext uri="{FF2B5EF4-FFF2-40B4-BE49-F238E27FC236}">
                      <a16:creationId xmlns:a16="http://schemas.microsoft.com/office/drawing/2014/main" xmlns="" id="{D9F92C05-25ED-4341-90C4-5C3D61C826BC}"/>
                    </a:ext>
                  </a:extLst>
                </p:cNvPr>
                <p:cNvSpPr/>
                <p:nvPr/>
              </p:nvSpPr>
              <p:spPr>
                <a:xfrm>
                  <a:off x="6159268" y="272815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2b</a:t>
                  </a:r>
                </a:p>
              </p:txBody>
            </p:sp>
          </p:grpSp>
        </p:grpSp>
        <p:grpSp>
          <p:nvGrpSpPr>
            <p:cNvPr id="12" name="Groupe 11"/>
            <p:cNvGrpSpPr/>
            <p:nvPr/>
          </p:nvGrpSpPr>
          <p:grpSpPr>
            <a:xfrm>
              <a:off x="6159268" y="3055742"/>
              <a:ext cx="3572231" cy="352276"/>
              <a:chOff x="10014155" y="1456517"/>
              <a:chExt cx="3572231" cy="352276"/>
            </a:xfrm>
          </p:grpSpPr>
          <p:sp>
            <p:nvSpPr>
              <p:cNvPr id="60" name="Rectangle 59">
                <a:extLst>
                  <a:ext uri="{FF2B5EF4-FFF2-40B4-BE49-F238E27FC236}">
                    <a16:creationId xmlns:a16="http://schemas.microsoft.com/office/drawing/2014/main" xmlns="" id="{BDE3C916-0DB2-4FC4-9DC7-975C4F845EA2}"/>
                  </a:ext>
                </a:extLst>
              </p:cNvPr>
              <p:cNvSpPr/>
              <p:nvPr/>
            </p:nvSpPr>
            <p:spPr>
              <a:xfrm>
                <a:off x="10339891" y="1456517"/>
                <a:ext cx="3246495"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Le résultat de ma recherche s’affiche et je sélectionne l’établissement recherché</a:t>
                </a:r>
              </a:p>
            </p:txBody>
          </p:sp>
          <p:sp>
            <p:nvSpPr>
              <p:cNvPr id="81" name="Ellipse 80">
                <a:extLst>
                  <a:ext uri="{FF2B5EF4-FFF2-40B4-BE49-F238E27FC236}">
                    <a16:creationId xmlns:a16="http://schemas.microsoft.com/office/drawing/2014/main" xmlns="" id="{D9F92C05-25ED-4341-90C4-5C3D61C826BC}"/>
                  </a:ext>
                </a:extLst>
              </p:cNvPr>
              <p:cNvSpPr/>
              <p:nvPr/>
            </p:nvSpPr>
            <p:spPr>
              <a:xfrm>
                <a:off x="10014155" y="148167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2c</a:t>
                </a:r>
              </a:p>
            </p:txBody>
          </p:sp>
        </p:grpSp>
        <p:grpSp>
          <p:nvGrpSpPr>
            <p:cNvPr id="13" name="Groupe 12"/>
            <p:cNvGrpSpPr/>
            <p:nvPr/>
          </p:nvGrpSpPr>
          <p:grpSpPr>
            <a:xfrm>
              <a:off x="6159268" y="3468171"/>
              <a:ext cx="3564062" cy="251280"/>
              <a:chOff x="10014155" y="1868946"/>
              <a:chExt cx="3564062" cy="251280"/>
            </a:xfrm>
          </p:grpSpPr>
          <p:sp>
            <p:nvSpPr>
              <p:cNvPr id="62" name="Rectangle 61">
                <a:extLst>
                  <a:ext uri="{FF2B5EF4-FFF2-40B4-BE49-F238E27FC236}">
                    <a16:creationId xmlns:a16="http://schemas.microsoft.com/office/drawing/2014/main" xmlns="" id="{18BE1192-1B66-4F24-959C-A9B3BBB1026D}"/>
                  </a:ext>
                </a:extLst>
              </p:cNvPr>
              <p:cNvSpPr/>
              <p:nvPr/>
            </p:nvSpPr>
            <p:spPr>
              <a:xfrm>
                <a:off x="10331723" y="1895115"/>
                <a:ext cx="3246494"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Je confirme la sélection</a:t>
                </a:r>
              </a:p>
            </p:txBody>
          </p:sp>
          <p:sp>
            <p:nvSpPr>
              <p:cNvPr id="82" name="Ellipse 81">
                <a:extLst>
                  <a:ext uri="{FF2B5EF4-FFF2-40B4-BE49-F238E27FC236}">
                    <a16:creationId xmlns:a16="http://schemas.microsoft.com/office/drawing/2014/main" xmlns="" id="{D9F92C05-25ED-4341-90C4-5C3D61C826BC}"/>
                  </a:ext>
                </a:extLst>
              </p:cNvPr>
              <p:cNvSpPr/>
              <p:nvPr/>
            </p:nvSpPr>
            <p:spPr>
              <a:xfrm>
                <a:off x="10014155" y="186894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2d</a:t>
                </a:r>
              </a:p>
            </p:txBody>
          </p:sp>
        </p:grpSp>
      </p:grpSp>
      <p:sp>
        <p:nvSpPr>
          <p:cNvPr id="83" name="Rectangle 82">
            <a:extLst>
              <a:ext uri="{FF2B5EF4-FFF2-40B4-BE49-F238E27FC236}">
                <a16:creationId xmlns:a16="http://schemas.microsoft.com/office/drawing/2014/main" xmlns="" id="{8157F443-07E7-40E5-BBA1-6FF73C1F2B38}"/>
              </a:ext>
            </a:extLst>
          </p:cNvPr>
          <p:cNvSpPr/>
          <p:nvPr/>
        </p:nvSpPr>
        <p:spPr>
          <a:xfrm>
            <a:off x="843438" y="973717"/>
            <a:ext cx="10806387" cy="356192"/>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a:buClr>
                <a:srgbClr val="F5822A"/>
              </a:buClr>
              <a:buFont typeface="Arial" panose="020B0604020202020204" pitchFamily="34" charset="0"/>
              <a:buChar char="•"/>
            </a:pPr>
            <a:r>
              <a:rPr lang="fr-FR" sz="1400" dirty="0">
                <a:solidFill>
                  <a:schemeClr val="tx1"/>
                </a:solidFill>
                <a:latin typeface="Calibri" panose="020F0502020204030204" pitchFamily="34" charset="0"/>
                <a:cs typeface="Calibri" panose="020F0502020204030204" pitchFamily="34" charset="0"/>
              </a:rPr>
              <a:t>Je suis établissement transitaire, je peux consulter les demandes des établissements tiers pour lesquels je suis amené à faire des demandes.</a:t>
            </a:r>
          </a:p>
        </p:txBody>
      </p:sp>
      <p:sp>
        <p:nvSpPr>
          <p:cNvPr id="38" name="Rectangle 37"/>
          <p:cNvSpPr/>
          <p:nvPr/>
        </p:nvSpPr>
        <p:spPr>
          <a:xfrm>
            <a:off x="1259527" y="5325837"/>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9" name="Rectangle 38"/>
          <p:cNvSpPr/>
          <p:nvPr/>
        </p:nvSpPr>
        <p:spPr>
          <a:xfrm>
            <a:off x="1259526" y="4932758"/>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0" name="Rectangle 39"/>
          <p:cNvSpPr/>
          <p:nvPr/>
        </p:nvSpPr>
        <p:spPr>
          <a:xfrm>
            <a:off x="4768969" y="5091374"/>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85534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582348635"/>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26998"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E3ABF3C6-1D7E-4903-A4AD-5CB20B5380FB}"/>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4. Rechercher une demande (5/5)</a:t>
            </a:r>
          </a:p>
          <a:p>
            <a:pPr defTabSz="685800">
              <a:defRPr/>
            </a:pPr>
            <a:r>
              <a:rPr lang="fr-FR" b="0" i="1" dirty="0">
                <a:solidFill>
                  <a:srgbClr val="000000"/>
                </a:solidFill>
                <a:latin typeface="Calibri" panose="020F0502020204030204" pitchFamily="34" charset="0"/>
                <a:cs typeface="Calibri" panose="020F0502020204030204" pitchFamily="34" charset="0"/>
              </a:rPr>
              <a:t>Zoom sur les critères de recherche avancée 3/3</a:t>
            </a:r>
            <a:endParaRPr lang="fr-FR" sz="1200" b="0" i="1" dirty="0">
              <a:solidFill>
                <a:srgbClr val="000000"/>
              </a:solidFill>
              <a:latin typeface="Calibri" panose="020F0502020204030204" pitchFamily="34" charset="0"/>
              <a:cs typeface="Calibri" panose="020F0502020204030204" pitchFamily="34" charset="0"/>
            </a:endParaRPr>
          </a:p>
        </p:txBody>
      </p:sp>
      <p:grpSp>
        <p:nvGrpSpPr>
          <p:cNvPr id="7" name="Groupe 6">
            <a:extLst>
              <a:ext uri="{FF2B5EF4-FFF2-40B4-BE49-F238E27FC236}">
                <a16:creationId xmlns:a16="http://schemas.microsoft.com/office/drawing/2014/main" xmlns="" id="{E9B666F6-9243-45D2-9854-80BF6FFF59D9}"/>
              </a:ext>
            </a:extLst>
          </p:cNvPr>
          <p:cNvGrpSpPr/>
          <p:nvPr/>
        </p:nvGrpSpPr>
        <p:grpSpPr>
          <a:xfrm>
            <a:off x="1740279" y="1024670"/>
            <a:ext cx="9740773" cy="3257550"/>
            <a:chOff x="2311779" y="995407"/>
            <a:chExt cx="9740773" cy="3257550"/>
          </a:xfrm>
        </p:grpSpPr>
        <p:pic>
          <p:nvPicPr>
            <p:cNvPr id="6" name="Image 5">
              <a:extLst>
                <a:ext uri="{FF2B5EF4-FFF2-40B4-BE49-F238E27FC236}">
                  <a16:creationId xmlns:a16="http://schemas.microsoft.com/office/drawing/2014/main" xmlns="" id="{39914443-DB85-4C41-ADC8-DC7D1EA5BE09}"/>
                </a:ext>
              </a:extLst>
            </p:cNvPr>
            <p:cNvPicPr>
              <a:picLocks noChangeAspect="1"/>
            </p:cNvPicPr>
            <p:nvPr/>
          </p:nvPicPr>
          <p:blipFill>
            <a:blip r:embed="rId6"/>
            <a:stretch>
              <a:fillRect/>
            </a:stretch>
          </p:blipFill>
          <p:spPr>
            <a:xfrm>
              <a:off x="2386416" y="995407"/>
              <a:ext cx="9666136" cy="3257550"/>
            </a:xfrm>
            <a:prstGeom prst="rect">
              <a:avLst/>
            </a:prstGeom>
            <a:ln w="28575">
              <a:solidFill>
                <a:srgbClr val="1565C0"/>
              </a:solidFill>
            </a:ln>
          </p:spPr>
        </p:pic>
        <p:sp>
          <p:nvSpPr>
            <p:cNvPr id="44" name="Ellipse 43">
              <a:extLst>
                <a:ext uri="{FF2B5EF4-FFF2-40B4-BE49-F238E27FC236}">
                  <a16:creationId xmlns:a16="http://schemas.microsoft.com/office/drawing/2014/main" xmlns="" id="{EC43ECF6-CE40-4FB7-8B15-10DD8238F999}"/>
                </a:ext>
              </a:extLst>
            </p:cNvPr>
            <p:cNvSpPr/>
            <p:nvPr/>
          </p:nvSpPr>
          <p:spPr>
            <a:xfrm>
              <a:off x="2407527" y="99540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a:t>
              </a:r>
            </a:p>
          </p:txBody>
        </p:sp>
        <p:sp>
          <p:nvSpPr>
            <p:cNvPr id="26" name="Ellipse 25">
              <a:extLst>
                <a:ext uri="{FF2B5EF4-FFF2-40B4-BE49-F238E27FC236}">
                  <a16:creationId xmlns:a16="http://schemas.microsoft.com/office/drawing/2014/main" xmlns="" id="{1A2F4F0B-3A18-484E-A634-4F3F4DCDF384}"/>
                </a:ext>
              </a:extLst>
            </p:cNvPr>
            <p:cNvSpPr/>
            <p:nvPr/>
          </p:nvSpPr>
          <p:spPr>
            <a:xfrm>
              <a:off x="2316588" y="1610382"/>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9a</a:t>
              </a:r>
            </a:p>
          </p:txBody>
        </p:sp>
        <p:sp>
          <p:nvSpPr>
            <p:cNvPr id="42" name="Ellipse 41">
              <a:extLst>
                <a:ext uri="{FF2B5EF4-FFF2-40B4-BE49-F238E27FC236}">
                  <a16:creationId xmlns:a16="http://schemas.microsoft.com/office/drawing/2014/main" xmlns="" id="{1A2F4F0B-3A18-484E-A634-4F3F4DCDF384}"/>
                </a:ext>
              </a:extLst>
            </p:cNvPr>
            <p:cNvSpPr/>
            <p:nvPr/>
          </p:nvSpPr>
          <p:spPr>
            <a:xfrm>
              <a:off x="2311779" y="2360199"/>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9b</a:t>
              </a:r>
            </a:p>
          </p:txBody>
        </p:sp>
        <p:sp>
          <p:nvSpPr>
            <p:cNvPr id="43" name="Ellipse 42">
              <a:extLst>
                <a:ext uri="{FF2B5EF4-FFF2-40B4-BE49-F238E27FC236}">
                  <a16:creationId xmlns:a16="http://schemas.microsoft.com/office/drawing/2014/main" xmlns="" id="{1A2F4F0B-3A18-484E-A634-4F3F4DCDF384}"/>
                </a:ext>
              </a:extLst>
            </p:cNvPr>
            <p:cNvSpPr/>
            <p:nvPr/>
          </p:nvSpPr>
          <p:spPr>
            <a:xfrm>
              <a:off x="7694550" y="1610382"/>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9c</a:t>
              </a:r>
            </a:p>
          </p:txBody>
        </p:sp>
        <p:sp>
          <p:nvSpPr>
            <p:cNvPr id="45" name="Ellipse 44">
              <a:extLst>
                <a:ext uri="{FF2B5EF4-FFF2-40B4-BE49-F238E27FC236}">
                  <a16:creationId xmlns:a16="http://schemas.microsoft.com/office/drawing/2014/main" xmlns="" id="{1A2F4F0B-3A18-484E-A634-4F3F4DCDF384}"/>
                </a:ext>
              </a:extLst>
            </p:cNvPr>
            <p:cNvSpPr/>
            <p:nvPr/>
          </p:nvSpPr>
          <p:spPr>
            <a:xfrm>
              <a:off x="7694550" y="2369724"/>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9d</a:t>
              </a:r>
            </a:p>
          </p:txBody>
        </p:sp>
        <p:sp>
          <p:nvSpPr>
            <p:cNvPr id="46" name="Ellipse 45">
              <a:extLst>
                <a:ext uri="{FF2B5EF4-FFF2-40B4-BE49-F238E27FC236}">
                  <a16:creationId xmlns:a16="http://schemas.microsoft.com/office/drawing/2014/main" xmlns="" id="{8AE7DAB7-C3B8-4125-A853-2E7C5735D5D3}"/>
                </a:ext>
              </a:extLst>
            </p:cNvPr>
            <p:cNvSpPr/>
            <p:nvPr/>
          </p:nvSpPr>
          <p:spPr>
            <a:xfrm>
              <a:off x="11209275" y="2398299"/>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9e</a:t>
              </a:r>
            </a:p>
          </p:txBody>
        </p:sp>
      </p:grpSp>
      <p:grpSp>
        <p:nvGrpSpPr>
          <p:cNvPr id="12" name="Groupe 11">
            <a:extLst>
              <a:ext uri="{FF2B5EF4-FFF2-40B4-BE49-F238E27FC236}">
                <a16:creationId xmlns:a16="http://schemas.microsoft.com/office/drawing/2014/main" xmlns="" id="{5F1C7803-1D83-4C37-B460-F4F68A20B3CB}"/>
              </a:ext>
            </a:extLst>
          </p:cNvPr>
          <p:cNvGrpSpPr/>
          <p:nvPr/>
        </p:nvGrpSpPr>
        <p:grpSpPr>
          <a:xfrm>
            <a:off x="2386416" y="4664645"/>
            <a:ext cx="7847909" cy="1297545"/>
            <a:chOff x="2386416" y="4664645"/>
            <a:chExt cx="7847909" cy="1297545"/>
          </a:xfrm>
        </p:grpSpPr>
        <p:sp>
          <p:nvSpPr>
            <p:cNvPr id="28" name="Rectangle 27">
              <a:extLst>
                <a:ext uri="{FF2B5EF4-FFF2-40B4-BE49-F238E27FC236}">
                  <a16:creationId xmlns:a16="http://schemas.microsoft.com/office/drawing/2014/main" xmlns="" id="{CA211F27-7592-4892-9B74-0540526390E5}"/>
                </a:ext>
              </a:extLst>
            </p:cNvPr>
            <p:cNvSpPr/>
            <p:nvPr/>
          </p:nvSpPr>
          <p:spPr>
            <a:xfrm>
              <a:off x="2386416" y="4664645"/>
              <a:ext cx="7847909" cy="1297545"/>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29" name="Groupe 28">
              <a:extLst>
                <a:ext uri="{FF2B5EF4-FFF2-40B4-BE49-F238E27FC236}">
                  <a16:creationId xmlns:a16="http://schemas.microsoft.com/office/drawing/2014/main" xmlns="" id="{9A09854F-0893-4506-B541-6393B08F9591}"/>
                </a:ext>
              </a:extLst>
            </p:cNvPr>
            <p:cNvGrpSpPr/>
            <p:nvPr/>
          </p:nvGrpSpPr>
          <p:grpSpPr>
            <a:xfrm>
              <a:off x="2444112" y="4736480"/>
              <a:ext cx="3471306" cy="254621"/>
              <a:chOff x="6806488" y="1074056"/>
              <a:chExt cx="3471306" cy="254621"/>
            </a:xfrm>
          </p:grpSpPr>
          <p:sp>
            <p:nvSpPr>
              <p:cNvPr id="40" name="Ellipse 39">
                <a:extLst>
                  <a:ext uri="{FF2B5EF4-FFF2-40B4-BE49-F238E27FC236}">
                    <a16:creationId xmlns:a16="http://schemas.microsoft.com/office/drawing/2014/main" xmlns="" id="{5C50CAD5-6BE7-4561-94F1-F4DEEF7B4DB2}"/>
                  </a:ext>
                </a:extLst>
              </p:cNvPr>
              <p:cNvSpPr/>
              <p:nvPr/>
            </p:nvSpPr>
            <p:spPr>
              <a:xfrm>
                <a:off x="6806488" y="107739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a:t>
                </a:r>
              </a:p>
            </p:txBody>
          </p:sp>
          <p:sp>
            <p:nvSpPr>
              <p:cNvPr id="41" name="ZoneTexte 40">
                <a:extLst>
                  <a:ext uri="{FF2B5EF4-FFF2-40B4-BE49-F238E27FC236}">
                    <a16:creationId xmlns:a16="http://schemas.microsoft.com/office/drawing/2014/main" xmlns="" id="{B4606283-FF38-4917-968D-3561DE7B59DD}"/>
                  </a:ext>
                </a:extLst>
              </p:cNvPr>
              <p:cNvSpPr txBox="1"/>
              <p:nvPr/>
            </p:nvSpPr>
            <p:spPr>
              <a:xfrm>
                <a:off x="7130646" y="1074056"/>
                <a:ext cx="3147148"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afficher plus de critères de recherche</a:t>
                </a:r>
              </a:p>
            </p:txBody>
          </p:sp>
        </p:grpSp>
        <p:grpSp>
          <p:nvGrpSpPr>
            <p:cNvPr id="32" name="Groupe 31">
              <a:extLst>
                <a:ext uri="{FF2B5EF4-FFF2-40B4-BE49-F238E27FC236}">
                  <a16:creationId xmlns:a16="http://schemas.microsoft.com/office/drawing/2014/main" xmlns="" id="{0BFF0639-A22F-4D1A-B749-EF65BA9634B0}"/>
                </a:ext>
              </a:extLst>
            </p:cNvPr>
            <p:cNvGrpSpPr/>
            <p:nvPr/>
          </p:nvGrpSpPr>
          <p:grpSpPr>
            <a:xfrm>
              <a:off x="6514949" y="5129897"/>
              <a:ext cx="3463820" cy="352276"/>
              <a:chOff x="10869841" y="187740"/>
              <a:chExt cx="3463820" cy="352276"/>
            </a:xfrm>
          </p:grpSpPr>
          <p:sp>
            <p:nvSpPr>
              <p:cNvPr id="38" name="Ellipse 37">
                <a:extLst>
                  <a:ext uri="{FF2B5EF4-FFF2-40B4-BE49-F238E27FC236}">
                    <a16:creationId xmlns:a16="http://schemas.microsoft.com/office/drawing/2014/main" xmlns="" id="{1101FEE0-2360-41BB-B834-491F65CAF95C}"/>
                  </a:ext>
                </a:extLst>
              </p:cNvPr>
              <p:cNvSpPr/>
              <p:nvPr/>
            </p:nvSpPr>
            <p:spPr>
              <a:xfrm>
                <a:off x="10869841" y="19108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9d</a:t>
                </a:r>
              </a:p>
            </p:txBody>
          </p:sp>
          <p:sp>
            <p:nvSpPr>
              <p:cNvPr id="39" name="ZoneTexte 38">
                <a:extLst>
                  <a:ext uri="{FF2B5EF4-FFF2-40B4-BE49-F238E27FC236}">
                    <a16:creationId xmlns:a16="http://schemas.microsoft.com/office/drawing/2014/main" xmlns="" id="{DCA59717-0C00-455B-A308-FE97BDCCEA09}"/>
                  </a:ext>
                </a:extLst>
              </p:cNvPr>
              <p:cNvSpPr txBox="1"/>
              <p:nvPr/>
            </p:nvSpPr>
            <p:spPr>
              <a:xfrm>
                <a:off x="11193999" y="187740"/>
                <a:ext cx="3139662"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choisir la date de création antérieur au</a:t>
                </a:r>
              </a:p>
            </p:txBody>
          </p:sp>
        </p:grpSp>
        <p:grpSp>
          <p:nvGrpSpPr>
            <p:cNvPr id="33" name="Groupe 32">
              <a:extLst>
                <a:ext uri="{FF2B5EF4-FFF2-40B4-BE49-F238E27FC236}">
                  <a16:creationId xmlns:a16="http://schemas.microsoft.com/office/drawing/2014/main" xmlns="" id="{2FCB19C7-DEE8-4B26-8E31-560BD5D07DA3}"/>
                </a:ext>
              </a:extLst>
            </p:cNvPr>
            <p:cNvGrpSpPr/>
            <p:nvPr/>
          </p:nvGrpSpPr>
          <p:grpSpPr>
            <a:xfrm>
              <a:off x="6514949" y="4770603"/>
              <a:ext cx="3463820" cy="352276"/>
              <a:chOff x="10869841" y="187740"/>
              <a:chExt cx="3463820" cy="352276"/>
            </a:xfrm>
          </p:grpSpPr>
          <p:sp>
            <p:nvSpPr>
              <p:cNvPr id="36" name="Ellipse 35">
                <a:extLst>
                  <a:ext uri="{FF2B5EF4-FFF2-40B4-BE49-F238E27FC236}">
                    <a16:creationId xmlns:a16="http://schemas.microsoft.com/office/drawing/2014/main" xmlns="" id="{4FFE25F7-8076-4B3C-86A7-BEC5E14CC0BF}"/>
                  </a:ext>
                </a:extLst>
              </p:cNvPr>
              <p:cNvSpPr/>
              <p:nvPr/>
            </p:nvSpPr>
            <p:spPr>
              <a:xfrm>
                <a:off x="10869841" y="19108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9c</a:t>
                </a:r>
              </a:p>
            </p:txBody>
          </p:sp>
          <p:sp>
            <p:nvSpPr>
              <p:cNvPr id="37" name="ZoneTexte 36">
                <a:extLst>
                  <a:ext uri="{FF2B5EF4-FFF2-40B4-BE49-F238E27FC236}">
                    <a16:creationId xmlns:a16="http://schemas.microsoft.com/office/drawing/2014/main" xmlns="" id="{11974C13-60F7-44DA-9774-F155346348E9}"/>
                  </a:ext>
                </a:extLst>
              </p:cNvPr>
              <p:cNvSpPr txBox="1"/>
              <p:nvPr/>
            </p:nvSpPr>
            <p:spPr>
              <a:xfrm>
                <a:off x="11193998" y="187740"/>
                <a:ext cx="3139663"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choisir la date de signature antérieur au </a:t>
                </a:r>
              </a:p>
            </p:txBody>
          </p:sp>
        </p:grpSp>
        <p:grpSp>
          <p:nvGrpSpPr>
            <p:cNvPr id="10" name="Groupe 9">
              <a:extLst>
                <a:ext uri="{FF2B5EF4-FFF2-40B4-BE49-F238E27FC236}">
                  <a16:creationId xmlns:a16="http://schemas.microsoft.com/office/drawing/2014/main" xmlns="" id="{C4306213-20EF-4277-A522-DD9337A9E7B1}"/>
                </a:ext>
              </a:extLst>
            </p:cNvPr>
            <p:cNvGrpSpPr/>
            <p:nvPr/>
          </p:nvGrpSpPr>
          <p:grpSpPr>
            <a:xfrm>
              <a:off x="2444112" y="5188958"/>
              <a:ext cx="4580225" cy="251280"/>
              <a:chOff x="2444112" y="5188958"/>
              <a:chExt cx="4580225" cy="251280"/>
            </a:xfrm>
          </p:grpSpPr>
          <p:sp>
            <p:nvSpPr>
              <p:cNvPr id="30" name="ZoneTexte 29">
                <a:extLst>
                  <a:ext uri="{FF2B5EF4-FFF2-40B4-BE49-F238E27FC236}">
                    <a16:creationId xmlns:a16="http://schemas.microsoft.com/office/drawing/2014/main" xmlns="" id="{5A74DC74-6A11-4F71-B2FD-A31C7502D39E}"/>
                  </a:ext>
                </a:extLst>
              </p:cNvPr>
              <p:cNvSpPr txBox="1"/>
              <p:nvPr/>
            </p:nvSpPr>
            <p:spPr>
              <a:xfrm>
                <a:off x="2771842" y="5206801"/>
                <a:ext cx="4252495"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choisir la date de signature postérieur au </a:t>
                </a:r>
              </a:p>
            </p:txBody>
          </p:sp>
          <p:sp>
            <p:nvSpPr>
              <p:cNvPr id="34" name="Ellipse 33">
                <a:extLst>
                  <a:ext uri="{FF2B5EF4-FFF2-40B4-BE49-F238E27FC236}">
                    <a16:creationId xmlns:a16="http://schemas.microsoft.com/office/drawing/2014/main" xmlns="" id="{D009AE07-F121-4E12-9D2E-666232618875}"/>
                  </a:ext>
                </a:extLst>
              </p:cNvPr>
              <p:cNvSpPr/>
              <p:nvPr/>
            </p:nvSpPr>
            <p:spPr>
              <a:xfrm>
                <a:off x="2444112" y="518895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9a</a:t>
                </a:r>
              </a:p>
            </p:txBody>
          </p:sp>
        </p:grpSp>
        <p:grpSp>
          <p:nvGrpSpPr>
            <p:cNvPr id="11" name="Groupe 10">
              <a:extLst>
                <a:ext uri="{FF2B5EF4-FFF2-40B4-BE49-F238E27FC236}">
                  <a16:creationId xmlns:a16="http://schemas.microsoft.com/office/drawing/2014/main" xmlns="" id="{06CD726B-94CE-4857-8706-2631808A9C37}"/>
                </a:ext>
              </a:extLst>
            </p:cNvPr>
            <p:cNvGrpSpPr/>
            <p:nvPr/>
          </p:nvGrpSpPr>
          <p:grpSpPr>
            <a:xfrm>
              <a:off x="2444112" y="5608520"/>
              <a:ext cx="3785825" cy="251280"/>
              <a:chOff x="2444112" y="5608520"/>
              <a:chExt cx="3785825" cy="251280"/>
            </a:xfrm>
          </p:grpSpPr>
          <p:sp>
            <p:nvSpPr>
              <p:cNvPr id="31" name="ZoneTexte 30">
                <a:extLst>
                  <a:ext uri="{FF2B5EF4-FFF2-40B4-BE49-F238E27FC236}">
                    <a16:creationId xmlns:a16="http://schemas.microsoft.com/office/drawing/2014/main" xmlns="" id="{6F8F4E88-322D-4101-A799-C5A356A1D496}"/>
                  </a:ext>
                </a:extLst>
              </p:cNvPr>
              <p:cNvSpPr txBox="1"/>
              <p:nvPr/>
            </p:nvSpPr>
            <p:spPr>
              <a:xfrm>
                <a:off x="2779663" y="5609931"/>
                <a:ext cx="3450274"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choisir la date de création postérieur au</a:t>
                </a:r>
              </a:p>
            </p:txBody>
          </p:sp>
          <p:sp>
            <p:nvSpPr>
              <p:cNvPr id="35" name="Ellipse 34">
                <a:extLst>
                  <a:ext uri="{FF2B5EF4-FFF2-40B4-BE49-F238E27FC236}">
                    <a16:creationId xmlns:a16="http://schemas.microsoft.com/office/drawing/2014/main" xmlns="" id="{D009AE07-F121-4E12-9D2E-666232618875}"/>
                  </a:ext>
                </a:extLst>
              </p:cNvPr>
              <p:cNvSpPr/>
              <p:nvPr/>
            </p:nvSpPr>
            <p:spPr>
              <a:xfrm>
                <a:off x="2444112" y="560852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9b</a:t>
                </a:r>
              </a:p>
            </p:txBody>
          </p:sp>
        </p:grpSp>
        <p:grpSp>
          <p:nvGrpSpPr>
            <p:cNvPr id="9" name="Groupe 8">
              <a:extLst>
                <a:ext uri="{FF2B5EF4-FFF2-40B4-BE49-F238E27FC236}">
                  <a16:creationId xmlns:a16="http://schemas.microsoft.com/office/drawing/2014/main" xmlns="" id="{BB9949EC-1DD0-4570-B666-F361D626010B}"/>
                </a:ext>
              </a:extLst>
            </p:cNvPr>
            <p:cNvGrpSpPr/>
            <p:nvPr/>
          </p:nvGrpSpPr>
          <p:grpSpPr>
            <a:xfrm>
              <a:off x="6514061" y="5588190"/>
              <a:ext cx="3545706" cy="352276"/>
              <a:chOff x="6514061" y="5588190"/>
              <a:chExt cx="3545706" cy="352276"/>
            </a:xfrm>
          </p:grpSpPr>
          <p:sp>
            <p:nvSpPr>
              <p:cNvPr id="47" name="Ellipse 46">
                <a:extLst>
                  <a:ext uri="{FF2B5EF4-FFF2-40B4-BE49-F238E27FC236}">
                    <a16:creationId xmlns:a16="http://schemas.microsoft.com/office/drawing/2014/main" xmlns="" id="{AE17397D-5B4A-4599-94C8-3917F59AEA70}"/>
                  </a:ext>
                </a:extLst>
              </p:cNvPr>
              <p:cNvSpPr/>
              <p:nvPr/>
            </p:nvSpPr>
            <p:spPr>
              <a:xfrm>
                <a:off x="6514061" y="5588190"/>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9e</a:t>
                </a:r>
              </a:p>
            </p:txBody>
          </p:sp>
          <p:sp>
            <p:nvSpPr>
              <p:cNvPr id="50" name="ZoneTexte 49">
                <a:extLst>
                  <a:ext uri="{FF2B5EF4-FFF2-40B4-BE49-F238E27FC236}">
                    <a16:creationId xmlns:a16="http://schemas.microsoft.com/office/drawing/2014/main" xmlns="" id="{BB27A508-5269-4EA6-8594-47A619BA70F2}"/>
                  </a:ext>
                </a:extLst>
              </p:cNvPr>
              <p:cNvSpPr txBox="1"/>
              <p:nvPr/>
            </p:nvSpPr>
            <p:spPr>
              <a:xfrm>
                <a:off x="6839107" y="5588190"/>
                <a:ext cx="3220660"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afficher les données de </a:t>
                </a:r>
                <a:r>
                  <a:rPr lang="fr-FR" sz="1200" dirty="0" err="1">
                    <a:latin typeface="Calibri" panose="020F0502020204030204" pitchFamily="34" charset="0"/>
                    <a:cs typeface="Calibri" panose="020F0502020204030204" pitchFamily="34" charset="0"/>
                  </a:rPr>
                  <a:t>prénotification</a:t>
                </a:r>
                <a:r>
                  <a:rPr lang="fr-FR" sz="1200" dirty="0">
                    <a:latin typeface="Calibri" panose="020F0502020204030204" pitchFamily="34" charset="0"/>
                    <a:cs typeface="Calibri" panose="020F0502020204030204" pitchFamily="34" charset="0"/>
                  </a:rPr>
                  <a:t> à compléter</a:t>
                </a:r>
              </a:p>
            </p:txBody>
          </p:sp>
        </p:grpSp>
      </p:grpSp>
    </p:spTree>
    <p:extLst>
      <p:ext uri="{BB962C8B-B14F-4D97-AF65-F5344CB8AC3E}">
        <p14:creationId xmlns:p14="http://schemas.microsoft.com/office/powerpoint/2010/main" val="901418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18042632"/>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28022" name="Diapositive think-cell" r:id="rId5" imgW="360" imgH="360" progId="TCLayout.ActiveDocument.1">
                  <p:embed/>
                </p:oleObj>
              </mc:Choice>
              <mc:Fallback>
                <p:oleObj name="Diapositive think-cell"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via le code du modèle (</a:t>
            </a:r>
            <a:r>
              <a:rPr lang="fr-FR" sz="2000" dirty="0" smtClean="0">
                <a:solidFill>
                  <a:srgbClr val="000000"/>
                </a:solidFill>
                <a:latin typeface="Calibri" panose="020F0502020204030204" pitchFamily="34" charset="0"/>
                <a:cs typeface="Calibri" panose="020F0502020204030204" pitchFamily="34" charset="0"/>
              </a:rPr>
              <a:t>1/20)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Généralités</a:t>
            </a:r>
            <a:endParaRPr lang="fr-FR" sz="1200" b="0" i="1" dirty="0">
              <a:solidFill>
                <a:srgbClr val="000000"/>
              </a:solidFill>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xmlns="" id="{F6EA111C-71BC-41A5-A5A5-948ACD91AB19}"/>
              </a:ext>
            </a:extLst>
          </p:cNvPr>
          <p:cNvSpPr/>
          <p:nvPr/>
        </p:nvSpPr>
        <p:spPr>
          <a:xfrm>
            <a:off x="1979596" y="1581150"/>
            <a:ext cx="8130903" cy="3800475"/>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just">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Cette fonctionnalité nécessite de connaitre préalablement le code du modèle de certificat (par exemple : MAPLFEV05).</a:t>
            </a:r>
          </a:p>
          <a:p>
            <a:pPr algn="just"/>
            <a:endParaRPr lang="fr-FR" dirty="0">
              <a:solidFill>
                <a:schemeClr val="tx1"/>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Un même modèle de certificat permet d’exporter différentes marchandises avec parfois des exigences sanitaires, réglementaires et documentaires spécifiques (par exemple : attestation de traitement thermique, résultats d’analyses etc.); ces différents cas de figure sont définis par des </a:t>
            </a:r>
            <a:r>
              <a:rPr lang="fr-FR" b="1" u="sng" dirty="0">
                <a:solidFill>
                  <a:schemeClr val="tx1"/>
                </a:solidFill>
                <a:latin typeface="Calibri" panose="020F0502020204030204" pitchFamily="34" charset="0"/>
                <a:cs typeface="Calibri" panose="020F0502020204030204" pitchFamily="34" charset="0"/>
              </a:rPr>
              <a:t>Couples Pays-Marchandises </a:t>
            </a:r>
            <a:r>
              <a:rPr lang="fr-FR" dirty="0">
                <a:solidFill>
                  <a:schemeClr val="tx1"/>
                </a:solidFill>
                <a:latin typeface="Calibri" panose="020F0502020204030204" pitchFamily="34" charset="0"/>
                <a:cs typeface="Calibri" panose="020F0502020204030204" pitchFamily="34" charset="0"/>
              </a:rPr>
              <a:t>(CPM).</a:t>
            </a:r>
          </a:p>
          <a:p>
            <a:pPr marL="342900" indent="-342900" algn="just">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Le CPM précise l’ensemble des informations et documents nécessaires, au-delà du modèle de certificat sanitaire, pour l’exportation.</a:t>
            </a:r>
          </a:p>
          <a:p>
            <a:pPr marL="342900" indent="-342900" algn="just">
              <a:buFont typeface="Arial" panose="020B0604020202020204" pitchFamily="34" charset="0"/>
              <a:buChar char="•"/>
            </a:pPr>
            <a:endParaRPr lang="fr-FR" dirty="0">
              <a:solidFill>
                <a:schemeClr val="tx1"/>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En fonction de la marchandise à exporter, il convient donc de préciser le CPM dans lequel s’inscrit la demande de certificat sanitaire.</a:t>
            </a:r>
          </a:p>
        </p:txBody>
      </p:sp>
    </p:spTree>
    <p:extLst>
      <p:ext uri="{BB962C8B-B14F-4D97-AF65-F5344CB8AC3E}">
        <p14:creationId xmlns:p14="http://schemas.microsoft.com/office/powerpoint/2010/main" val="16938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1688564103"/>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29047"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2/20)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éléments mis à votre disposition – Recherche par code de certificats</a:t>
            </a:r>
            <a:endParaRPr lang="fr-FR" sz="1400" b="0" i="1" dirty="0">
              <a:solidFill>
                <a:srgbClr val="00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0B5CDD37-82C2-4C9E-B73C-7E72A886804B}"/>
              </a:ext>
            </a:extLst>
          </p:cNvPr>
          <p:cNvSpPr/>
          <p:nvPr/>
        </p:nvSpPr>
        <p:spPr>
          <a:xfrm>
            <a:off x="1739205" y="926321"/>
            <a:ext cx="8741982" cy="3147537"/>
          </a:xfrm>
          <a:prstGeom prst="rect">
            <a:avLst/>
          </a:prstGeom>
          <a:solidFill>
            <a:schemeClr val="tx2"/>
          </a:solid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dirty="0">
                <a:solidFill>
                  <a:schemeClr val="tx1"/>
                </a:solidFill>
                <a:latin typeface="Calibri" panose="020F0502020204030204" pitchFamily="34" charset="0"/>
                <a:cs typeface="Calibri" panose="020F0502020204030204" pitchFamily="34" charset="0"/>
              </a:rPr>
              <a:t>Dans la </a:t>
            </a:r>
            <a:r>
              <a:rPr lang="fr-FR" dirty="0" err="1">
                <a:solidFill>
                  <a:schemeClr val="tx1"/>
                </a:solidFill>
                <a:latin typeface="Calibri" panose="020F0502020204030204" pitchFamily="34" charset="0"/>
                <a:cs typeface="Calibri" panose="020F0502020204030204" pitchFamily="34" charset="0"/>
              </a:rPr>
              <a:t>téléprocédure</a:t>
            </a:r>
            <a:r>
              <a:rPr lang="fr-FR" dirty="0">
                <a:solidFill>
                  <a:schemeClr val="tx1"/>
                </a:solidFill>
                <a:latin typeface="Calibri" panose="020F0502020204030204" pitchFamily="34" charset="0"/>
                <a:cs typeface="Calibri" panose="020F0502020204030204" pitchFamily="34" charset="0"/>
              </a:rPr>
              <a:t> </a:t>
            </a:r>
            <a:r>
              <a:rPr lang="fr-FR" dirty="0" err="1">
                <a:solidFill>
                  <a:schemeClr val="tx1"/>
                </a:solidFill>
                <a:latin typeface="Calibri" panose="020F0502020204030204" pitchFamily="34" charset="0"/>
                <a:cs typeface="Calibri" panose="020F0502020204030204" pitchFamily="34" charset="0"/>
              </a:rPr>
              <a:t>Expadon</a:t>
            </a:r>
            <a:r>
              <a:rPr lang="fr-FR" dirty="0">
                <a:solidFill>
                  <a:schemeClr val="tx1"/>
                </a:solidFill>
                <a:latin typeface="Calibri" panose="020F0502020204030204" pitchFamily="34" charset="0"/>
                <a:cs typeface="Calibri" panose="020F0502020204030204" pitchFamily="34" charset="0"/>
              </a:rPr>
              <a:t> 2, l’accès au modèle de certificat sanitaire nécessite de connaitre préalablement son code.</a:t>
            </a:r>
          </a:p>
          <a:p>
            <a:endParaRPr lang="fr-FR" dirty="0">
              <a:solidFill>
                <a:schemeClr val="tx1"/>
              </a:solidFill>
              <a:latin typeface="Calibri" panose="020F0502020204030204" pitchFamily="34" charset="0"/>
              <a:cs typeface="Calibri" panose="020F0502020204030204" pitchFamily="34" charset="0"/>
            </a:endParaRPr>
          </a:p>
          <a:p>
            <a:r>
              <a:rPr lang="fr-FR" dirty="0">
                <a:solidFill>
                  <a:schemeClr val="tx1"/>
                </a:solidFill>
                <a:latin typeface="Calibri" panose="020F0502020204030204" pitchFamily="34" charset="0"/>
                <a:cs typeface="Calibri" panose="020F0502020204030204" pitchFamily="34" charset="0"/>
              </a:rPr>
              <a:t>Un tableau est mis à disposition des professionnels et services déconcentrés de l’Etat, sur </a:t>
            </a:r>
            <a:r>
              <a:rPr lang="fr-FR" dirty="0">
                <a:solidFill>
                  <a:schemeClr val="tx1"/>
                </a:solidFill>
                <a:latin typeface="Calibri" panose="020F0502020204030204" pitchFamily="34" charset="0"/>
                <a:cs typeface="Calibri" panose="020F0502020204030204" pitchFamily="34" charset="0"/>
                <a:hlinkClick r:id="rId6"/>
              </a:rPr>
              <a:t>Expadon 2 – page documentation</a:t>
            </a:r>
            <a:r>
              <a:rPr lang="fr-FR" dirty="0">
                <a:solidFill>
                  <a:schemeClr val="tx1"/>
                </a:solidFill>
                <a:latin typeface="Calibri" panose="020F0502020204030204" pitchFamily="34" charset="0"/>
                <a:cs typeface="Calibri" panose="020F0502020204030204" pitchFamily="34" charset="0"/>
              </a:rPr>
              <a:t>, afin d’identifier le code du certificat sanitaire en croisant les informations relatives au Pays et à la Marchandise.</a:t>
            </a:r>
          </a:p>
          <a:p>
            <a:endParaRPr lang="fr-FR" dirty="0">
              <a:solidFill>
                <a:schemeClr val="tx1"/>
              </a:solidFill>
              <a:latin typeface="Calibri" panose="020F0502020204030204" pitchFamily="34" charset="0"/>
              <a:cs typeface="Calibri" panose="020F0502020204030204" pitchFamily="34" charset="0"/>
            </a:endParaRPr>
          </a:p>
          <a:p>
            <a:r>
              <a:rPr lang="fr-FR" b="1" dirty="0">
                <a:solidFill>
                  <a:schemeClr val="tx1"/>
                </a:solidFill>
                <a:latin typeface="Calibri" panose="020F0502020204030204" pitchFamily="34" charset="0"/>
                <a:cs typeface="Calibri" panose="020F0502020204030204" pitchFamily="34" charset="0"/>
              </a:rPr>
              <a:t>Rappel du périmètre actuel : </a:t>
            </a:r>
            <a:r>
              <a:rPr lang="fr-FR" dirty="0">
                <a:solidFill>
                  <a:schemeClr val="tx1"/>
                </a:solidFill>
                <a:latin typeface="Calibri" panose="020F0502020204030204" pitchFamily="34" charset="0"/>
                <a:cs typeface="Calibri" panose="020F0502020204030204" pitchFamily="34" charset="0"/>
              </a:rPr>
              <a:t>Certificats sanitaires officiels lait et produits laitiers (hors produits composites pour l’instant) et une sélection de certificats Produits carnés. </a:t>
            </a:r>
          </a:p>
        </p:txBody>
      </p:sp>
      <p:graphicFrame>
        <p:nvGraphicFramePr>
          <p:cNvPr id="3" name="Tableau 2">
            <a:extLst>
              <a:ext uri="{FF2B5EF4-FFF2-40B4-BE49-F238E27FC236}">
                <a16:creationId xmlns:a16="http://schemas.microsoft.com/office/drawing/2014/main" xmlns="" id="{20426FF2-FA1E-44EA-955F-09294FF13A93}"/>
              </a:ext>
            </a:extLst>
          </p:cNvPr>
          <p:cNvGraphicFramePr>
            <a:graphicFrameLocks noGrp="1"/>
          </p:cNvGraphicFramePr>
          <p:nvPr>
            <p:extLst>
              <p:ext uri="{D42A27DB-BD31-4B8C-83A1-F6EECF244321}">
                <p14:modId xmlns:p14="http://schemas.microsoft.com/office/powerpoint/2010/main" val="3694103462"/>
              </p:ext>
            </p:extLst>
          </p:nvPr>
        </p:nvGraphicFramePr>
        <p:xfrm>
          <a:off x="1986068" y="4569738"/>
          <a:ext cx="8248256" cy="1520509"/>
        </p:xfrm>
        <a:graphic>
          <a:graphicData uri="http://schemas.openxmlformats.org/drawingml/2006/table">
            <a:tbl>
              <a:tblPr/>
              <a:tblGrid>
                <a:gridCol w="2291183">
                  <a:extLst>
                    <a:ext uri="{9D8B030D-6E8A-4147-A177-3AD203B41FA5}">
                      <a16:colId xmlns:a16="http://schemas.microsoft.com/office/drawing/2014/main" xmlns="" val="1529088870"/>
                    </a:ext>
                  </a:extLst>
                </a:gridCol>
                <a:gridCol w="4040812">
                  <a:extLst>
                    <a:ext uri="{9D8B030D-6E8A-4147-A177-3AD203B41FA5}">
                      <a16:colId xmlns:a16="http://schemas.microsoft.com/office/drawing/2014/main" xmlns="" val="1857818878"/>
                    </a:ext>
                  </a:extLst>
                </a:gridCol>
                <a:gridCol w="1916261">
                  <a:extLst>
                    <a:ext uri="{9D8B030D-6E8A-4147-A177-3AD203B41FA5}">
                      <a16:colId xmlns:a16="http://schemas.microsoft.com/office/drawing/2014/main" xmlns="" val="2292367482"/>
                    </a:ext>
                  </a:extLst>
                </a:gridCol>
              </a:tblGrid>
              <a:tr h="302019">
                <a:tc>
                  <a:txBody>
                    <a:bodyPr/>
                    <a:lstStyle/>
                    <a:p>
                      <a:pPr algn="l" fontAlgn="b"/>
                      <a:r>
                        <a:rPr lang="fr-FR" sz="1600" b="0" i="0" u="none" strike="noStrike" dirty="0">
                          <a:solidFill>
                            <a:srgbClr val="FFFFFF"/>
                          </a:solidFill>
                          <a:effectLst/>
                          <a:latin typeface="Calibri" panose="020F0502020204030204" pitchFamily="34" charset="0"/>
                        </a:rPr>
                        <a:t>Pays</a:t>
                      </a:r>
                    </a:p>
                  </a:txBody>
                  <a:tcPr marL="8306" marR="8306" marT="83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1600" b="0" i="0" u="none" strike="noStrike" dirty="0">
                          <a:solidFill>
                            <a:srgbClr val="FFFFFF"/>
                          </a:solidFill>
                          <a:effectLst/>
                          <a:latin typeface="Calibri" panose="020F0502020204030204" pitchFamily="34" charset="0"/>
                        </a:rPr>
                        <a:t>Marchandise</a:t>
                      </a:r>
                    </a:p>
                  </a:txBody>
                  <a:tcPr marL="8306" marR="8306" marT="8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fr-FR" sz="1600" b="0" i="0" u="none" strike="noStrike" dirty="0">
                          <a:solidFill>
                            <a:srgbClr val="FFFFFF"/>
                          </a:solidFill>
                          <a:effectLst/>
                          <a:latin typeface="Calibri" panose="020F0502020204030204" pitchFamily="34" charset="0"/>
                        </a:rPr>
                        <a:t>Code du modèle</a:t>
                      </a:r>
                    </a:p>
                  </a:txBody>
                  <a:tcPr marL="8306" marR="8306" marT="83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2675617613"/>
                  </a:ext>
                </a:extLst>
              </a:tr>
              <a:tr h="302019">
                <a:tc>
                  <a:txBody>
                    <a:bodyPr/>
                    <a:lstStyle/>
                    <a:p>
                      <a:pPr algn="l" fontAlgn="b"/>
                      <a:r>
                        <a:rPr lang="fr-FR" sz="1600" b="0" i="0" u="none" strike="noStrike">
                          <a:solidFill>
                            <a:srgbClr val="000000"/>
                          </a:solidFill>
                          <a:effectLst/>
                          <a:latin typeface="Calibri" panose="020F0502020204030204" pitchFamily="34" charset="0"/>
                        </a:rPr>
                        <a:t>Australie</a:t>
                      </a:r>
                    </a:p>
                  </a:txBody>
                  <a:tcPr marL="8306" marR="8306" marT="83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Fromage et beurre</a:t>
                      </a:r>
                    </a:p>
                  </a:txBody>
                  <a:tcPr marL="8306" marR="8306" marT="8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AU PL1 MAR15</a:t>
                      </a:r>
                    </a:p>
                  </a:txBody>
                  <a:tcPr marL="8306" marR="8306" marT="83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7579912"/>
                  </a:ext>
                </a:extLst>
              </a:tr>
              <a:tr h="302019">
                <a:tc>
                  <a:txBody>
                    <a:bodyPr/>
                    <a:lstStyle/>
                    <a:p>
                      <a:pPr algn="l" fontAlgn="b"/>
                      <a:r>
                        <a:rPr lang="fr-FR" sz="1600" b="0" i="0" u="none" strike="noStrike">
                          <a:solidFill>
                            <a:srgbClr val="000000"/>
                          </a:solidFill>
                          <a:effectLst/>
                          <a:latin typeface="Calibri" panose="020F0502020204030204" pitchFamily="34" charset="0"/>
                        </a:rPr>
                        <a:t>Australie</a:t>
                      </a:r>
                    </a:p>
                  </a:txBody>
                  <a:tcPr marL="8306" marR="8306" marT="83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600" b="0" i="0" u="none" strike="noStrike" dirty="0">
                          <a:solidFill>
                            <a:srgbClr val="000000"/>
                          </a:solidFill>
                          <a:effectLst/>
                          <a:latin typeface="Calibri" panose="020F0502020204030204" pitchFamily="34" charset="0"/>
                        </a:rPr>
                        <a:t>Produits laitiers (hors fromage et beurre)</a:t>
                      </a:r>
                    </a:p>
                  </a:txBody>
                  <a:tcPr marL="8306" marR="8306" marT="8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600" b="0" i="0" u="none" strike="noStrike" dirty="0">
                          <a:solidFill>
                            <a:srgbClr val="000000"/>
                          </a:solidFill>
                          <a:effectLst/>
                          <a:latin typeface="Calibri" panose="020F0502020204030204" pitchFamily="34" charset="0"/>
                        </a:rPr>
                        <a:t>AU PL2 MAR15 </a:t>
                      </a:r>
                    </a:p>
                  </a:txBody>
                  <a:tcPr marL="8306" marR="8306" marT="83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2709418025"/>
                  </a:ext>
                </a:extLst>
              </a:tr>
              <a:tr h="302019">
                <a:tc>
                  <a:txBody>
                    <a:bodyPr/>
                    <a:lstStyle/>
                    <a:p>
                      <a:pPr algn="l" fontAlgn="b"/>
                      <a:r>
                        <a:rPr lang="fr-FR" sz="1600" b="0" i="0" u="none" strike="noStrike">
                          <a:solidFill>
                            <a:srgbClr val="000000"/>
                          </a:solidFill>
                          <a:effectLst/>
                          <a:latin typeface="Calibri" panose="020F0502020204030204" pitchFamily="34" charset="0"/>
                        </a:rPr>
                        <a:t>Colombie</a:t>
                      </a:r>
                    </a:p>
                  </a:txBody>
                  <a:tcPr marL="8306" marR="8306" marT="83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Fromages matures non pasteurisés</a:t>
                      </a:r>
                    </a:p>
                  </a:txBody>
                  <a:tcPr marL="8306" marR="8306" marT="8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CO PLA JUN 11</a:t>
                      </a:r>
                    </a:p>
                  </a:txBody>
                  <a:tcPr marL="8306" marR="8306" marT="83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2675832"/>
                  </a:ext>
                </a:extLst>
              </a:tr>
              <a:tr h="312433">
                <a:tc>
                  <a:txBody>
                    <a:bodyPr/>
                    <a:lstStyle/>
                    <a:p>
                      <a:pPr algn="l" fontAlgn="b"/>
                      <a:r>
                        <a:rPr lang="fr-FR" sz="1600" b="0" i="0" u="none" strike="noStrike" dirty="0">
                          <a:solidFill>
                            <a:srgbClr val="000000"/>
                          </a:solidFill>
                          <a:effectLst/>
                          <a:latin typeface="Calibri" panose="020F0502020204030204" pitchFamily="34" charset="0"/>
                        </a:rPr>
                        <a:t>Colombie</a:t>
                      </a:r>
                    </a:p>
                  </a:txBody>
                  <a:tcPr marL="8306" marR="8306" marT="83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600" b="0" i="0" u="none" strike="noStrike">
                          <a:solidFill>
                            <a:srgbClr val="000000"/>
                          </a:solidFill>
                          <a:effectLst/>
                          <a:latin typeface="Calibri" panose="020F0502020204030204" pitchFamily="34" charset="0"/>
                        </a:rPr>
                        <a:t>Produits laitiers pasteurisés</a:t>
                      </a:r>
                    </a:p>
                  </a:txBody>
                  <a:tcPr marL="8306" marR="8306" marT="83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600" b="0" i="0" u="none" strike="noStrike" dirty="0">
                          <a:solidFill>
                            <a:srgbClr val="000000"/>
                          </a:solidFill>
                          <a:effectLst/>
                          <a:latin typeface="Calibri" panose="020F0502020204030204" pitchFamily="34" charset="0"/>
                        </a:rPr>
                        <a:t>CO PLC JUN 11</a:t>
                      </a:r>
                    </a:p>
                  </a:txBody>
                  <a:tcPr marL="8306" marR="8306" marT="83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4127376290"/>
                  </a:ext>
                </a:extLst>
              </a:tr>
            </a:tbl>
          </a:graphicData>
        </a:graphic>
      </p:graphicFrame>
      <p:sp>
        <p:nvSpPr>
          <p:cNvPr id="2" name="Rectangle 1"/>
          <p:cNvSpPr/>
          <p:nvPr/>
        </p:nvSpPr>
        <p:spPr>
          <a:xfrm>
            <a:off x="1986068" y="4200406"/>
            <a:ext cx="1185261" cy="369332"/>
          </a:xfrm>
          <a:prstGeom prst="rect">
            <a:avLst/>
          </a:prstGeom>
        </p:spPr>
        <p:txBody>
          <a:bodyPr wrap="none">
            <a:spAutoFit/>
          </a:bodyPr>
          <a:lstStyle/>
          <a:p>
            <a:r>
              <a:rPr lang="fr-FR" dirty="0">
                <a:latin typeface="Calibri" panose="020F0502020204030204" pitchFamily="34" charset="0"/>
                <a:cs typeface="Calibri" panose="020F0502020204030204" pitchFamily="34" charset="0"/>
              </a:rPr>
              <a:t>Exemples :</a:t>
            </a:r>
          </a:p>
        </p:txBody>
      </p:sp>
    </p:spTree>
    <p:extLst>
      <p:ext uri="{BB962C8B-B14F-4D97-AF65-F5344CB8AC3E}">
        <p14:creationId xmlns:p14="http://schemas.microsoft.com/office/powerpoint/2010/main" val="118862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74966"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3/20)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éléments mis à votre disposition – Recherche par le Couple pays marchandise (CPM)</a:t>
            </a:r>
            <a:endParaRPr lang="fr-FR" sz="1400" b="0" i="1" dirty="0">
              <a:solidFill>
                <a:srgbClr val="00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0B5CDD37-82C2-4C9E-B73C-7E72A886804B}"/>
              </a:ext>
            </a:extLst>
          </p:cNvPr>
          <p:cNvSpPr/>
          <p:nvPr/>
        </p:nvSpPr>
        <p:spPr>
          <a:xfrm>
            <a:off x="682752" y="926323"/>
            <a:ext cx="11247119" cy="1481598"/>
          </a:xfrm>
          <a:prstGeom prst="rect">
            <a:avLst/>
          </a:prstGeom>
          <a:solidFill>
            <a:schemeClr val="tx2"/>
          </a:solid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dirty="0">
                <a:solidFill>
                  <a:schemeClr val="tx1"/>
                </a:solidFill>
                <a:latin typeface="Calibri" panose="020F0502020204030204" pitchFamily="34" charset="0"/>
                <a:cs typeface="Calibri" panose="020F0502020204030204" pitchFamily="34" charset="0"/>
              </a:rPr>
              <a:t>Le modèle de certificat sanitaire peut également être recherché sur la base des informations « Pays » et « Marchandise(s) » via la recherche avancée du portail </a:t>
            </a:r>
            <a:r>
              <a:rPr lang="fr-FR" dirty="0" err="1">
                <a:solidFill>
                  <a:schemeClr val="tx1"/>
                </a:solidFill>
                <a:latin typeface="Calibri" panose="020F0502020204030204" pitchFamily="34" charset="0"/>
                <a:cs typeface="Calibri" panose="020F0502020204030204" pitchFamily="34" charset="0"/>
              </a:rPr>
              <a:t>Expadon</a:t>
            </a:r>
            <a:r>
              <a:rPr lang="fr-FR" dirty="0">
                <a:solidFill>
                  <a:schemeClr val="tx1"/>
                </a:solidFill>
                <a:latin typeface="Calibri" panose="020F0502020204030204" pitchFamily="34" charset="0"/>
                <a:cs typeface="Calibri" panose="020F0502020204030204" pitchFamily="34" charset="0"/>
              </a:rPr>
              <a:t> 2 (</a:t>
            </a:r>
            <a:r>
              <a:rPr lang="fr-FR" dirty="0" err="1">
                <a:solidFill>
                  <a:schemeClr val="tx1"/>
                </a:solidFill>
                <a:latin typeface="Calibri" panose="020F0502020204030204" pitchFamily="34" charset="0"/>
                <a:cs typeface="Calibri" panose="020F0502020204030204" pitchFamily="34" charset="0"/>
              </a:rPr>
              <a:t>InfoCom</a:t>
            </a:r>
            <a:r>
              <a:rPr lang="fr-FR" dirty="0">
                <a:solidFill>
                  <a:schemeClr val="tx1"/>
                </a:solidFill>
                <a:latin typeface="Calibri" panose="020F0502020204030204" pitchFamily="34" charset="0"/>
                <a:cs typeface="Calibri" panose="020F0502020204030204" pitchFamily="34" charset="0"/>
              </a:rPr>
              <a:t>) à l’adresse suivante : </a:t>
            </a:r>
            <a:r>
              <a:rPr lang="fr-FR" dirty="0">
                <a:solidFill>
                  <a:schemeClr val="tx1"/>
                </a:solidFill>
                <a:latin typeface="Calibri" panose="020F0502020204030204" pitchFamily="34" charset="0"/>
                <a:cs typeface="Calibri" panose="020F0502020204030204" pitchFamily="34" charset="0"/>
                <a:hlinkClick r:id="rId7"/>
              </a:rPr>
              <a:t>www.expadon.fr</a:t>
            </a:r>
            <a:r>
              <a:rPr lang="fr-FR" dirty="0">
                <a:solidFill>
                  <a:schemeClr val="tx1"/>
                </a:solidFill>
                <a:latin typeface="Calibri" panose="020F0502020204030204" pitchFamily="34" charset="0"/>
                <a:cs typeface="Calibri" panose="020F0502020204030204" pitchFamily="34" charset="0"/>
              </a:rPr>
              <a:t> .</a:t>
            </a:r>
          </a:p>
          <a:p>
            <a:r>
              <a:rPr lang="fr-FR" dirty="0">
                <a:solidFill>
                  <a:schemeClr val="tx1"/>
                </a:solidFill>
                <a:latin typeface="Calibri" panose="020F0502020204030204" pitchFamily="34" charset="0"/>
                <a:cs typeface="Calibri" panose="020F0502020204030204" pitchFamily="34" charset="0"/>
              </a:rPr>
              <a:t> </a:t>
            </a:r>
          </a:p>
          <a:p>
            <a:r>
              <a:rPr lang="fr-FR" b="1" dirty="0">
                <a:solidFill>
                  <a:schemeClr val="tx1"/>
                </a:solidFill>
                <a:latin typeface="Calibri" panose="020F0502020204030204" pitchFamily="34" charset="0"/>
                <a:cs typeface="Calibri" panose="020F0502020204030204" pitchFamily="34" charset="0"/>
              </a:rPr>
              <a:t>Rappel du périmètre actuel : </a:t>
            </a:r>
            <a:r>
              <a:rPr lang="fr-FR" dirty="0">
                <a:solidFill>
                  <a:schemeClr val="tx1"/>
                </a:solidFill>
                <a:latin typeface="Calibri" panose="020F0502020204030204" pitchFamily="34" charset="0"/>
                <a:cs typeface="Calibri" panose="020F0502020204030204" pitchFamily="34" charset="0"/>
              </a:rPr>
              <a:t>Certificats sanitaires officiels lait et produits laitiers (hors produits composites pour l’instant) et une sélection de certificats sanitaires officiels viandes et produits carnés . </a:t>
            </a:r>
          </a:p>
        </p:txBody>
      </p:sp>
      <p:grpSp>
        <p:nvGrpSpPr>
          <p:cNvPr id="6" name="Groupe 5">
            <a:extLst>
              <a:ext uri="{FF2B5EF4-FFF2-40B4-BE49-F238E27FC236}">
                <a16:creationId xmlns:a16="http://schemas.microsoft.com/office/drawing/2014/main" xmlns="" id="{C2F990AA-EFFF-473C-8BE9-F5FD3B272C5C}"/>
              </a:ext>
            </a:extLst>
          </p:cNvPr>
          <p:cNvGrpSpPr/>
          <p:nvPr/>
        </p:nvGrpSpPr>
        <p:grpSpPr>
          <a:xfrm>
            <a:off x="7292949" y="3326555"/>
            <a:ext cx="4393082" cy="1202773"/>
            <a:chOff x="6037609" y="1526274"/>
            <a:chExt cx="4393082" cy="1202773"/>
          </a:xfrm>
        </p:grpSpPr>
        <p:sp>
          <p:nvSpPr>
            <p:cNvPr id="9" name="Rectangle 8">
              <a:extLst>
                <a:ext uri="{FF2B5EF4-FFF2-40B4-BE49-F238E27FC236}">
                  <a16:creationId xmlns:a16="http://schemas.microsoft.com/office/drawing/2014/main" xmlns="" id="{C62CF2CC-A386-4F44-9167-5EC945987979}"/>
                </a:ext>
              </a:extLst>
            </p:cNvPr>
            <p:cNvSpPr/>
            <p:nvPr/>
          </p:nvSpPr>
          <p:spPr>
            <a:xfrm>
              <a:off x="6037609" y="1526274"/>
              <a:ext cx="4332123" cy="1202773"/>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10" name="Groupe 9">
              <a:extLst>
                <a:ext uri="{FF2B5EF4-FFF2-40B4-BE49-F238E27FC236}">
                  <a16:creationId xmlns:a16="http://schemas.microsoft.com/office/drawing/2014/main" xmlns="" id="{F39EFB39-B325-4509-8BC1-FAA1D8E88AE9}"/>
                </a:ext>
              </a:extLst>
            </p:cNvPr>
            <p:cNvGrpSpPr/>
            <p:nvPr/>
          </p:nvGrpSpPr>
          <p:grpSpPr>
            <a:xfrm>
              <a:off x="6159268" y="1609801"/>
              <a:ext cx="4271423" cy="370202"/>
              <a:chOff x="6159268" y="1609801"/>
              <a:chExt cx="4271423" cy="370202"/>
            </a:xfrm>
          </p:grpSpPr>
          <p:sp>
            <p:nvSpPr>
              <p:cNvPr id="27" name="Ellipse 26">
                <a:extLst>
                  <a:ext uri="{FF2B5EF4-FFF2-40B4-BE49-F238E27FC236}">
                    <a16:creationId xmlns:a16="http://schemas.microsoft.com/office/drawing/2014/main" xmlns="" id="{F3E7B19A-F8C4-45F0-8F64-25CBF494DED0}"/>
                  </a:ext>
                </a:extLst>
              </p:cNvPr>
              <p:cNvSpPr/>
              <p:nvPr/>
            </p:nvSpPr>
            <p:spPr>
              <a:xfrm>
                <a:off x="6159268" y="160980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8" name="ZoneTexte 27">
                <a:extLst>
                  <a:ext uri="{FF2B5EF4-FFF2-40B4-BE49-F238E27FC236}">
                    <a16:creationId xmlns:a16="http://schemas.microsoft.com/office/drawing/2014/main" xmlns="" id="{D982CC19-8ECE-46C1-AD72-D9AC7AA07AB8}"/>
                  </a:ext>
                </a:extLst>
              </p:cNvPr>
              <p:cNvSpPr txBox="1"/>
              <p:nvPr/>
            </p:nvSpPr>
            <p:spPr>
              <a:xfrm>
                <a:off x="6507036" y="1627727"/>
                <a:ext cx="3923655"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Je renseigne les critères de recherche ( thématique, domaine marchandise….) </a:t>
                </a:r>
              </a:p>
            </p:txBody>
          </p:sp>
        </p:grpSp>
        <p:grpSp>
          <p:nvGrpSpPr>
            <p:cNvPr id="11" name="Groupe 10">
              <a:extLst>
                <a:ext uri="{FF2B5EF4-FFF2-40B4-BE49-F238E27FC236}">
                  <a16:creationId xmlns:a16="http://schemas.microsoft.com/office/drawing/2014/main" xmlns="" id="{75808A7D-5F9B-476B-8410-2FBD885D8149}"/>
                </a:ext>
              </a:extLst>
            </p:cNvPr>
            <p:cNvGrpSpPr/>
            <p:nvPr/>
          </p:nvGrpSpPr>
          <p:grpSpPr>
            <a:xfrm>
              <a:off x="6160872" y="1985962"/>
              <a:ext cx="3965020" cy="251280"/>
              <a:chOff x="6160872" y="1985962"/>
              <a:chExt cx="3965020" cy="251280"/>
            </a:xfrm>
          </p:grpSpPr>
          <p:sp>
            <p:nvSpPr>
              <p:cNvPr id="25" name="Ellipse 24">
                <a:extLst>
                  <a:ext uri="{FF2B5EF4-FFF2-40B4-BE49-F238E27FC236}">
                    <a16:creationId xmlns:a16="http://schemas.microsoft.com/office/drawing/2014/main" xmlns="" id="{C0869738-D314-40C2-A0C9-24B24AA48E73}"/>
                  </a:ext>
                </a:extLst>
              </p:cNvPr>
              <p:cNvSpPr/>
              <p:nvPr/>
            </p:nvSpPr>
            <p:spPr>
              <a:xfrm>
                <a:off x="6160872" y="198596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6" name="ZoneTexte 25">
                <a:extLst>
                  <a:ext uri="{FF2B5EF4-FFF2-40B4-BE49-F238E27FC236}">
                    <a16:creationId xmlns:a16="http://schemas.microsoft.com/office/drawing/2014/main" xmlns="" id="{C876E531-EEE4-461A-97FF-B0C3344F1A45}"/>
                  </a:ext>
                </a:extLst>
              </p:cNvPr>
              <p:cNvSpPr txBox="1"/>
              <p:nvPr/>
            </p:nvSpPr>
            <p:spPr>
              <a:xfrm>
                <a:off x="6499095" y="2020488"/>
                <a:ext cx="3626797" cy="195310"/>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Je valide le </a:t>
                </a:r>
                <a:r>
                  <a:rPr lang="fr-FR" dirty="0" err="1"/>
                  <a:t>Captcha</a:t>
                </a:r>
                <a:r>
                  <a:rPr lang="fr-FR" dirty="0"/>
                  <a:t> (sécurisation des données du site)</a:t>
                </a:r>
              </a:p>
            </p:txBody>
          </p:sp>
        </p:grpSp>
        <p:grpSp>
          <p:nvGrpSpPr>
            <p:cNvPr id="12" name="Groupe 11">
              <a:extLst>
                <a:ext uri="{FF2B5EF4-FFF2-40B4-BE49-F238E27FC236}">
                  <a16:creationId xmlns:a16="http://schemas.microsoft.com/office/drawing/2014/main" xmlns="" id="{9619E6DD-4311-45DB-9912-14A1A6D11549}"/>
                </a:ext>
              </a:extLst>
            </p:cNvPr>
            <p:cNvGrpSpPr/>
            <p:nvPr/>
          </p:nvGrpSpPr>
          <p:grpSpPr>
            <a:xfrm>
              <a:off x="6159268" y="2348367"/>
              <a:ext cx="3523828" cy="251280"/>
              <a:chOff x="6159268" y="2348367"/>
              <a:chExt cx="3523828" cy="251280"/>
            </a:xfrm>
          </p:grpSpPr>
          <p:sp>
            <p:nvSpPr>
              <p:cNvPr id="20" name="ZoneTexte 19">
                <a:extLst>
                  <a:ext uri="{FF2B5EF4-FFF2-40B4-BE49-F238E27FC236}">
                    <a16:creationId xmlns:a16="http://schemas.microsoft.com/office/drawing/2014/main" xmlns="" id="{CC0DAD10-8C38-41E1-A61B-D3CAA58808E5}"/>
                  </a:ext>
                </a:extLst>
              </p:cNvPr>
              <p:cNvSpPr txBox="1"/>
              <p:nvPr/>
            </p:nvSpPr>
            <p:spPr>
              <a:xfrm>
                <a:off x="6497491" y="2367234"/>
                <a:ext cx="3185605" cy="195310"/>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Je lance ma recherche</a:t>
                </a:r>
              </a:p>
            </p:txBody>
          </p:sp>
          <p:sp>
            <p:nvSpPr>
              <p:cNvPr id="21" name="Ellipse 20">
                <a:extLst>
                  <a:ext uri="{FF2B5EF4-FFF2-40B4-BE49-F238E27FC236}">
                    <a16:creationId xmlns:a16="http://schemas.microsoft.com/office/drawing/2014/main" xmlns="" id="{B4FC5C1A-8AC9-4F7D-BC7A-5D8C46857305}"/>
                  </a:ext>
                </a:extLst>
              </p:cNvPr>
              <p:cNvSpPr/>
              <p:nvPr/>
            </p:nvSpPr>
            <p:spPr>
              <a:xfrm>
                <a:off x="6159268" y="234836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grpSp>
      <p:grpSp>
        <p:nvGrpSpPr>
          <p:cNvPr id="3" name="Groupe 2">
            <a:extLst>
              <a:ext uri="{FF2B5EF4-FFF2-40B4-BE49-F238E27FC236}">
                <a16:creationId xmlns:a16="http://schemas.microsoft.com/office/drawing/2014/main" xmlns="" id="{F84A3FB3-CC58-4767-8110-A1C49DBE5833}"/>
              </a:ext>
            </a:extLst>
          </p:cNvPr>
          <p:cNvGrpSpPr/>
          <p:nvPr/>
        </p:nvGrpSpPr>
        <p:grpSpPr>
          <a:xfrm>
            <a:off x="1355341" y="2513363"/>
            <a:ext cx="5221840" cy="3628740"/>
            <a:chOff x="1355341" y="2513363"/>
            <a:chExt cx="5221840" cy="3628740"/>
          </a:xfrm>
        </p:grpSpPr>
        <p:pic>
          <p:nvPicPr>
            <p:cNvPr id="8" name="Image 7">
              <a:extLst>
                <a:ext uri="{FF2B5EF4-FFF2-40B4-BE49-F238E27FC236}">
                  <a16:creationId xmlns:a16="http://schemas.microsoft.com/office/drawing/2014/main" xmlns="" id="{50F73DC9-E418-4F42-A77A-0A9BA5AF4EF8}"/>
                </a:ext>
              </a:extLst>
            </p:cNvPr>
            <p:cNvPicPr>
              <a:picLocks noChangeAspect="1"/>
            </p:cNvPicPr>
            <p:nvPr/>
          </p:nvPicPr>
          <p:blipFill rotWithShape="1">
            <a:blip r:embed="rId8"/>
            <a:srcRect r="5491" b="4889"/>
            <a:stretch/>
          </p:blipFill>
          <p:spPr>
            <a:xfrm>
              <a:off x="1355341" y="2513363"/>
              <a:ext cx="5190620" cy="3628740"/>
            </a:xfrm>
            <a:prstGeom prst="rect">
              <a:avLst/>
            </a:prstGeom>
          </p:spPr>
        </p:pic>
        <p:sp>
          <p:nvSpPr>
            <p:cNvPr id="2" name="Rectangle 1">
              <a:extLst>
                <a:ext uri="{FF2B5EF4-FFF2-40B4-BE49-F238E27FC236}">
                  <a16:creationId xmlns:a16="http://schemas.microsoft.com/office/drawing/2014/main" xmlns="" id="{2ADE4039-601A-45D5-BCAB-11FCBBC67F3A}"/>
                </a:ext>
              </a:extLst>
            </p:cNvPr>
            <p:cNvSpPr/>
            <p:nvPr/>
          </p:nvSpPr>
          <p:spPr>
            <a:xfrm>
              <a:off x="1404109" y="3005328"/>
              <a:ext cx="5100323" cy="2127504"/>
            </a:xfrm>
            <a:prstGeom prst="rect">
              <a:avLst/>
            </a:prstGeom>
            <a:noFill/>
            <a:ln w="19050">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9" name="Ellipse 28">
              <a:extLst>
                <a:ext uri="{FF2B5EF4-FFF2-40B4-BE49-F238E27FC236}">
                  <a16:creationId xmlns:a16="http://schemas.microsoft.com/office/drawing/2014/main" xmlns="" id="{85EE7F14-C2F9-41B6-9DC3-563DD0509261}"/>
                </a:ext>
              </a:extLst>
            </p:cNvPr>
            <p:cNvSpPr/>
            <p:nvPr/>
          </p:nvSpPr>
          <p:spPr>
            <a:xfrm>
              <a:off x="6313688" y="2843154"/>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30" name="Ellipse 29">
              <a:extLst>
                <a:ext uri="{FF2B5EF4-FFF2-40B4-BE49-F238E27FC236}">
                  <a16:creationId xmlns:a16="http://schemas.microsoft.com/office/drawing/2014/main" xmlns="" id="{5B84D748-3B45-4D96-8A58-7B0CD1AA02EE}"/>
                </a:ext>
              </a:extLst>
            </p:cNvPr>
            <p:cNvSpPr/>
            <p:nvPr/>
          </p:nvSpPr>
          <p:spPr>
            <a:xfrm>
              <a:off x="2960888" y="5295006"/>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31" name="Ellipse 30">
              <a:extLst>
                <a:ext uri="{FF2B5EF4-FFF2-40B4-BE49-F238E27FC236}">
                  <a16:creationId xmlns:a16="http://schemas.microsoft.com/office/drawing/2014/main" xmlns="" id="{093FAE7B-ED2A-42F8-94D8-89BB9B7FD087}"/>
                </a:ext>
              </a:extLst>
            </p:cNvPr>
            <p:cNvSpPr/>
            <p:nvPr/>
          </p:nvSpPr>
          <p:spPr>
            <a:xfrm>
              <a:off x="4466600" y="5680397"/>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spTree>
    <p:extLst>
      <p:ext uri="{BB962C8B-B14F-4D97-AF65-F5344CB8AC3E}">
        <p14:creationId xmlns:p14="http://schemas.microsoft.com/office/powerpoint/2010/main" val="251035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75987"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4/20)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éléments mis à votre disposition – Recherche par le Couple pays marchandise (CPM)</a:t>
            </a:r>
            <a:endParaRPr lang="fr-FR" sz="1400" b="0" i="1" dirty="0">
              <a:solidFill>
                <a:srgbClr val="00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xmlns="" id="{0B5CDD37-82C2-4C9E-B73C-7E72A886804B}"/>
              </a:ext>
            </a:extLst>
          </p:cNvPr>
          <p:cNvSpPr/>
          <p:nvPr/>
        </p:nvSpPr>
        <p:spPr>
          <a:xfrm>
            <a:off x="1881928" y="926585"/>
            <a:ext cx="8730145" cy="577300"/>
          </a:xfrm>
          <a:prstGeom prst="rect">
            <a:avLst/>
          </a:prstGeom>
          <a:solidFill>
            <a:schemeClr val="tx2"/>
          </a:solid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dirty="0">
                <a:solidFill>
                  <a:schemeClr val="tx1"/>
                </a:solidFill>
                <a:latin typeface="Calibri" panose="020F0502020204030204" pitchFamily="34" charset="0"/>
                <a:cs typeface="Calibri" panose="020F0502020204030204" pitchFamily="34" charset="0"/>
              </a:rPr>
              <a:t>Lorsque je clique sur « Télécharger le document », une </a:t>
            </a:r>
            <a:r>
              <a:rPr lang="fr-FR" dirty="0" smtClean="0">
                <a:solidFill>
                  <a:schemeClr val="tx1"/>
                </a:solidFill>
                <a:latin typeface="Calibri" panose="020F0502020204030204" pitchFamily="34" charset="0"/>
                <a:cs typeface="Calibri" panose="020F0502020204030204" pitchFamily="34" charset="0"/>
              </a:rPr>
              <a:t>fenêtre</a:t>
            </a:r>
            <a:r>
              <a:rPr lang="fr-FR" dirty="0" smtClean="0">
                <a:solidFill>
                  <a:schemeClr val="tx1"/>
                </a:solidFill>
                <a:latin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cs typeface="Calibri" panose="020F0502020204030204" pitchFamily="34" charset="0"/>
              </a:rPr>
              <a:t>me propose plusieurs options</a:t>
            </a:r>
          </a:p>
        </p:txBody>
      </p:sp>
      <p:grpSp>
        <p:nvGrpSpPr>
          <p:cNvPr id="6" name="Groupe 5">
            <a:extLst>
              <a:ext uri="{FF2B5EF4-FFF2-40B4-BE49-F238E27FC236}">
                <a16:creationId xmlns:a16="http://schemas.microsoft.com/office/drawing/2014/main" xmlns="" id="{6D399E5F-6AC3-408A-85E7-DE2BE7BE0DE7}"/>
              </a:ext>
            </a:extLst>
          </p:cNvPr>
          <p:cNvGrpSpPr/>
          <p:nvPr/>
        </p:nvGrpSpPr>
        <p:grpSpPr>
          <a:xfrm>
            <a:off x="8943031" y="1879022"/>
            <a:ext cx="3008118" cy="1768984"/>
            <a:chOff x="6037609" y="1526275"/>
            <a:chExt cx="3008118" cy="1768984"/>
          </a:xfrm>
        </p:grpSpPr>
        <p:sp>
          <p:nvSpPr>
            <p:cNvPr id="8" name="Rectangle 7">
              <a:extLst>
                <a:ext uri="{FF2B5EF4-FFF2-40B4-BE49-F238E27FC236}">
                  <a16:creationId xmlns:a16="http://schemas.microsoft.com/office/drawing/2014/main" xmlns="" id="{F7A31087-7BAE-4C6C-AB88-81C550980B52}"/>
                </a:ext>
              </a:extLst>
            </p:cNvPr>
            <p:cNvSpPr/>
            <p:nvPr/>
          </p:nvSpPr>
          <p:spPr>
            <a:xfrm>
              <a:off x="6037609" y="1526275"/>
              <a:ext cx="3008118" cy="1768984"/>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9" name="Groupe 8">
              <a:extLst>
                <a:ext uri="{FF2B5EF4-FFF2-40B4-BE49-F238E27FC236}">
                  <a16:creationId xmlns:a16="http://schemas.microsoft.com/office/drawing/2014/main" xmlns="" id="{F6F32A8A-99E7-47A7-9F80-2A4978E46629}"/>
                </a:ext>
              </a:extLst>
            </p:cNvPr>
            <p:cNvGrpSpPr/>
            <p:nvPr/>
          </p:nvGrpSpPr>
          <p:grpSpPr>
            <a:xfrm>
              <a:off x="6159268" y="1609801"/>
              <a:ext cx="2814121" cy="684134"/>
              <a:chOff x="6159268" y="1609801"/>
              <a:chExt cx="2814121" cy="684134"/>
            </a:xfrm>
          </p:grpSpPr>
          <p:sp>
            <p:nvSpPr>
              <p:cNvPr id="16" name="Ellipse 15">
                <a:extLst>
                  <a:ext uri="{FF2B5EF4-FFF2-40B4-BE49-F238E27FC236}">
                    <a16:creationId xmlns:a16="http://schemas.microsoft.com/office/drawing/2014/main" xmlns="" id="{F35A5C94-F7F0-4AE7-957B-D74246B7C245}"/>
                  </a:ext>
                </a:extLst>
              </p:cNvPr>
              <p:cNvSpPr/>
              <p:nvPr/>
            </p:nvSpPr>
            <p:spPr>
              <a:xfrm>
                <a:off x="6159268" y="160980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7" name="ZoneTexte 16">
                <a:extLst>
                  <a:ext uri="{FF2B5EF4-FFF2-40B4-BE49-F238E27FC236}">
                    <a16:creationId xmlns:a16="http://schemas.microsoft.com/office/drawing/2014/main" xmlns="" id="{2EAB4595-1476-431E-9221-B77131147895}"/>
                  </a:ext>
                </a:extLst>
              </p:cNvPr>
              <p:cNvSpPr txBox="1"/>
              <p:nvPr/>
            </p:nvSpPr>
            <p:spPr>
              <a:xfrm>
                <a:off x="6507036" y="1627727"/>
                <a:ext cx="2466353" cy="66620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Si je veux uniquement prendre connaissance du modèle, je télécharge le document correspondant à ma recherche</a:t>
                </a:r>
              </a:p>
            </p:txBody>
          </p:sp>
        </p:grpSp>
        <p:grpSp>
          <p:nvGrpSpPr>
            <p:cNvPr id="10" name="Groupe 9">
              <a:extLst>
                <a:ext uri="{FF2B5EF4-FFF2-40B4-BE49-F238E27FC236}">
                  <a16:creationId xmlns:a16="http://schemas.microsoft.com/office/drawing/2014/main" xmlns="" id="{0FFCDA47-9656-44FE-93C4-A7E52D2D08F9}"/>
                </a:ext>
              </a:extLst>
            </p:cNvPr>
            <p:cNvGrpSpPr/>
            <p:nvPr/>
          </p:nvGrpSpPr>
          <p:grpSpPr>
            <a:xfrm>
              <a:off x="6160872" y="2363467"/>
              <a:ext cx="2742242" cy="830229"/>
              <a:chOff x="6160872" y="2363467"/>
              <a:chExt cx="2742242" cy="830229"/>
            </a:xfrm>
          </p:grpSpPr>
          <p:sp>
            <p:nvSpPr>
              <p:cNvPr id="14" name="Ellipse 13">
                <a:extLst>
                  <a:ext uri="{FF2B5EF4-FFF2-40B4-BE49-F238E27FC236}">
                    <a16:creationId xmlns:a16="http://schemas.microsoft.com/office/drawing/2014/main" xmlns="" id="{DAA6688E-484A-45BA-86DD-76FCF1BDF314}"/>
                  </a:ext>
                </a:extLst>
              </p:cNvPr>
              <p:cNvSpPr/>
              <p:nvPr/>
            </p:nvSpPr>
            <p:spPr>
              <a:xfrm>
                <a:off x="6160872" y="2363467"/>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5" name="ZoneTexte 14">
                <a:extLst>
                  <a:ext uri="{FF2B5EF4-FFF2-40B4-BE49-F238E27FC236}">
                    <a16:creationId xmlns:a16="http://schemas.microsoft.com/office/drawing/2014/main" xmlns="" id="{BE4AC410-E36E-4331-A2F7-8AE567EAA114}"/>
                  </a:ext>
                </a:extLst>
              </p:cNvPr>
              <p:cNvSpPr txBox="1"/>
              <p:nvPr/>
            </p:nvSpPr>
            <p:spPr>
              <a:xfrm>
                <a:off x="6497491" y="2370522"/>
                <a:ext cx="2405623" cy="823174"/>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Je clique sur « Faire une demande de certificat » et j’accède à la téléprocédure </a:t>
                </a:r>
                <a:r>
                  <a:rPr lang="fr-FR" dirty="0" err="1"/>
                  <a:t>Expadon</a:t>
                </a:r>
                <a:r>
                  <a:rPr lang="fr-FR" dirty="0"/>
                  <a:t> 2 directement sur le modèle sélectionné (MAPLFEV05) </a:t>
                </a:r>
              </a:p>
            </p:txBody>
          </p:sp>
        </p:grpSp>
      </p:grpSp>
      <p:grpSp>
        <p:nvGrpSpPr>
          <p:cNvPr id="3" name="Groupe 2">
            <a:extLst>
              <a:ext uri="{FF2B5EF4-FFF2-40B4-BE49-F238E27FC236}">
                <a16:creationId xmlns:a16="http://schemas.microsoft.com/office/drawing/2014/main" xmlns="" id="{7CABE0F9-F4DF-402A-83CC-DC98F5BC69B2}"/>
              </a:ext>
            </a:extLst>
          </p:cNvPr>
          <p:cNvGrpSpPr/>
          <p:nvPr/>
        </p:nvGrpSpPr>
        <p:grpSpPr>
          <a:xfrm>
            <a:off x="4656209" y="3361896"/>
            <a:ext cx="3962815" cy="2569519"/>
            <a:chOff x="1652951" y="3002495"/>
            <a:chExt cx="3962815" cy="2569519"/>
          </a:xfrm>
        </p:grpSpPr>
        <p:pic>
          <p:nvPicPr>
            <p:cNvPr id="5" name="Image 4">
              <a:extLst>
                <a:ext uri="{FF2B5EF4-FFF2-40B4-BE49-F238E27FC236}">
                  <a16:creationId xmlns:a16="http://schemas.microsoft.com/office/drawing/2014/main" xmlns="" id="{3FB20020-23BB-41B0-8975-D796444B181F}"/>
                </a:ext>
              </a:extLst>
            </p:cNvPr>
            <p:cNvPicPr>
              <a:picLocks noChangeAspect="1"/>
            </p:cNvPicPr>
            <p:nvPr/>
          </p:nvPicPr>
          <p:blipFill>
            <a:blip r:embed="rId7"/>
            <a:stretch>
              <a:fillRect/>
            </a:stretch>
          </p:blipFill>
          <p:spPr>
            <a:xfrm>
              <a:off x="1652951" y="3002495"/>
              <a:ext cx="3962815" cy="2569519"/>
            </a:xfrm>
            <a:prstGeom prst="rect">
              <a:avLst/>
            </a:prstGeom>
          </p:spPr>
        </p:pic>
        <p:sp>
          <p:nvSpPr>
            <p:cNvPr id="2" name="Rectangle 1">
              <a:extLst>
                <a:ext uri="{FF2B5EF4-FFF2-40B4-BE49-F238E27FC236}">
                  <a16:creationId xmlns:a16="http://schemas.microsoft.com/office/drawing/2014/main" xmlns="" id="{D0945246-50C5-457E-8D6F-1822647FFB70}"/>
                </a:ext>
              </a:extLst>
            </p:cNvPr>
            <p:cNvSpPr/>
            <p:nvPr/>
          </p:nvSpPr>
          <p:spPr>
            <a:xfrm>
              <a:off x="3087063" y="4108004"/>
              <a:ext cx="1224879" cy="251280"/>
            </a:xfrm>
            <a:prstGeom prst="rect">
              <a:avLst/>
            </a:prstGeom>
            <a:noFill/>
            <a:ln w="19050">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8" name="Ellipse 17">
              <a:extLst>
                <a:ext uri="{FF2B5EF4-FFF2-40B4-BE49-F238E27FC236}">
                  <a16:creationId xmlns:a16="http://schemas.microsoft.com/office/drawing/2014/main" xmlns="" id="{9D1CA31A-63A8-47D8-88C5-429B0679EC06}"/>
                </a:ext>
              </a:extLst>
            </p:cNvPr>
            <p:cNvSpPr/>
            <p:nvPr/>
          </p:nvSpPr>
          <p:spPr>
            <a:xfrm>
              <a:off x="3920369" y="3587046"/>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0" name="Ellipse 19">
              <a:extLst>
                <a:ext uri="{FF2B5EF4-FFF2-40B4-BE49-F238E27FC236}">
                  <a16:creationId xmlns:a16="http://schemas.microsoft.com/office/drawing/2014/main" xmlns="" id="{61181449-437E-4569-8E25-77895421D304}"/>
                </a:ext>
              </a:extLst>
            </p:cNvPr>
            <p:cNvSpPr/>
            <p:nvPr/>
          </p:nvSpPr>
          <p:spPr>
            <a:xfrm>
              <a:off x="4414908" y="4108004"/>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grpSp>
      <p:grpSp>
        <p:nvGrpSpPr>
          <p:cNvPr id="24" name="Groupe 23">
            <a:extLst>
              <a:ext uri="{FF2B5EF4-FFF2-40B4-BE49-F238E27FC236}">
                <a16:creationId xmlns:a16="http://schemas.microsoft.com/office/drawing/2014/main" xmlns="" id="{79DA7BF1-1307-4F11-8CFA-6AFFDB980C2A}"/>
              </a:ext>
            </a:extLst>
          </p:cNvPr>
          <p:cNvGrpSpPr/>
          <p:nvPr/>
        </p:nvGrpSpPr>
        <p:grpSpPr>
          <a:xfrm>
            <a:off x="247700" y="1728020"/>
            <a:ext cx="4408509" cy="2918548"/>
            <a:chOff x="247700" y="1728020"/>
            <a:chExt cx="4408509" cy="2918548"/>
          </a:xfrm>
        </p:grpSpPr>
        <p:pic>
          <p:nvPicPr>
            <p:cNvPr id="12" name="Image 11">
              <a:extLst>
                <a:ext uri="{FF2B5EF4-FFF2-40B4-BE49-F238E27FC236}">
                  <a16:creationId xmlns:a16="http://schemas.microsoft.com/office/drawing/2014/main" xmlns="" id="{C02009D8-DA60-4F7B-8F46-E9CB405377F2}"/>
                </a:ext>
              </a:extLst>
            </p:cNvPr>
            <p:cNvPicPr>
              <a:picLocks noChangeAspect="1"/>
            </p:cNvPicPr>
            <p:nvPr/>
          </p:nvPicPr>
          <p:blipFill>
            <a:blip r:embed="rId8"/>
            <a:stretch>
              <a:fillRect/>
            </a:stretch>
          </p:blipFill>
          <p:spPr>
            <a:xfrm>
              <a:off x="247700" y="1728020"/>
              <a:ext cx="4173796" cy="2918548"/>
            </a:xfrm>
            <a:prstGeom prst="rect">
              <a:avLst/>
            </a:prstGeom>
            <a:ln w="28575">
              <a:solidFill>
                <a:srgbClr val="1565C0"/>
              </a:solidFill>
            </a:ln>
          </p:spPr>
        </p:pic>
        <p:cxnSp>
          <p:nvCxnSpPr>
            <p:cNvPr id="21" name="Connecteur droit avec flèche 20">
              <a:extLst>
                <a:ext uri="{FF2B5EF4-FFF2-40B4-BE49-F238E27FC236}">
                  <a16:creationId xmlns:a16="http://schemas.microsoft.com/office/drawing/2014/main" xmlns="" id="{8C53EEBB-66A9-4111-9EB0-AE24D113226A}"/>
                </a:ext>
              </a:extLst>
            </p:cNvPr>
            <p:cNvCxnSpPr>
              <a:cxnSpLocks/>
            </p:cNvCxnSpPr>
            <p:nvPr/>
          </p:nvCxnSpPr>
          <p:spPr>
            <a:xfrm>
              <a:off x="3548543" y="2162576"/>
              <a:ext cx="1107666" cy="1199320"/>
            </a:xfrm>
            <a:prstGeom prst="straightConnector1">
              <a:avLst/>
            </a:prstGeom>
            <a:ln w="28575">
              <a:solidFill>
                <a:srgbClr val="F5822A"/>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FB47B8A9-3FF4-4E75-A6F8-E09D6CC418EB}"/>
                </a:ext>
              </a:extLst>
            </p:cNvPr>
            <p:cNvSpPr/>
            <p:nvPr/>
          </p:nvSpPr>
          <p:spPr>
            <a:xfrm>
              <a:off x="1744910" y="2062826"/>
              <a:ext cx="1795244" cy="151868"/>
            </a:xfrm>
            <a:prstGeom prst="rect">
              <a:avLst/>
            </a:prstGeom>
            <a:noFill/>
            <a:ln w="19050">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Tree>
    <p:extLst>
      <p:ext uri="{BB962C8B-B14F-4D97-AF65-F5344CB8AC3E}">
        <p14:creationId xmlns:p14="http://schemas.microsoft.com/office/powerpoint/2010/main" val="4232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850384403"/>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0073"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5/20)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Rechercher le bon couple Pays-Marchandise pour le modèle de certificat souhaité</a:t>
            </a:r>
            <a:endParaRPr lang="fr-FR" sz="1200" b="0" i="1" dirty="0">
              <a:solidFill>
                <a:srgbClr val="000000"/>
              </a:solidFill>
              <a:latin typeface="Calibri" panose="020F0502020204030204" pitchFamily="34" charset="0"/>
              <a:cs typeface="Calibri" panose="020F0502020204030204" pitchFamily="34" charset="0"/>
            </a:endParaRPr>
          </a:p>
        </p:txBody>
      </p:sp>
      <p:grpSp>
        <p:nvGrpSpPr>
          <p:cNvPr id="23" name="Groupe 22">
            <a:extLst>
              <a:ext uri="{FF2B5EF4-FFF2-40B4-BE49-F238E27FC236}">
                <a16:creationId xmlns:a16="http://schemas.microsoft.com/office/drawing/2014/main" xmlns="" id="{73A631C1-2287-4CAF-B9A8-C7799B914BE0}"/>
              </a:ext>
            </a:extLst>
          </p:cNvPr>
          <p:cNvGrpSpPr/>
          <p:nvPr/>
        </p:nvGrpSpPr>
        <p:grpSpPr>
          <a:xfrm>
            <a:off x="1691840" y="865051"/>
            <a:ext cx="2480110" cy="1879574"/>
            <a:chOff x="1691840" y="865051"/>
            <a:chExt cx="2480110" cy="1879574"/>
          </a:xfrm>
        </p:grpSpPr>
        <p:pic>
          <p:nvPicPr>
            <p:cNvPr id="22" name="Image 21">
              <a:extLst>
                <a:ext uri="{FF2B5EF4-FFF2-40B4-BE49-F238E27FC236}">
                  <a16:creationId xmlns:a16="http://schemas.microsoft.com/office/drawing/2014/main" xmlns="" id="{F490C735-1AFC-49C3-B169-4C5A63258EC1}"/>
                </a:ext>
              </a:extLst>
            </p:cNvPr>
            <p:cNvPicPr>
              <a:picLocks noChangeAspect="1"/>
            </p:cNvPicPr>
            <p:nvPr/>
          </p:nvPicPr>
          <p:blipFill rotWithShape="1">
            <a:blip r:embed="rId6"/>
            <a:srcRect t="-1171" b="1"/>
            <a:stretch/>
          </p:blipFill>
          <p:spPr>
            <a:xfrm>
              <a:off x="1792633" y="865051"/>
              <a:ext cx="2379317" cy="1879574"/>
            </a:xfrm>
            <a:prstGeom prst="rect">
              <a:avLst/>
            </a:prstGeom>
          </p:spPr>
        </p:pic>
        <p:sp>
          <p:nvSpPr>
            <p:cNvPr id="51" name="Ellipse 50">
              <a:extLst>
                <a:ext uri="{FF2B5EF4-FFF2-40B4-BE49-F238E27FC236}">
                  <a16:creationId xmlns:a16="http://schemas.microsoft.com/office/drawing/2014/main" xmlns="" id="{D13013DD-75D7-426A-A37E-DB262E9AB74B}"/>
                </a:ext>
              </a:extLst>
            </p:cNvPr>
            <p:cNvSpPr/>
            <p:nvPr/>
          </p:nvSpPr>
          <p:spPr>
            <a:xfrm>
              <a:off x="1691840" y="178071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grpSp>
      <p:grpSp>
        <p:nvGrpSpPr>
          <p:cNvPr id="20" name="Groupe 19">
            <a:extLst>
              <a:ext uri="{FF2B5EF4-FFF2-40B4-BE49-F238E27FC236}">
                <a16:creationId xmlns:a16="http://schemas.microsoft.com/office/drawing/2014/main" xmlns="" id="{CA67DD10-AA02-4B1F-960A-B464C489A610}"/>
              </a:ext>
            </a:extLst>
          </p:cNvPr>
          <p:cNvGrpSpPr/>
          <p:nvPr/>
        </p:nvGrpSpPr>
        <p:grpSpPr>
          <a:xfrm>
            <a:off x="4563908" y="961148"/>
            <a:ext cx="6433186" cy="3294304"/>
            <a:chOff x="4563908" y="961148"/>
            <a:chExt cx="6433186" cy="3294304"/>
          </a:xfrm>
        </p:grpSpPr>
        <p:pic>
          <p:nvPicPr>
            <p:cNvPr id="18" name="Image 17">
              <a:extLst>
                <a:ext uri="{FF2B5EF4-FFF2-40B4-BE49-F238E27FC236}">
                  <a16:creationId xmlns:a16="http://schemas.microsoft.com/office/drawing/2014/main" xmlns="" id="{636CFC4D-560B-4E91-842C-BECB967444EA}"/>
                </a:ext>
              </a:extLst>
            </p:cNvPr>
            <p:cNvPicPr>
              <a:picLocks noChangeAspect="1"/>
            </p:cNvPicPr>
            <p:nvPr/>
          </p:nvPicPr>
          <p:blipFill>
            <a:blip r:embed="rId7"/>
            <a:stretch>
              <a:fillRect/>
            </a:stretch>
          </p:blipFill>
          <p:spPr>
            <a:xfrm>
              <a:off x="4670896" y="961148"/>
              <a:ext cx="6272174" cy="3294304"/>
            </a:xfrm>
            <a:prstGeom prst="rect">
              <a:avLst/>
            </a:prstGeom>
            <a:ln w="28575">
              <a:solidFill>
                <a:srgbClr val="1565C0"/>
              </a:solidFill>
            </a:ln>
          </p:spPr>
        </p:pic>
        <p:sp>
          <p:nvSpPr>
            <p:cNvPr id="67" name="Ellipse 66">
              <a:extLst>
                <a:ext uri="{FF2B5EF4-FFF2-40B4-BE49-F238E27FC236}">
                  <a16:creationId xmlns:a16="http://schemas.microsoft.com/office/drawing/2014/main" xmlns="" id="{7406309E-D768-45F9-974C-A07F9DED95B4}"/>
                </a:ext>
              </a:extLst>
            </p:cNvPr>
            <p:cNvSpPr/>
            <p:nvPr/>
          </p:nvSpPr>
          <p:spPr>
            <a:xfrm>
              <a:off x="5812887" y="1811088"/>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52" name="Ellipse 51">
              <a:extLst>
                <a:ext uri="{FF2B5EF4-FFF2-40B4-BE49-F238E27FC236}">
                  <a16:creationId xmlns:a16="http://schemas.microsoft.com/office/drawing/2014/main" xmlns="" id="{D764C166-63F2-4F77-8085-5D50D3A73B48}"/>
                </a:ext>
              </a:extLst>
            </p:cNvPr>
            <p:cNvSpPr/>
            <p:nvPr/>
          </p:nvSpPr>
          <p:spPr>
            <a:xfrm>
              <a:off x="9923518" y="1586903"/>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55" name="Ellipse 54">
              <a:extLst>
                <a:ext uri="{FF2B5EF4-FFF2-40B4-BE49-F238E27FC236}">
                  <a16:creationId xmlns:a16="http://schemas.microsoft.com/office/drawing/2014/main" xmlns="" id="{B73C0D46-FB0D-4B58-B48E-9718C1C24E62}"/>
                </a:ext>
              </a:extLst>
            </p:cNvPr>
            <p:cNvSpPr/>
            <p:nvPr/>
          </p:nvSpPr>
          <p:spPr>
            <a:xfrm>
              <a:off x="4563908" y="2776466"/>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58" name="Ellipse 57">
              <a:extLst>
                <a:ext uri="{FF2B5EF4-FFF2-40B4-BE49-F238E27FC236}">
                  <a16:creationId xmlns:a16="http://schemas.microsoft.com/office/drawing/2014/main" xmlns="" id="{1005F1E6-3682-42AD-860D-485FA8A4A93C}"/>
                </a:ext>
              </a:extLst>
            </p:cNvPr>
            <p:cNvSpPr/>
            <p:nvPr/>
          </p:nvSpPr>
          <p:spPr>
            <a:xfrm>
              <a:off x="9543824" y="2776466"/>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59" name="Ellipse 58">
              <a:extLst>
                <a:ext uri="{FF2B5EF4-FFF2-40B4-BE49-F238E27FC236}">
                  <a16:creationId xmlns:a16="http://schemas.microsoft.com/office/drawing/2014/main" xmlns="" id="{1A2F4F0B-3A18-484E-A634-4F3F4DCDF384}"/>
                </a:ext>
              </a:extLst>
            </p:cNvPr>
            <p:cNvSpPr/>
            <p:nvPr/>
          </p:nvSpPr>
          <p:spPr>
            <a:xfrm>
              <a:off x="10733316" y="3929583"/>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a:t>
              </a:r>
            </a:p>
          </p:txBody>
        </p:sp>
        <p:sp>
          <p:nvSpPr>
            <p:cNvPr id="69" name="Ellipse 68">
              <a:extLst>
                <a:ext uri="{FF2B5EF4-FFF2-40B4-BE49-F238E27FC236}">
                  <a16:creationId xmlns:a16="http://schemas.microsoft.com/office/drawing/2014/main" xmlns="" id="{80D31FC1-315A-4433-B2AF-F56B55BAF6D8}"/>
                </a:ext>
              </a:extLst>
            </p:cNvPr>
            <p:cNvSpPr/>
            <p:nvPr/>
          </p:nvSpPr>
          <p:spPr>
            <a:xfrm>
              <a:off x="5414425" y="3929583"/>
              <a:ext cx="263778" cy="262519"/>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6b</a:t>
              </a:r>
            </a:p>
          </p:txBody>
        </p:sp>
      </p:grpSp>
      <p:grpSp>
        <p:nvGrpSpPr>
          <p:cNvPr id="3" name="Groupe 2">
            <a:extLst>
              <a:ext uri="{FF2B5EF4-FFF2-40B4-BE49-F238E27FC236}">
                <a16:creationId xmlns:a16="http://schemas.microsoft.com/office/drawing/2014/main" xmlns="" id="{549D0272-29EF-4A82-ABE8-01F2051548D0}"/>
              </a:ext>
            </a:extLst>
          </p:cNvPr>
          <p:cNvGrpSpPr/>
          <p:nvPr/>
        </p:nvGrpSpPr>
        <p:grpSpPr>
          <a:xfrm>
            <a:off x="1873235" y="4555103"/>
            <a:ext cx="9123859" cy="1600572"/>
            <a:chOff x="1873235" y="4555103"/>
            <a:chExt cx="9123859" cy="1600572"/>
          </a:xfrm>
        </p:grpSpPr>
        <p:sp>
          <p:nvSpPr>
            <p:cNvPr id="70" name="Rectangle 69">
              <a:extLst>
                <a:ext uri="{FF2B5EF4-FFF2-40B4-BE49-F238E27FC236}">
                  <a16:creationId xmlns:a16="http://schemas.microsoft.com/office/drawing/2014/main" xmlns="" id="{35E003F7-AF34-4F95-8373-691C92037139}"/>
                </a:ext>
              </a:extLst>
            </p:cNvPr>
            <p:cNvSpPr/>
            <p:nvPr/>
          </p:nvSpPr>
          <p:spPr>
            <a:xfrm>
              <a:off x="1873235" y="4555103"/>
              <a:ext cx="9123859" cy="1600572"/>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7" name="Groupe 6">
              <a:extLst>
                <a:ext uri="{FF2B5EF4-FFF2-40B4-BE49-F238E27FC236}">
                  <a16:creationId xmlns:a16="http://schemas.microsoft.com/office/drawing/2014/main" xmlns="" id="{D3C3A2CF-D900-4F60-80D7-46B0687A2AA9}"/>
                </a:ext>
              </a:extLst>
            </p:cNvPr>
            <p:cNvGrpSpPr/>
            <p:nvPr/>
          </p:nvGrpSpPr>
          <p:grpSpPr>
            <a:xfrm>
              <a:off x="2045827" y="4598505"/>
              <a:ext cx="8863178" cy="590931"/>
              <a:chOff x="521826" y="4428376"/>
              <a:chExt cx="8863178" cy="590931"/>
            </a:xfrm>
          </p:grpSpPr>
          <p:sp>
            <p:nvSpPr>
              <p:cNvPr id="77" name="Ellipse 76">
                <a:extLst>
                  <a:ext uri="{FF2B5EF4-FFF2-40B4-BE49-F238E27FC236}">
                    <a16:creationId xmlns:a16="http://schemas.microsoft.com/office/drawing/2014/main" xmlns="" id="{393F4538-131B-487D-8C37-A4AD4D46015E}"/>
                  </a:ext>
                </a:extLst>
              </p:cNvPr>
              <p:cNvSpPr/>
              <p:nvPr/>
            </p:nvSpPr>
            <p:spPr>
              <a:xfrm>
                <a:off x="521826" y="451039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78" name="Rectangle 77">
                <a:extLst>
                  <a:ext uri="{FF2B5EF4-FFF2-40B4-BE49-F238E27FC236}">
                    <a16:creationId xmlns:a16="http://schemas.microsoft.com/office/drawing/2014/main" xmlns="" id="{EEC7CFE5-35AB-4B5E-BE9B-A7B9D0A7B7CA}"/>
                  </a:ext>
                </a:extLst>
              </p:cNvPr>
              <p:cNvSpPr/>
              <p:nvPr/>
            </p:nvSpPr>
            <p:spPr>
              <a:xfrm>
                <a:off x="864246" y="4428376"/>
                <a:ext cx="8520758" cy="590931"/>
              </a:xfrm>
              <a:prstGeom prst="rect">
                <a:avLst/>
              </a:prstGeom>
              <a:noFill/>
            </p:spPr>
            <p:txBody>
              <a:bodyPr wrap="square" lIns="0" tIns="36576" rIns="0" bIns="0" rtlCol="0">
                <a:spAutoFit/>
              </a:bodyPr>
              <a:lstStyle/>
              <a:p>
                <a:r>
                  <a:rPr lang="fr-FR" sz="1200" dirty="0">
                    <a:latin typeface="Calibri" panose="020F0502020204030204" pitchFamily="34" charset="0"/>
                    <a:cs typeface="Calibri" panose="020F0502020204030204" pitchFamily="34" charset="0"/>
                  </a:rPr>
                  <a:t>Liste des couples pays marchandise (CPM) correspondant au code du modèle: Pour un même modèle, plusieurs CPM peuvent être proposés. Vous devez sélectionner celui qui correspond à votre demande (case « bouton radio jaune à gauche). L’icône situé à gauche de l’intitulé du CPM permet de visualiser le statut du marché (</a:t>
                </a:r>
                <a:r>
                  <a:rPr lang="fr-FR" sz="1200" dirty="0">
                    <a:solidFill>
                      <a:srgbClr val="2C973E"/>
                    </a:solidFill>
                    <a:latin typeface="Calibri" panose="020F0502020204030204" pitchFamily="34" charset="0"/>
                    <a:cs typeface="Calibri" panose="020F0502020204030204" pitchFamily="34" charset="0"/>
                  </a:rPr>
                  <a:t>ouvert</a:t>
                </a:r>
                <a:r>
                  <a:rPr lang="fr-FR" sz="1200" dirty="0">
                    <a:latin typeface="Calibri" panose="020F0502020204030204" pitchFamily="34" charset="0"/>
                    <a:cs typeface="Calibri" panose="020F0502020204030204" pitchFamily="34" charset="0"/>
                  </a:rPr>
                  <a:t>, </a:t>
                </a:r>
                <a:r>
                  <a:rPr lang="fr-FR" sz="1200" dirty="0">
                    <a:solidFill>
                      <a:srgbClr val="FF0000"/>
                    </a:solidFill>
                    <a:latin typeface="Calibri" panose="020F0502020204030204" pitchFamily="34" charset="0"/>
                    <a:cs typeface="Calibri" panose="020F0502020204030204" pitchFamily="34" charset="0"/>
                  </a:rPr>
                  <a:t>fermé</a:t>
                </a:r>
                <a:r>
                  <a:rPr lang="fr-FR" sz="1200" dirty="0">
                    <a:latin typeface="Calibri" panose="020F0502020204030204" pitchFamily="34" charset="0"/>
                    <a:cs typeface="Calibri" panose="020F0502020204030204" pitchFamily="34" charset="0"/>
                  </a:rPr>
                  <a:t>, </a:t>
                </a:r>
                <a:r>
                  <a:rPr lang="fr-FR" sz="1200" dirty="0">
                    <a:solidFill>
                      <a:srgbClr val="FFC000"/>
                    </a:solidFill>
                    <a:latin typeface="Calibri" panose="020F0502020204030204" pitchFamily="34" charset="0"/>
                    <a:cs typeface="Calibri" panose="020F0502020204030204" pitchFamily="34" charset="0"/>
                  </a:rPr>
                  <a:t>indéterminé</a:t>
                </a:r>
                <a:r>
                  <a:rPr lang="fr-FR" sz="1200" dirty="0">
                    <a:latin typeface="Calibri" panose="020F0502020204030204" pitchFamily="34" charset="0"/>
                    <a:cs typeface="Calibri" panose="020F0502020204030204" pitchFamily="34" charset="0"/>
                  </a:rPr>
                  <a:t>, suspendu) en la survolant.</a:t>
                </a:r>
              </a:p>
            </p:txBody>
          </p:sp>
        </p:grpSp>
        <p:grpSp>
          <p:nvGrpSpPr>
            <p:cNvPr id="6" name="Groupe 5">
              <a:extLst>
                <a:ext uri="{FF2B5EF4-FFF2-40B4-BE49-F238E27FC236}">
                  <a16:creationId xmlns:a16="http://schemas.microsoft.com/office/drawing/2014/main" xmlns="" id="{5ACE0A00-7094-4DCE-A28D-806AC89196FD}"/>
                </a:ext>
              </a:extLst>
            </p:cNvPr>
            <p:cNvGrpSpPr/>
            <p:nvPr/>
          </p:nvGrpSpPr>
          <p:grpSpPr>
            <a:xfrm>
              <a:off x="2045826" y="5230726"/>
              <a:ext cx="8863178" cy="351672"/>
              <a:chOff x="521826" y="4958119"/>
              <a:chExt cx="8863178" cy="351672"/>
            </a:xfrm>
          </p:grpSpPr>
          <p:sp>
            <p:nvSpPr>
              <p:cNvPr id="79" name="Ellipse 78">
                <a:extLst>
                  <a:ext uri="{FF2B5EF4-FFF2-40B4-BE49-F238E27FC236}">
                    <a16:creationId xmlns:a16="http://schemas.microsoft.com/office/drawing/2014/main" xmlns="" id="{7DE786E3-8D29-4A2C-AE94-B54E002C1B0B}"/>
                  </a:ext>
                </a:extLst>
              </p:cNvPr>
              <p:cNvSpPr/>
              <p:nvPr/>
            </p:nvSpPr>
            <p:spPr>
              <a:xfrm>
                <a:off x="521826" y="495811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80" name="Rectangle 79">
                <a:extLst>
                  <a:ext uri="{FF2B5EF4-FFF2-40B4-BE49-F238E27FC236}">
                    <a16:creationId xmlns:a16="http://schemas.microsoft.com/office/drawing/2014/main" xmlns="" id="{4C679B41-5FDF-421E-9C89-452BCAFA2FF0}"/>
                  </a:ext>
                </a:extLst>
              </p:cNvPr>
              <p:cNvSpPr/>
              <p:nvPr/>
            </p:nvSpPr>
            <p:spPr>
              <a:xfrm>
                <a:off x="860397" y="4958926"/>
                <a:ext cx="8524607"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afficher les critères et les documents liés au couple pays marchandise. Il  est important de consulter ces éléments avant de commencer la demande de certificats afin de s’assurer de l’utilisation du bon modèle de certificat. (</a:t>
                </a:r>
                <a:r>
                  <a:rPr lang="fr-FR" sz="1200" dirty="0" err="1">
                    <a:latin typeface="Calibri" panose="020F0502020204030204" pitchFamily="34" charset="0"/>
                    <a:cs typeface="Calibri" panose="020F0502020204030204" pitchFamily="34" charset="0"/>
                  </a:rPr>
                  <a:t>Cf</a:t>
                </a:r>
                <a:r>
                  <a:rPr lang="fr-FR" sz="1200" dirty="0">
                    <a:latin typeface="Calibri" panose="020F0502020204030204" pitchFamily="34" charset="0"/>
                    <a:cs typeface="Calibri" panose="020F0502020204030204" pitchFamily="34" charset="0"/>
                  </a:rPr>
                  <a:t> diapo suivante)</a:t>
                </a:r>
              </a:p>
            </p:txBody>
          </p:sp>
        </p:grpSp>
        <p:grpSp>
          <p:nvGrpSpPr>
            <p:cNvPr id="5" name="Groupe 4">
              <a:extLst>
                <a:ext uri="{FF2B5EF4-FFF2-40B4-BE49-F238E27FC236}">
                  <a16:creationId xmlns:a16="http://schemas.microsoft.com/office/drawing/2014/main" xmlns="" id="{2F447AD3-9088-4710-A1AE-73428641E7D0}"/>
                </a:ext>
              </a:extLst>
            </p:cNvPr>
            <p:cNvGrpSpPr/>
            <p:nvPr/>
          </p:nvGrpSpPr>
          <p:grpSpPr>
            <a:xfrm>
              <a:off x="2045826" y="5599105"/>
              <a:ext cx="6956532" cy="251280"/>
              <a:chOff x="521826" y="5329266"/>
              <a:chExt cx="6956532" cy="251280"/>
            </a:xfrm>
          </p:grpSpPr>
          <p:sp>
            <p:nvSpPr>
              <p:cNvPr id="81" name="Ellipse 80">
                <a:extLst>
                  <a:ext uri="{FF2B5EF4-FFF2-40B4-BE49-F238E27FC236}">
                    <a16:creationId xmlns:a16="http://schemas.microsoft.com/office/drawing/2014/main" xmlns="" id="{2BA4AE00-E174-454F-8A1D-DA45DF199775}"/>
                  </a:ext>
                </a:extLst>
              </p:cNvPr>
              <p:cNvSpPr/>
              <p:nvPr/>
            </p:nvSpPr>
            <p:spPr>
              <a:xfrm>
                <a:off x="521826" y="532926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a:t>
                </a:r>
              </a:p>
            </p:txBody>
          </p:sp>
          <p:sp>
            <p:nvSpPr>
              <p:cNvPr id="82" name="Rectangle 81">
                <a:extLst>
                  <a:ext uri="{FF2B5EF4-FFF2-40B4-BE49-F238E27FC236}">
                    <a16:creationId xmlns:a16="http://schemas.microsoft.com/office/drawing/2014/main" xmlns="" id="{0A2E4960-3DE7-421E-8546-35433D14FE7E}"/>
                  </a:ext>
                </a:extLst>
              </p:cNvPr>
              <p:cNvSpPr/>
              <p:nvPr/>
            </p:nvSpPr>
            <p:spPr>
              <a:xfrm>
                <a:off x="860398" y="5350277"/>
                <a:ext cx="6617960"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poursuivre pour valider la sélection du Couple Pays Marchandise et passer à l’étape suivante</a:t>
                </a:r>
              </a:p>
            </p:txBody>
          </p:sp>
        </p:grpSp>
        <p:grpSp>
          <p:nvGrpSpPr>
            <p:cNvPr id="4" name="Groupe 3">
              <a:extLst>
                <a:ext uri="{FF2B5EF4-FFF2-40B4-BE49-F238E27FC236}">
                  <a16:creationId xmlns:a16="http://schemas.microsoft.com/office/drawing/2014/main" xmlns="" id="{44689989-CEA8-44DF-A9A9-750A770EF8A6}"/>
                </a:ext>
              </a:extLst>
            </p:cNvPr>
            <p:cNvGrpSpPr/>
            <p:nvPr/>
          </p:nvGrpSpPr>
          <p:grpSpPr>
            <a:xfrm>
              <a:off x="2045826" y="5895890"/>
              <a:ext cx="7464868" cy="251280"/>
              <a:chOff x="527366" y="5764342"/>
              <a:chExt cx="7464868" cy="251280"/>
            </a:xfrm>
          </p:grpSpPr>
          <p:sp>
            <p:nvSpPr>
              <p:cNvPr id="83" name="Ellipse 82">
                <a:extLst>
                  <a:ext uri="{FF2B5EF4-FFF2-40B4-BE49-F238E27FC236}">
                    <a16:creationId xmlns:a16="http://schemas.microsoft.com/office/drawing/2014/main" xmlns="" id="{AC996081-1440-4E2E-9FBD-24FAE060C272}"/>
                  </a:ext>
                </a:extLst>
              </p:cNvPr>
              <p:cNvSpPr/>
              <p:nvPr/>
            </p:nvSpPr>
            <p:spPr>
              <a:xfrm>
                <a:off x="527366" y="5764342"/>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6b</a:t>
                </a:r>
              </a:p>
            </p:txBody>
          </p:sp>
          <p:sp>
            <p:nvSpPr>
              <p:cNvPr id="84" name="Rectangle 83">
                <a:extLst>
                  <a:ext uri="{FF2B5EF4-FFF2-40B4-BE49-F238E27FC236}">
                    <a16:creationId xmlns:a16="http://schemas.microsoft.com/office/drawing/2014/main" xmlns="" id="{DD65C911-DF4D-4A6C-9AA4-0EEB3D64B063}"/>
                  </a:ext>
                </a:extLst>
              </p:cNvPr>
              <p:cNvSpPr/>
              <p:nvPr/>
            </p:nvSpPr>
            <p:spPr>
              <a:xfrm>
                <a:off x="860398" y="5783890"/>
                <a:ext cx="7131836"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quitter sans enregistrer votre demande et revenir sur le tableau de bord.</a:t>
                </a:r>
              </a:p>
            </p:txBody>
          </p:sp>
        </p:grpSp>
      </p:grpSp>
      <p:grpSp>
        <p:nvGrpSpPr>
          <p:cNvPr id="9" name="Groupe 8">
            <a:extLst>
              <a:ext uri="{FF2B5EF4-FFF2-40B4-BE49-F238E27FC236}">
                <a16:creationId xmlns:a16="http://schemas.microsoft.com/office/drawing/2014/main" xmlns="" id="{1B026D7F-D2E0-4EEB-9FFD-1CF176EC871D}"/>
              </a:ext>
            </a:extLst>
          </p:cNvPr>
          <p:cNvGrpSpPr/>
          <p:nvPr/>
        </p:nvGrpSpPr>
        <p:grpSpPr>
          <a:xfrm>
            <a:off x="1873235" y="2808438"/>
            <a:ext cx="2208085" cy="1656026"/>
            <a:chOff x="1850886" y="2667408"/>
            <a:chExt cx="2208085" cy="1656026"/>
          </a:xfrm>
        </p:grpSpPr>
        <p:sp>
          <p:nvSpPr>
            <p:cNvPr id="71" name="Ellipse 70">
              <a:extLst>
                <a:ext uri="{FF2B5EF4-FFF2-40B4-BE49-F238E27FC236}">
                  <a16:creationId xmlns:a16="http://schemas.microsoft.com/office/drawing/2014/main" xmlns="" id="{055CA51B-1E92-48F9-A7E4-60F919587C57}"/>
                </a:ext>
              </a:extLst>
            </p:cNvPr>
            <p:cNvSpPr/>
            <p:nvPr/>
          </p:nvSpPr>
          <p:spPr>
            <a:xfrm>
              <a:off x="2045827" y="273830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72" name="ZoneTexte 71">
              <a:extLst>
                <a:ext uri="{FF2B5EF4-FFF2-40B4-BE49-F238E27FC236}">
                  <a16:creationId xmlns:a16="http://schemas.microsoft.com/office/drawing/2014/main" xmlns="" id="{2515B84F-BCF0-4EEF-AAFB-C4EADC8E4474}"/>
                </a:ext>
              </a:extLst>
            </p:cNvPr>
            <p:cNvSpPr txBox="1"/>
            <p:nvPr/>
          </p:nvSpPr>
          <p:spPr>
            <a:xfrm>
              <a:off x="2384398" y="2724492"/>
              <a:ext cx="1674573"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déposer une demande de certificat via le code du modèle</a:t>
              </a:r>
            </a:p>
          </p:txBody>
        </p:sp>
        <p:sp>
          <p:nvSpPr>
            <p:cNvPr id="73" name="Ellipse 72">
              <a:extLst>
                <a:ext uri="{FF2B5EF4-FFF2-40B4-BE49-F238E27FC236}">
                  <a16:creationId xmlns:a16="http://schemas.microsoft.com/office/drawing/2014/main" xmlns="" id="{996AFCAC-296C-4F35-8AEF-E4D2C634883C}"/>
                </a:ext>
              </a:extLst>
            </p:cNvPr>
            <p:cNvSpPr/>
            <p:nvPr/>
          </p:nvSpPr>
          <p:spPr>
            <a:xfrm>
              <a:off x="2047591" y="329365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74" name="ZoneTexte 73">
              <a:extLst>
                <a:ext uri="{FF2B5EF4-FFF2-40B4-BE49-F238E27FC236}">
                  <a16:creationId xmlns:a16="http://schemas.microsoft.com/office/drawing/2014/main" xmlns="" id="{7C4F4904-CB3F-4E3C-A1C5-DDCE2377F193}"/>
                </a:ext>
              </a:extLst>
            </p:cNvPr>
            <p:cNvSpPr txBox="1"/>
            <p:nvPr/>
          </p:nvSpPr>
          <p:spPr>
            <a:xfrm>
              <a:off x="2384399" y="3295920"/>
              <a:ext cx="1593091" cy="352276"/>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Taper le code du modèle du certificat à déposer</a:t>
              </a:r>
            </a:p>
          </p:txBody>
        </p:sp>
        <p:sp>
          <p:nvSpPr>
            <p:cNvPr id="75" name="Ellipse 74">
              <a:extLst>
                <a:ext uri="{FF2B5EF4-FFF2-40B4-BE49-F238E27FC236}">
                  <a16:creationId xmlns:a16="http://schemas.microsoft.com/office/drawing/2014/main" xmlns="" id="{69FC72BD-BB11-4329-9014-0F15A07DD4F9}"/>
                </a:ext>
              </a:extLst>
            </p:cNvPr>
            <p:cNvSpPr/>
            <p:nvPr/>
          </p:nvSpPr>
          <p:spPr>
            <a:xfrm>
              <a:off x="2045827" y="380998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76" name="Rectangle 75">
              <a:extLst>
                <a:ext uri="{FF2B5EF4-FFF2-40B4-BE49-F238E27FC236}">
                  <a16:creationId xmlns:a16="http://schemas.microsoft.com/office/drawing/2014/main" xmlns="" id="{2AD4138E-9C4E-4FC2-95A9-EEFE24D47494}"/>
                </a:ext>
              </a:extLst>
            </p:cNvPr>
            <p:cNvSpPr/>
            <p:nvPr/>
          </p:nvSpPr>
          <p:spPr>
            <a:xfrm>
              <a:off x="2388246" y="3782221"/>
              <a:ext cx="1507762"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afin de lancer la recherche des CPM associés à ce modèle</a:t>
              </a:r>
            </a:p>
          </p:txBody>
        </p:sp>
        <p:sp>
          <p:nvSpPr>
            <p:cNvPr id="88" name="Rectangle 87">
              <a:extLst>
                <a:ext uri="{FF2B5EF4-FFF2-40B4-BE49-F238E27FC236}">
                  <a16:creationId xmlns:a16="http://schemas.microsoft.com/office/drawing/2014/main" xmlns="" id="{6B4FEAB3-9A85-454B-BEA3-BB0DE1DAFA95}"/>
                </a:ext>
              </a:extLst>
            </p:cNvPr>
            <p:cNvSpPr/>
            <p:nvPr/>
          </p:nvSpPr>
          <p:spPr>
            <a:xfrm>
              <a:off x="1850886" y="2667408"/>
              <a:ext cx="2208085" cy="1656026"/>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Tree>
    <p:extLst>
      <p:ext uri="{BB962C8B-B14F-4D97-AF65-F5344CB8AC3E}">
        <p14:creationId xmlns:p14="http://schemas.microsoft.com/office/powerpoint/2010/main" val="244729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82012" y="928190"/>
            <a:ext cx="4582839" cy="2260270"/>
            <a:chOff x="1582012" y="1010524"/>
            <a:chExt cx="4582839" cy="2260270"/>
          </a:xfrm>
        </p:grpSpPr>
        <p:pic>
          <p:nvPicPr>
            <p:cNvPr id="33" name="Image 32"/>
            <p:cNvPicPr>
              <a:picLocks noChangeAspect="1"/>
            </p:cNvPicPr>
            <p:nvPr/>
          </p:nvPicPr>
          <p:blipFill rotWithShape="1">
            <a:blip r:embed="rId4"/>
            <a:srcRect b="3443"/>
            <a:stretch/>
          </p:blipFill>
          <p:spPr>
            <a:xfrm>
              <a:off x="1582012" y="1010524"/>
              <a:ext cx="4582839" cy="2260270"/>
            </a:xfrm>
            <a:prstGeom prst="rect">
              <a:avLst/>
            </a:prstGeom>
            <a:ln w="28575">
              <a:solidFill>
                <a:srgbClr val="1565C0"/>
              </a:solidFill>
            </a:ln>
          </p:spPr>
        </p:pic>
        <p:sp>
          <p:nvSpPr>
            <p:cNvPr id="51" name="Ellipse 50">
              <a:extLst>
                <a:ext uri="{FF2B5EF4-FFF2-40B4-BE49-F238E27FC236}">
                  <a16:creationId xmlns:a16="http://schemas.microsoft.com/office/drawing/2014/main" xmlns="" id="{D13013DD-75D7-426A-A37E-DB262E9AB74B}"/>
                </a:ext>
              </a:extLst>
            </p:cNvPr>
            <p:cNvSpPr/>
            <p:nvPr/>
          </p:nvSpPr>
          <p:spPr>
            <a:xfrm>
              <a:off x="4206153" y="2479959"/>
              <a:ext cx="257610" cy="223934"/>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grpSp>
      <p:pic>
        <p:nvPicPr>
          <p:cNvPr id="3" name="Image 2"/>
          <p:cNvPicPr>
            <a:picLocks noChangeAspect="1"/>
          </p:cNvPicPr>
          <p:nvPr/>
        </p:nvPicPr>
        <p:blipFill>
          <a:blip r:embed="rId5"/>
          <a:stretch>
            <a:fillRect/>
          </a:stretch>
        </p:blipFill>
        <p:spPr>
          <a:xfrm>
            <a:off x="5754817" y="1470457"/>
            <a:ext cx="3310718" cy="1992950"/>
          </a:xfrm>
          <a:prstGeom prst="rect">
            <a:avLst/>
          </a:prstGeom>
          <a:ln w="28575">
            <a:solidFill>
              <a:srgbClr val="1565C0"/>
            </a:solidFill>
          </a:ln>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669832836"/>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1095" name="Diapositive think-cell" r:id="rId6" imgW="360" imgH="360" progId="TCLayout.ActiveDocument.1">
                  <p:embed/>
                </p:oleObj>
              </mc:Choice>
              <mc:Fallback>
                <p:oleObj name="Diapositive think-cell" r:id="rId6" imgW="360" imgH="360" progId="TCLayout.ActiveDocument.1">
                  <p:embed/>
                  <p:pic>
                    <p:nvPicPr>
                      <p:cNvPr id="19" name="Object 18"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6/20)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Zoom sur la pop up « Ouvrir les critères et documents liés »</a:t>
            </a:r>
            <a:endParaRPr lang="fr-FR" sz="1200" b="0" i="1" dirty="0">
              <a:solidFill>
                <a:srgbClr val="000000"/>
              </a:solidFill>
              <a:latin typeface="Calibri" panose="020F0502020204030204" pitchFamily="34" charset="0"/>
              <a:cs typeface="Calibri" panose="020F0502020204030204" pitchFamily="34" charset="0"/>
            </a:endParaRPr>
          </a:p>
        </p:txBody>
      </p:sp>
      <p:grpSp>
        <p:nvGrpSpPr>
          <p:cNvPr id="5" name="Groupe 4"/>
          <p:cNvGrpSpPr/>
          <p:nvPr/>
        </p:nvGrpSpPr>
        <p:grpSpPr>
          <a:xfrm>
            <a:off x="1394700" y="3548075"/>
            <a:ext cx="8367597" cy="2630476"/>
            <a:chOff x="2011388" y="3557021"/>
            <a:chExt cx="8367597" cy="2630476"/>
          </a:xfrm>
        </p:grpSpPr>
        <p:sp>
          <p:nvSpPr>
            <p:cNvPr id="70" name="Rectangle 69">
              <a:extLst>
                <a:ext uri="{FF2B5EF4-FFF2-40B4-BE49-F238E27FC236}">
                  <a16:creationId xmlns:a16="http://schemas.microsoft.com/office/drawing/2014/main" xmlns="" id="{35E003F7-AF34-4F95-8373-691C92037139}"/>
                </a:ext>
              </a:extLst>
            </p:cNvPr>
            <p:cNvSpPr/>
            <p:nvPr/>
          </p:nvSpPr>
          <p:spPr>
            <a:xfrm>
              <a:off x="2011388" y="3557021"/>
              <a:ext cx="8367597" cy="2630476"/>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6" name="Groupe 5">
              <a:extLst>
                <a:ext uri="{FF2B5EF4-FFF2-40B4-BE49-F238E27FC236}">
                  <a16:creationId xmlns:a16="http://schemas.microsoft.com/office/drawing/2014/main" xmlns="" id="{5ACE0A00-7094-4DCE-A28D-806AC89196FD}"/>
                </a:ext>
              </a:extLst>
            </p:cNvPr>
            <p:cNvGrpSpPr/>
            <p:nvPr/>
          </p:nvGrpSpPr>
          <p:grpSpPr>
            <a:xfrm>
              <a:off x="2070994" y="3686625"/>
              <a:ext cx="8134787" cy="508638"/>
              <a:chOff x="521826" y="4958119"/>
              <a:chExt cx="8134787" cy="508638"/>
            </a:xfrm>
          </p:grpSpPr>
          <p:sp>
            <p:nvSpPr>
              <p:cNvPr id="79" name="Ellipse 78">
                <a:extLst>
                  <a:ext uri="{FF2B5EF4-FFF2-40B4-BE49-F238E27FC236}">
                    <a16:creationId xmlns:a16="http://schemas.microsoft.com/office/drawing/2014/main" xmlns="" id="{7DE786E3-8D29-4A2C-AE94-B54E002C1B0B}"/>
                  </a:ext>
                </a:extLst>
              </p:cNvPr>
              <p:cNvSpPr/>
              <p:nvPr/>
            </p:nvSpPr>
            <p:spPr>
              <a:xfrm>
                <a:off x="521826" y="495811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80" name="Rectangle 79">
                <a:extLst>
                  <a:ext uri="{FF2B5EF4-FFF2-40B4-BE49-F238E27FC236}">
                    <a16:creationId xmlns:a16="http://schemas.microsoft.com/office/drawing/2014/main" xmlns="" id="{4C679B41-5FDF-421E-9C89-452BCAFA2FF0}"/>
                  </a:ext>
                </a:extLst>
              </p:cNvPr>
              <p:cNvSpPr/>
              <p:nvPr/>
            </p:nvSpPr>
            <p:spPr>
              <a:xfrm>
                <a:off x="860398" y="4958926"/>
                <a:ext cx="7796215"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afficher les critères et les documents liés au couple pays marchandise. Il  est important de consulter ces éléments avant de commencer  la demande de certificats. En effet, ils précisent les conditions détaillées d’utilisation du modèle pour le produit que l’on souhaite exporter.</a:t>
                </a:r>
              </a:p>
            </p:txBody>
          </p:sp>
        </p:grpSp>
        <p:grpSp>
          <p:nvGrpSpPr>
            <p:cNvPr id="38" name="Groupe 37">
              <a:extLst>
                <a:ext uri="{FF2B5EF4-FFF2-40B4-BE49-F238E27FC236}">
                  <a16:creationId xmlns:a16="http://schemas.microsoft.com/office/drawing/2014/main" xmlns="" id="{FE58BDE4-413D-4084-9EB2-246E7FAED5AE}"/>
                </a:ext>
              </a:extLst>
            </p:cNvPr>
            <p:cNvGrpSpPr/>
            <p:nvPr/>
          </p:nvGrpSpPr>
          <p:grpSpPr>
            <a:xfrm>
              <a:off x="2067446" y="4200036"/>
              <a:ext cx="8134787" cy="251280"/>
              <a:chOff x="521826" y="4925461"/>
              <a:chExt cx="8134787" cy="251280"/>
            </a:xfrm>
          </p:grpSpPr>
          <p:sp>
            <p:nvSpPr>
              <p:cNvPr id="39" name="Ellipse 38">
                <a:extLst>
                  <a:ext uri="{FF2B5EF4-FFF2-40B4-BE49-F238E27FC236}">
                    <a16:creationId xmlns:a16="http://schemas.microsoft.com/office/drawing/2014/main" xmlns="" id="{ED104BA5-FA95-4D8D-91BD-0BF5A3C1B024}"/>
                  </a:ext>
                </a:extLst>
              </p:cNvPr>
              <p:cNvSpPr/>
              <p:nvPr/>
            </p:nvSpPr>
            <p:spPr>
              <a:xfrm>
                <a:off x="521826" y="492546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40" name="Rectangle 39">
                <a:extLst>
                  <a:ext uri="{FF2B5EF4-FFF2-40B4-BE49-F238E27FC236}">
                    <a16:creationId xmlns:a16="http://schemas.microsoft.com/office/drawing/2014/main" xmlns="" id="{67F1CB98-8B99-4E81-B42B-14202C2A03A1}"/>
                  </a:ext>
                </a:extLst>
              </p:cNvPr>
              <p:cNvSpPr/>
              <p:nvPr/>
            </p:nvSpPr>
            <p:spPr>
              <a:xfrm>
                <a:off x="860398" y="4958926"/>
                <a:ext cx="7796215"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La </a:t>
                </a:r>
                <a:r>
                  <a:rPr lang="fr-FR" sz="1200" dirty="0" smtClean="0">
                    <a:latin typeface="Calibri" panose="020F0502020204030204" pitchFamily="34" charset="0"/>
                    <a:cs typeface="Calibri" panose="020F0502020204030204" pitchFamily="34" charset="0"/>
                  </a:rPr>
                  <a:t>fenêtre</a:t>
                </a:r>
                <a:r>
                  <a:rPr lang="fr-FR" sz="1200" dirty="0" smtClean="0">
                    <a:latin typeface="Calibri" panose="020F0502020204030204" pitchFamily="34" charset="0"/>
                    <a:cs typeface="Calibri" panose="020F0502020204030204" pitchFamily="34" charset="0"/>
                  </a:rPr>
                  <a:t> </a:t>
                </a:r>
                <a:r>
                  <a:rPr lang="fr-FR" sz="1200" dirty="0">
                    <a:latin typeface="Calibri" panose="020F0502020204030204" pitchFamily="34" charset="0"/>
                    <a:cs typeface="Calibri" panose="020F0502020204030204" pitchFamily="34" charset="0"/>
                  </a:rPr>
                  <a:t>s’affiche</a:t>
                </a:r>
              </a:p>
            </p:txBody>
          </p:sp>
        </p:grpSp>
        <p:grpSp>
          <p:nvGrpSpPr>
            <p:cNvPr id="41" name="Groupe 40">
              <a:extLst>
                <a:ext uri="{FF2B5EF4-FFF2-40B4-BE49-F238E27FC236}">
                  <a16:creationId xmlns:a16="http://schemas.microsoft.com/office/drawing/2014/main" xmlns="" id="{861554B3-50FC-4C9B-9C30-C67D9A358590}"/>
                </a:ext>
              </a:extLst>
            </p:cNvPr>
            <p:cNvGrpSpPr/>
            <p:nvPr/>
          </p:nvGrpSpPr>
          <p:grpSpPr>
            <a:xfrm>
              <a:off x="2067446" y="4533957"/>
              <a:ext cx="8134786" cy="251280"/>
              <a:chOff x="521826" y="4958119"/>
              <a:chExt cx="8134786" cy="251280"/>
            </a:xfrm>
          </p:grpSpPr>
          <p:sp>
            <p:nvSpPr>
              <p:cNvPr id="42" name="Ellipse 41">
                <a:extLst>
                  <a:ext uri="{FF2B5EF4-FFF2-40B4-BE49-F238E27FC236}">
                    <a16:creationId xmlns:a16="http://schemas.microsoft.com/office/drawing/2014/main" xmlns="" id="{E6583DDF-DAF0-4A0B-AF52-9577F28DE84E}"/>
                  </a:ext>
                </a:extLst>
              </p:cNvPr>
              <p:cNvSpPr/>
              <p:nvPr/>
            </p:nvSpPr>
            <p:spPr>
              <a:xfrm>
                <a:off x="521826" y="495811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43" name="Rectangle 42">
                <a:extLst>
                  <a:ext uri="{FF2B5EF4-FFF2-40B4-BE49-F238E27FC236}">
                    <a16:creationId xmlns:a16="http://schemas.microsoft.com/office/drawing/2014/main" xmlns="" id="{3169B235-4158-4E32-A22B-1A483FEF67B8}"/>
                  </a:ext>
                </a:extLst>
              </p:cNvPr>
              <p:cNvSpPr/>
              <p:nvPr/>
            </p:nvSpPr>
            <p:spPr>
              <a:xfrm>
                <a:off x="860397" y="4992331"/>
                <a:ext cx="7796215"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Les critères du couple pays marchandise s’affichent. Exigence d’un agrément export, pré-notification…</a:t>
                </a:r>
              </a:p>
            </p:txBody>
          </p:sp>
        </p:grpSp>
        <p:grpSp>
          <p:nvGrpSpPr>
            <p:cNvPr id="44" name="Groupe 43">
              <a:extLst>
                <a:ext uri="{FF2B5EF4-FFF2-40B4-BE49-F238E27FC236}">
                  <a16:creationId xmlns:a16="http://schemas.microsoft.com/office/drawing/2014/main" xmlns="" id="{4CF9A1A4-F3D3-4B2D-8ED8-8E51D708DE25}"/>
                </a:ext>
              </a:extLst>
            </p:cNvPr>
            <p:cNvGrpSpPr/>
            <p:nvPr/>
          </p:nvGrpSpPr>
          <p:grpSpPr>
            <a:xfrm>
              <a:off x="2067446" y="4859095"/>
              <a:ext cx="8134787" cy="507831"/>
              <a:chOff x="521826" y="4973552"/>
              <a:chExt cx="8134787" cy="507831"/>
            </a:xfrm>
          </p:grpSpPr>
          <p:sp>
            <p:nvSpPr>
              <p:cNvPr id="45" name="Ellipse 44">
                <a:extLst>
                  <a:ext uri="{FF2B5EF4-FFF2-40B4-BE49-F238E27FC236}">
                    <a16:creationId xmlns:a16="http://schemas.microsoft.com/office/drawing/2014/main" xmlns="" id="{BD5E38CB-5737-49C1-AE61-525C0E492A5D}"/>
                  </a:ext>
                </a:extLst>
              </p:cNvPr>
              <p:cNvSpPr/>
              <p:nvPr/>
            </p:nvSpPr>
            <p:spPr>
              <a:xfrm>
                <a:off x="521826" y="4985278"/>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46" name="Rectangle 45">
                <a:extLst>
                  <a:ext uri="{FF2B5EF4-FFF2-40B4-BE49-F238E27FC236}">
                    <a16:creationId xmlns:a16="http://schemas.microsoft.com/office/drawing/2014/main" xmlns="" id="{163B4D28-1A1E-487A-B529-C2F55180E573}"/>
                  </a:ext>
                </a:extLst>
              </p:cNvPr>
              <p:cNvSpPr/>
              <p:nvPr/>
            </p:nvSpPr>
            <p:spPr>
              <a:xfrm>
                <a:off x="860398" y="4973552"/>
                <a:ext cx="7796215"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Libellés des documents liés au couple pays marchandise.  Ces documents sont 1/ des documents d’information qui précisent les conditions détaillées d’utilisation du modèle et les conditions spécifiques d’exportation des produits vers le pays tiers et 2/des documents exigés par le pays tiers ou nécessaires à l’instruction.</a:t>
                </a:r>
              </a:p>
            </p:txBody>
          </p:sp>
        </p:grpSp>
        <p:grpSp>
          <p:nvGrpSpPr>
            <p:cNvPr id="48" name="Groupe 47">
              <a:extLst>
                <a:ext uri="{FF2B5EF4-FFF2-40B4-BE49-F238E27FC236}">
                  <a16:creationId xmlns:a16="http://schemas.microsoft.com/office/drawing/2014/main" xmlns="" id="{9B944EE0-374A-4309-A0CF-3B8E6796410D}"/>
                </a:ext>
              </a:extLst>
            </p:cNvPr>
            <p:cNvGrpSpPr/>
            <p:nvPr/>
          </p:nvGrpSpPr>
          <p:grpSpPr>
            <a:xfrm>
              <a:off x="2070994" y="5447646"/>
              <a:ext cx="8134787" cy="353083"/>
              <a:chOff x="521826" y="4958119"/>
              <a:chExt cx="8134787" cy="353083"/>
            </a:xfrm>
          </p:grpSpPr>
          <p:sp>
            <p:nvSpPr>
              <p:cNvPr id="49" name="Ellipse 48">
                <a:extLst>
                  <a:ext uri="{FF2B5EF4-FFF2-40B4-BE49-F238E27FC236}">
                    <a16:creationId xmlns:a16="http://schemas.microsoft.com/office/drawing/2014/main" xmlns="" id="{CE283270-1824-4255-A56E-35F1085EA147}"/>
                  </a:ext>
                </a:extLst>
              </p:cNvPr>
              <p:cNvSpPr/>
              <p:nvPr/>
            </p:nvSpPr>
            <p:spPr>
              <a:xfrm>
                <a:off x="521826" y="495811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50" name="Rectangle 49">
                <a:extLst>
                  <a:ext uri="{FF2B5EF4-FFF2-40B4-BE49-F238E27FC236}">
                    <a16:creationId xmlns:a16="http://schemas.microsoft.com/office/drawing/2014/main" xmlns="" id="{C63E01D2-A095-4123-BB53-500D4C4B4DF1}"/>
                  </a:ext>
                </a:extLst>
              </p:cNvPr>
              <p:cNvSpPr/>
              <p:nvPr/>
            </p:nvSpPr>
            <p:spPr>
              <a:xfrm>
                <a:off x="860398" y="4958926"/>
                <a:ext cx="7796215"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télécharger et consulter les documents liés au couple pays marchandise donnant plus de précisions sur le certificat.</a:t>
                </a:r>
              </a:p>
            </p:txBody>
          </p:sp>
        </p:grpSp>
        <p:grpSp>
          <p:nvGrpSpPr>
            <p:cNvPr id="53" name="Groupe 52">
              <a:extLst>
                <a:ext uri="{FF2B5EF4-FFF2-40B4-BE49-F238E27FC236}">
                  <a16:creationId xmlns:a16="http://schemas.microsoft.com/office/drawing/2014/main" xmlns="" id="{CB96F930-E6AF-4D00-8E29-068E8FEF79D4}"/>
                </a:ext>
              </a:extLst>
            </p:cNvPr>
            <p:cNvGrpSpPr/>
            <p:nvPr/>
          </p:nvGrpSpPr>
          <p:grpSpPr>
            <a:xfrm>
              <a:off x="2070994" y="5870861"/>
              <a:ext cx="8134787" cy="251280"/>
              <a:chOff x="521826" y="4958119"/>
              <a:chExt cx="8134787" cy="251280"/>
            </a:xfrm>
          </p:grpSpPr>
          <p:sp>
            <p:nvSpPr>
              <p:cNvPr id="56" name="Ellipse 55">
                <a:extLst>
                  <a:ext uri="{FF2B5EF4-FFF2-40B4-BE49-F238E27FC236}">
                    <a16:creationId xmlns:a16="http://schemas.microsoft.com/office/drawing/2014/main" xmlns="" id="{C331ADE8-942E-43A8-9321-85AF55007DEC}"/>
                  </a:ext>
                </a:extLst>
              </p:cNvPr>
              <p:cNvSpPr/>
              <p:nvPr/>
            </p:nvSpPr>
            <p:spPr>
              <a:xfrm>
                <a:off x="521826" y="495811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57" name="Rectangle 56">
                <a:extLst>
                  <a:ext uri="{FF2B5EF4-FFF2-40B4-BE49-F238E27FC236}">
                    <a16:creationId xmlns:a16="http://schemas.microsoft.com/office/drawing/2014/main" xmlns="" id="{BFFF7398-1FAD-4539-A3B7-DA827D0845B4}"/>
                  </a:ext>
                </a:extLst>
              </p:cNvPr>
              <p:cNvSpPr/>
              <p:nvPr/>
            </p:nvSpPr>
            <p:spPr>
              <a:xfrm>
                <a:off x="860398" y="5001313"/>
                <a:ext cx="7796215"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pour fermer la </a:t>
                </a:r>
                <a:r>
                  <a:rPr lang="fr-FR" sz="1200" dirty="0" smtClean="0">
                    <a:latin typeface="Calibri" panose="020F0502020204030204" pitchFamily="34" charset="0"/>
                    <a:cs typeface="Calibri" panose="020F0502020204030204" pitchFamily="34" charset="0"/>
                  </a:rPr>
                  <a:t>fenêtre</a:t>
                </a:r>
                <a:endParaRPr lang="fr-FR" sz="1200" dirty="0">
                  <a:latin typeface="Calibri" panose="020F0502020204030204" pitchFamily="34" charset="0"/>
                  <a:cs typeface="Calibri" panose="020F0502020204030204" pitchFamily="34" charset="0"/>
                </a:endParaRPr>
              </a:p>
            </p:txBody>
          </p:sp>
        </p:grpSp>
      </p:grpSp>
      <p:grpSp>
        <p:nvGrpSpPr>
          <p:cNvPr id="7" name="Groupe 6"/>
          <p:cNvGrpSpPr/>
          <p:nvPr/>
        </p:nvGrpSpPr>
        <p:grpSpPr>
          <a:xfrm>
            <a:off x="5548039" y="1276427"/>
            <a:ext cx="3687294" cy="2140561"/>
            <a:chOff x="5548039" y="1276427"/>
            <a:chExt cx="3687294" cy="2140561"/>
          </a:xfrm>
        </p:grpSpPr>
        <p:sp>
          <p:nvSpPr>
            <p:cNvPr id="75" name="Ellipse 74">
              <a:extLst>
                <a:ext uri="{FF2B5EF4-FFF2-40B4-BE49-F238E27FC236}">
                  <a16:creationId xmlns:a16="http://schemas.microsoft.com/office/drawing/2014/main" xmlns="" id="{69FC72BD-BB11-4329-9014-0F15A07DD4F9}"/>
                </a:ext>
              </a:extLst>
            </p:cNvPr>
            <p:cNvSpPr/>
            <p:nvPr/>
          </p:nvSpPr>
          <p:spPr>
            <a:xfrm>
              <a:off x="7304044" y="1789361"/>
              <a:ext cx="258201" cy="223934"/>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55" name="Ellipse 54">
              <a:extLst>
                <a:ext uri="{FF2B5EF4-FFF2-40B4-BE49-F238E27FC236}">
                  <a16:creationId xmlns:a16="http://schemas.microsoft.com/office/drawing/2014/main" xmlns="" id="{B73C0D46-FB0D-4B58-B48E-9718C1C24E62}"/>
                </a:ext>
              </a:extLst>
            </p:cNvPr>
            <p:cNvSpPr/>
            <p:nvPr/>
          </p:nvSpPr>
          <p:spPr>
            <a:xfrm>
              <a:off x="5548039" y="2285531"/>
              <a:ext cx="257610" cy="223934"/>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58" name="Ellipse 57">
              <a:extLst>
                <a:ext uri="{FF2B5EF4-FFF2-40B4-BE49-F238E27FC236}">
                  <a16:creationId xmlns:a16="http://schemas.microsoft.com/office/drawing/2014/main" xmlns="" id="{1005F1E6-3682-42AD-860D-485FA8A4A93C}"/>
                </a:ext>
              </a:extLst>
            </p:cNvPr>
            <p:cNvSpPr/>
            <p:nvPr/>
          </p:nvSpPr>
          <p:spPr>
            <a:xfrm>
              <a:off x="8977723" y="2321469"/>
              <a:ext cx="257610" cy="223934"/>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37" name="Ellipse 36">
              <a:extLst>
                <a:ext uri="{FF2B5EF4-FFF2-40B4-BE49-F238E27FC236}">
                  <a16:creationId xmlns:a16="http://schemas.microsoft.com/office/drawing/2014/main" xmlns="" id="{841BDDF2-3A0F-42A2-A46E-E10C958DC577}"/>
                </a:ext>
              </a:extLst>
            </p:cNvPr>
            <p:cNvSpPr/>
            <p:nvPr/>
          </p:nvSpPr>
          <p:spPr>
            <a:xfrm>
              <a:off x="8977723" y="3193054"/>
              <a:ext cx="257610" cy="223934"/>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73" name="Ellipse 72">
              <a:extLst>
                <a:ext uri="{FF2B5EF4-FFF2-40B4-BE49-F238E27FC236}">
                  <a16:creationId xmlns:a16="http://schemas.microsoft.com/office/drawing/2014/main" xmlns="" id="{996AFCAC-296C-4F35-8AEF-E4D2C634883C}"/>
                </a:ext>
              </a:extLst>
            </p:cNvPr>
            <p:cNvSpPr/>
            <p:nvPr/>
          </p:nvSpPr>
          <p:spPr>
            <a:xfrm>
              <a:off x="8912123" y="1276427"/>
              <a:ext cx="258201" cy="223934"/>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grpSp>
    </p:spTree>
    <p:extLst>
      <p:ext uri="{BB962C8B-B14F-4D97-AF65-F5344CB8AC3E}">
        <p14:creationId xmlns:p14="http://schemas.microsoft.com/office/powerpoint/2010/main" val="286009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5"/>
          <a:stretch>
            <a:fillRect/>
          </a:stretch>
        </p:blipFill>
        <p:spPr>
          <a:xfrm>
            <a:off x="6477758" y="1050446"/>
            <a:ext cx="5559895" cy="2168998"/>
          </a:xfrm>
          <a:prstGeom prst="rect">
            <a:avLst/>
          </a:prstGeom>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720519981"/>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5194" name="Diapositive think-cell" r:id="rId6" imgW="360" imgH="360" progId="TCLayout.ActiveDocument.1">
                  <p:embed/>
                </p:oleObj>
              </mc:Choice>
              <mc:Fallback>
                <p:oleObj name="Diapositive think-cell" r:id="rId6" imgW="360" imgH="360" progId="TCLayout.ActiveDocument.1">
                  <p:embed/>
                  <p:pic>
                    <p:nvPicPr>
                      <p:cNvPr id="19" name="Object 18"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7/20)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Eléments à renseigner par le demandeur – </a:t>
            </a:r>
            <a:r>
              <a:rPr lang="fr-FR" b="0" i="1" dirty="0">
                <a:solidFill>
                  <a:srgbClr val="0070C0"/>
                </a:solidFill>
                <a:latin typeface="Calibri" panose="020F0502020204030204" pitchFamily="34" charset="0"/>
                <a:cs typeface="Calibri" panose="020F0502020204030204" pitchFamily="34" charset="0"/>
              </a:rPr>
              <a:t>Aperçu général</a:t>
            </a:r>
            <a:endParaRPr lang="fr-FR" sz="1200" b="0" i="1" dirty="0">
              <a:solidFill>
                <a:srgbClr val="0070C0"/>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xmlns="" id="{BEA2D3B2-6505-4F9D-9193-198EFF1A21CF}"/>
              </a:ext>
            </a:extLst>
          </p:cNvPr>
          <p:cNvSpPr/>
          <p:nvPr/>
        </p:nvSpPr>
        <p:spPr>
          <a:xfrm>
            <a:off x="435584" y="929829"/>
            <a:ext cx="5834005" cy="2272375"/>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400" dirty="0">
                <a:solidFill>
                  <a:schemeClr val="tx1"/>
                </a:solidFill>
                <a:latin typeface="Calibri" panose="020F0502020204030204" pitchFamily="34" charset="0"/>
                <a:cs typeface="Calibri" panose="020F0502020204030204" pitchFamily="34" charset="0"/>
              </a:rPr>
              <a:t>Avant de soumettre un certificat, le demandeur doit renseigner les informations demandées dans les onglets suivants :</a:t>
            </a:r>
          </a:p>
          <a:p>
            <a:pPr marL="285750" indent="-285750">
              <a:lnSpc>
                <a:spcPct val="150000"/>
              </a:lnSpc>
              <a:buFont typeface="Arial" panose="020B0604020202020204" pitchFamily="34" charset="0"/>
              <a:buChar char="•"/>
            </a:pPr>
            <a:r>
              <a:rPr lang="fr-FR" sz="1400" b="1" dirty="0">
                <a:solidFill>
                  <a:schemeClr val="tx1"/>
                </a:solidFill>
                <a:latin typeface="Calibri" panose="020F0502020204030204" pitchFamily="34" charset="0"/>
                <a:cs typeface="Calibri" panose="020F0502020204030204" pitchFamily="34" charset="0"/>
              </a:rPr>
              <a:t>Formulaire du modèle de certificat sanitaire </a:t>
            </a:r>
            <a:r>
              <a:rPr lang="fr-FR" sz="1400" dirty="0">
                <a:solidFill>
                  <a:schemeClr val="tx1"/>
                </a:solidFill>
                <a:latin typeface="Calibri" panose="020F0502020204030204" pitchFamily="34" charset="0"/>
                <a:cs typeface="Calibri" panose="020F0502020204030204" pitchFamily="34" charset="0"/>
              </a:rPr>
              <a:t>(par exemple : Chine – Produits laitiers)</a:t>
            </a:r>
          </a:p>
          <a:p>
            <a:pPr marL="285750" indent="-285750">
              <a:lnSpc>
                <a:spcPct val="150000"/>
              </a:lnSpc>
              <a:buFont typeface="Arial" panose="020B0604020202020204" pitchFamily="34" charset="0"/>
              <a:buChar char="•"/>
            </a:pPr>
            <a:r>
              <a:rPr lang="fr-FR" sz="1400" b="1" dirty="0">
                <a:solidFill>
                  <a:schemeClr val="tx1"/>
                </a:solidFill>
                <a:latin typeface="Calibri" panose="020F0502020204030204" pitchFamily="34" charset="0"/>
                <a:cs typeface="Calibri" panose="020F0502020204030204" pitchFamily="34" charset="0"/>
              </a:rPr>
              <a:t>Formulaire(s) du(es) modèle(s) d’attestation(s) complémentaire(s) le cas échéant</a:t>
            </a:r>
          </a:p>
          <a:p>
            <a:r>
              <a:rPr lang="fr-FR" sz="1200" i="1" dirty="0">
                <a:solidFill>
                  <a:schemeClr val="tx1"/>
                </a:solidFill>
                <a:latin typeface="Calibri" panose="020F0502020204030204" pitchFamily="34" charset="0"/>
                <a:cs typeface="Calibri" panose="020F0502020204030204" pitchFamily="34" charset="0"/>
              </a:rPr>
              <a:t>NB: Il y aura autant d’onglets que d’attestations complémentaires ex  : Australie</a:t>
            </a:r>
          </a:p>
          <a:p>
            <a:pPr marL="285750" indent="-285750">
              <a:lnSpc>
                <a:spcPct val="150000"/>
              </a:lnSpc>
              <a:buFont typeface="Arial" panose="020B0604020202020204" pitchFamily="34" charset="0"/>
              <a:buChar char="•"/>
            </a:pPr>
            <a:r>
              <a:rPr lang="fr-FR" sz="1400" b="1" dirty="0">
                <a:solidFill>
                  <a:schemeClr val="tx1"/>
                </a:solidFill>
                <a:latin typeface="Calibri" panose="020F0502020204030204" pitchFamily="34" charset="0"/>
                <a:cs typeface="Calibri" panose="020F0502020204030204" pitchFamily="34" charset="0"/>
              </a:rPr>
              <a:t>Documents à joindre</a:t>
            </a:r>
          </a:p>
        </p:txBody>
      </p:sp>
      <p:sp>
        <p:nvSpPr>
          <p:cNvPr id="22" name="Ellipse 21">
            <a:extLst>
              <a:ext uri="{FF2B5EF4-FFF2-40B4-BE49-F238E27FC236}">
                <a16:creationId xmlns:a16="http://schemas.microsoft.com/office/drawing/2014/main" xmlns="" id="{A6C554FA-BEF0-44E1-8F2A-047804E991EA}"/>
              </a:ext>
            </a:extLst>
          </p:cNvPr>
          <p:cNvSpPr/>
          <p:nvPr/>
        </p:nvSpPr>
        <p:spPr>
          <a:xfrm>
            <a:off x="6882066" y="2161357"/>
            <a:ext cx="236389" cy="21403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3" name="Ellipse 22">
            <a:extLst>
              <a:ext uri="{FF2B5EF4-FFF2-40B4-BE49-F238E27FC236}">
                <a16:creationId xmlns:a16="http://schemas.microsoft.com/office/drawing/2014/main" xmlns="" id="{55E00421-B508-445D-9996-1EDE0DDAC31D}"/>
              </a:ext>
            </a:extLst>
          </p:cNvPr>
          <p:cNvSpPr/>
          <p:nvPr/>
        </p:nvSpPr>
        <p:spPr>
          <a:xfrm>
            <a:off x="7900843" y="2161357"/>
            <a:ext cx="236389" cy="21403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4" name="Ellipse 23">
            <a:extLst>
              <a:ext uri="{FF2B5EF4-FFF2-40B4-BE49-F238E27FC236}">
                <a16:creationId xmlns:a16="http://schemas.microsoft.com/office/drawing/2014/main" xmlns="" id="{9B85C168-573C-4F3F-B072-D1EA0C33C646}"/>
              </a:ext>
            </a:extLst>
          </p:cNvPr>
          <p:cNvSpPr/>
          <p:nvPr/>
        </p:nvSpPr>
        <p:spPr>
          <a:xfrm>
            <a:off x="8774552" y="2161357"/>
            <a:ext cx="236389" cy="21403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5" name="Ellipse 24">
            <a:extLst>
              <a:ext uri="{FF2B5EF4-FFF2-40B4-BE49-F238E27FC236}">
                <a16:creationId xmlns:a16="http://schemas.microsoft.com/office/drawing/2014/main" xmlns="" id="{8EA5FC88-C8A3-4539-987B-8CEB3704CDE4}"/>
              </a:ext>
            </a:extLst>
          </p:cNvPr>
          <p:cNvSpPr/>
          <p:nvPr/>
        </p:nvSpPr>
        <p:spPr>
          <a:xfrm>
            <a:off x="9706746" y="2144470"/>
            <a:ext cx="236389" cy="21403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26" name="Ellipse 25">
            <a:extLst>
              <a:ext uri="{FF2B5EF4-FFF2-40B4-BE49-F238E27FC236}">
                <a16:creationId xmlns:a16="http://schemas.microsoft.com/office/drawing/2014/main" xmlns="" id="{8EA5FC88-C8A3-4539-987B-8CEB3704CDE4}"/>
              </a:ext>
            </a:extLst>
          </p:cNvPr>
          <p:cNvSpPr/>
          <p:nvPr/>
        </p:nvSpPr>
        <p:spPr>
          <a:xfrm>
            <a:off x="7894144" y="1074024"/>
            <a:ext cx="236389" cy="21403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27" name="Ellipse 26">
            <a:extLst>
              <a:ext uri="{FF2B5EF4-FFF2-40B4-BE49-F238E27FC236}">
                <a16:creationId xmlns:a16="http://schemas.microsoft.com/office/drawing/2014/main" xmlns="" id="{8EA5FC88-C8A3-4539-987B-8CEB3704CDE4}"/>
              </a:ext>
            </a:extLst>
          </p:cNvPr>
          <p:cNvSpPr/>
          <p:nvPr/>
        </p:nvSpPr>
        <p:spPr>
          <a:xfrm>
            <a:off x="8821292" y="1070355"/>
            <a:ext cx="236389" cy="21403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35" name="Ellipse 34">
            <a:extLst>
              <a:ext uri="{FF2B5EF4-FFF2-40B4-BE49-F238E27FC236}">
                <a16:creationId xmlns:a16="http://schemas.microsoft.com/office/drawing/2014/main" xmlns="" id="{C2A8A397-F854-4E98-9935-E92D6ED1057E}"/>
              </a:ext>
            </a:extLst>
          </p:cNvPr>
          <p:cNvSpPr/>
          <p:nvPr/>
        </p:nvSpPr>
        <p:spPr>
          <a:xfrm>
            <a:off x="9676435" y="1064498"/>
            <a:ext cx="236389" cy="21403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7</a:t>
            </a:r>
          </a:p>
        </p:txBody>
      </p:sp>
      <p:grpSp>
        <p:nvGrpSpPr>
          <p:cNvPr id="8" name="Groupe 7">
            <a:extLst>
              <a:ext uri="{FF2B5EF4-FFF2-40B4-BE49-F238E27FC236}">
                <a16:creationId xmlns:a16="http://schemas.microsoft.com/office/drawing/2014/main" xmlns="" id="{B35CD442-CE33-46FC-A049-5F0C9AB831E2}"/>
              </a:ext>
            </a:extLst>
          </p:cNvPr>
          <p:cNvGrpSpPr/>
          <p:nvPr/>
        </p:nvGrpSpPr>
        <p:grpSpPr>
          <a:xfrm>
            <a:off x="435584" y="3286125"/>
            <a:ext cx="11602069" cy="2809875"/>
            <a:chOff x="859673" y="3423127"/>
            <a:chExt cx="10574254" cy="2672873"/>
          </a:xfrm>
        </p:grpSpPr>
        <p:sp>
          <p:nvSpPr>
            <p:cNvPr id="34" name="Ellipse 33">
              <a:extLst>
                <a:ext uri="{FF2B5EF4-FFF2-40B4-BE49-F238E27FC236}">
                  <a16:creationId xmlns:a16="http://schemas.microsoft.com/office/drawing/2014/main" xmlns="" id="{A3F69582-27F5-466D-98EE-A02D2E8379EA}"/>
                </a:ext>
              </a:extLst>
            </p:cNvPr>
            <p:cNvSpPr/>
            <p:nvPr/>
          </p:nvSpPr>
          <p:spPr>
            <a:xfrm>
              <a:off x="979074" y="3862788"/>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42" name="ZoneTexte 41">
              <a:extLst>
                <a:ext uri="{FF2B5EF4-FFF2-40B4-BE49-F238E27FC236}">
                  <a16:creationId xmlns:a16="http://schemas.microsoft.com/office/drawing/2014/main" xmlns="" id="{0523075F-A416-41A6-9C2F-194883C518A1}"/>
                </a:ext>
              </a:extLst>
            </p:cNvPr>
            <p:cNvSpPr txBox="1"/>
            <p:nvPr/>
          </p:nvSpPr>
          <p:spPr>
            <a:xfrm>
              <a:off x="1302038" y="3573330"/>
              <a:ext cx="7427205"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cet onglet pour accéder aux informations générales de la demande</a:t>
              </a:r>
            </a:p>
          </p:txBody>
        </p:sp>
        <p:sp>
          <p:nvSpPr>
            <p:cNvPr id="47" name="Ellipse 46">
              <a:extLst>
                <a:ext uri="{FF2B5EF4-FFF2-40B4-BE49-F238E27FC236}">
                  <a16:creationId xmlns:a16="http://schemas.microsoft.com/office/drawing/2014/main" xmlns="" id="{1B7A5EC9-6EFB-40BA-9688-3A27BFB6DB7D}"/>
                </a:ext>
              </a:extLst>
            </p:cNvPr>
            <p:cNvSpPr/>
            <p:nvPr/>
          </p:nvSpPr>
          <p:spPr>
            <a:xfrm>
              <a:off x="978471" y="4177115"/>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51" name="ZoneTexte 50">
              <a:extLst>
                <a:ext uri="{FF2B5EF4-FFF2-40B4-BE49-F238E27FC236}">
                  <a16:creationId xmlns:a16="http://schemas.microsoft.com/office/drawing/2014/main" xmlns="" id="{ACCE4609-0D51-4617-84F7-0381AB23EB80}"/>
                </a:ext>
              </a:extLst>
            </p:cNvPr>
            <p:cNvSpPr txBox="1"/>
            <p:nvPr/>
          </p:nvSpPr>
          <p:spPr>
            <a:xfrm>
              <a:off x="1302037" y="3904473"/>
              <a:ext cx="7563459"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cet onglet pour accéder aux informations liées au formulaire des champs à renseigner du modèle de certificat</a:t>
              </a:r>
            </a:p>
          </p:txBody>
        </p:sp>
        <p:sp>
          <p:nvSpPr>
            <p:cNvPr id="52" name="Ellipse 51">
              <a:extLst>
                <a:ext uri="{FF2B5EF4-FFF2-40B4-BE49-F238E27FC236}">
                  <a16:creationId xmlns:a16="http://schemas.microsoft.com/office/drawing/2014/main" xmlns="" id="{22649DA0-E86B-436E-AF24-76E941AB888B}"/>
                </a:ext>
              </a:extLst>
            </p:cNvPr>
            <p:cNvSpPr/>
            <p:nvPr/>
          </p:nvSpPr>
          <p:spPr>
            <a:xfrm>
              <a:off x="979073" y="354534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5" name="ZoneTexte 54">
              <a:extLst>
                <a:ext uri="{FF2B5EF4-FFF2-40B4-BE49-F238E27FC236}">
                  <a16:creationId xmlns:a16="http://schemas.microsoft.com/office/drawing/2014/main" xmlns="" id="{4C68F945-46B2-4AED-BCF2-46843A45A06E}"/>
                </a:ext>
              </a:extLst>
            </p:cNvPr>
            <p:cNvSpPr txBox="1"/>
            <p:nvPr/>
          </p:nvSpPr>
          <p:spPr>
            <a:xfrm>
              <a:off x="1300440" y="4199402"/>
              <a:ext cx="7326798" cy="195310"/>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cet onglet pour accéder aux documents à joindre à la demande et les déposer</a:t>
              </a:r>
            </a:p>
          </p:txBody>
        </p:sp>
        <p:sp>
          <p:nvSpPr>
            <p:cNvPr id="58" name="Rectangle 57">
              <a:extLst>
                <a:ext uri="{FF2B5EF4-FFF2-40B4-BE49-F238E27FC236}">
                  <a16:creationId xmlns:a16="http://schemas.microsoft.com/office/drawing/2014/main" xmlns="" id="{E345F09D-31FA-4F17-93DD-819C66849A42}"/>
                </a:ext>
              </a:extLst>
            </p:cNvPr>
            <p:cNvSpPr/>
            <p:nvPr/>
          </p:nvSpPr>
          <p:spPr>
            <a:xfrm>
              <a:off x="859673" y="3423127"/>
              <a:ext cx="10555406" cy="2672873"/>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59" name="Ellipse 58">
              <a:extLst>
                <a:ext uri="{FF2B5EF4-FFF2-40B4-BE49-F238E27FC236}">
                  <a16:creationId xmlns:a16="http://schemas.microsoft.com/office/drawing/2014/main" xmlns="" id="{E520D615-7E15-47BE-AD29-1A684C20EB2C}"/>
                </a:ext>
              </a:extLst>
            </p:cNvPr>
            <p:cNvSpPr/>
            <p:nvPr/>
          </p:nvSpPr>
          <p:spPr>
            <a:xfrm>
              <a:off x="972683" y="481238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66" name="ZoneTexte 65">
              <a:extLst>
                <a:ext uri="{FF2B5EF4-FFF2-40B4-BE49-F238E27FC236}">
                  <a16:creationId xmlns:a16="http://schemas.microsoft.com/office/drawing/2014/main" xmlns="" id="{42A4078E-AC1B-41F6-968C-9660010FD487}"/>
                </a:ext>
              </a:extLst>
            </p:cNvPr>
            <p:cNvSpPr txBox="1"/>
            <p:nvPr/>
          </p:nvSpPr>
          <p:spPr>
            <a:xfrm>
              <a:off x="1323180" y="5122997"/>
              <a:ext cx="10110747"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a:t>
              </a:r>
              <a:r>
                <a:rPr lang="fr-FR" b="1" u="sng" dirty="0"/>
                <a:t>télécharger la demande de certificat au format </a:t>
              </a:r>
              <a:r>
                <a:rPr lang="fr-FR" b="1" u="sng" dirty="0" err="1" smtClean="0"/>
                <a:t>PDF.</a:t>
              </a:r>
              <a:r>
                <a:rPr lang="fr-FR" b="1" dirty="0" err="1" smtClean="0"/>
                <a:t>Il</a:t>
              </a:r>
              <a:r>
                <a:rPr lang="fr-FR" b="1" dirty="0" smtClean="0"/>
                <a:t> </a:t>
              </a:r>
              <a:r>
                <a:rPr lang="fr-FR" b="1" dirty="0"/>
                <a:t>est recommandé de télécharger la demande à sa création pour prendre connaissance du modèle de certificat et de ses exigences notamment sanitaires.</a:t>
              </a:r>
              <a:r>
                <a:rPr lang="fr-FR" dirty="0"/>
                <a:t> Après enregistrement, le PDF s’actualise au fur et à mesure du remplissage du formulaire</a:t>
              </a:r>
              <a:r>
                <a:rPr lang="fr-FR" dirty="0" smtClean="0"/>
                <a:t>.</a:t>
              </a:r>
              <a:endParaRPr lang="fr-FR" dirty="0"/>
            </a:p>
          </p:txBody>
        </p:sp>
        <p:sp>
          <p:nvSpPr>
            <p:cNvPr id="29" name="Ellipse 28">
              <a:extLst>
                <a:ext uri="{FF2B5EF4-FFF2-40B4-BE49-F238E27FC236}">
                  <a16:creationId xmlns:a16="http://schemas.microsoft.com/office/drawing/2014/main" xmlns="" id="{1B7A5EC9-6EFB-40BA-9688-3A27BFB6DB7D}"/>
                </a:ext>
              </a:extLst>
            </p:cNvPr>
            <p:cNvSpPr/>
            <p:nvPr/>
          </p:nvSpPr>
          <p:spPr>
            <a:xfrm>
              <a:off x="969187" y="5137080"/>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30" name="ZoneTexte 29">
              <a:extLst>
                <a:ext uri="{FF2B5EF4-FFF2-40B4-BE49-F238E27FC236}">
                  <a16:creationId xmlns:a16="http://schemas.microsoft.com/office/drawing/2014/main" xmlns="" id="{4C68F945-46B2-4AED-BCF2-46843A45A06E}"/>
                </a:ext>
              </a:extLst>
            </p:cNvPr>
            <p:cNvSpPr txBox="1"/>
            <p:nvPr/>
          </p:nvSpPr>
          <p:spPr>
            <a:xfrm>
              <a:off x="1309584" y="4814282"/>
              <a:ext cx="7326798" cy="195310"/>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cet onglet pour dupliquer la demande</a:t>
              </a:r>
            </a:p>
          </p:txBody>
        </p:sp>
        <p:sp>
          <p:nvSpPr>
            <p:cNvPr id="31" name="Ellipse 30">
              <a:extLst>
                <a:ext uri="{FF2B5EF4-FFF2-40B4-BE49-F238E27FC236}">
                  <a16:creationId xmlns:a16="http://schemas.microsoft.com/office/drawing/2014/main" xmlns="" id="{1B7A5EC9-6EFB-40BA-9688-3A27BFB6DB7D}"/>
                </a:ext>
              </a:extLst>
            </p:cNvPr>
            <p:cNvSpPr/>
            <p:nvPr/>
          </p:nvSpPr>
          <p:spPr>
            <a:xfrm>
              <a:off x="976040" y="4493030"/>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32" name="ZoneTexte 31">
              <a:extLst>
                <a:ext uri="{FF2B5EF4-FFF2-40B4-BE49-F238E27FC236}">
                  <a16:creationId xmlns:a16="http://schemas.microsoft.com/office/drawing/2014/main" xmlns="" id="{4C68F945-46B2-4AED-BCF2-46843A45A06E}"/>
                </a:ext>
              </a:extLst>
            </p:cNvPr>
            <p:cNvSpPr txBox="1"/>
            <p:nvPr/>
          </p:nvSpPr>
          <p:spPr>
            <a:xfrm>
              <a:off x="1309584" y="4515317"/>
              <a:ext cx="7326798"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cet onglet pour accéder aux</a:t>
              </a:r>
              <a:r>
                <a:rPr lang="fr-FR" dirty="0">
                  <a:solidFill>
                    <a:srgbClr val="000000"/>
                  </a:solidFill>
                  <a:ea typeface="Calibri" panose="020F0502020204030204" pitchFamily="34" charset="0"/>
                </a:rPr>
                <a:t> informations relatives à un agrément</a:t>
              </a:r>
              <a:r>
                <a:rPr lang="fr-FR" dirty="0"/>
                <a:t> </a:t>
              </a:r>
            </a:p>
          </p:txBody>
        </p:sp>
        <p:sp>
          <p:nvSpPr>
            <p:cNvPr id="36" name="Ellipse 35">
              <a:extLst>
                <a:ext uri="{FF2B5EF4-FFF2-40B4-BE49-F238E27FC236}">
                  <a16:creationId xmlns:a16="http://schemas.microsoft.com/office/drawing/2014/main" xmlns="" id="{81611B26-3425-4DEE-8AD6-E947E1679C48}"/>
                </a:ext>
              </a:extLst>
            </p:cNvPr>
            <p:cNvSpPr/>
            <p:nvPr/>
          </p:nvSpPr>
          <p:spPr>
            <a:xfrm>
              <a:off x="965376" y="5459150"/>
              <a:ext cx="275985" cy="249888"/>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7</a:t>
              </a:r>
            </a:p>
          </p:txBody>
        </p:sp>
        <p:sp>
          <p:nvSpPr>
            <p:cNvPr id="37" name="ZoneTexte 36">
              <a:extLst>
                <a:ext uri="{FF2B5EF4-FFF2-40B4-BE49-F238E27FC236}">
                  <a16:creationId xmlns:a16="http://schemas.microsoft.com/office/drawing/2014/main" xmlns="" id="{FF087744-146F-41E0-8F8B-E6B1DBE48156}"/>
                </a:ext>
              </a:extLst>
            </p:cNvPr>
            <p:cNvSpPr txBox="1"/>
            <p:nvPr/>
          </p:nvSpPr>
          <p:spPr>
            <a:xfrm>
              <a:off x="1309584" y="5497855"/>
              <a:ext cx="7326798" cy="195310"/>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cet onglet pour imprimer les documents</a:t>
              </a:r>
            </a:p>
          </p:txBody>
        </p:sp>
      </p:grpSp>
      <p:sp>
        <p:nvSpPr>
          <p:cNvPr id="38" name="Ellipse 37">
            <a:extLst>
              <a:ext uri="{FF2B5EF4-FFF2-40B4-BE49-F238E27FC236}">
                <a16:creationId xmlns:a16="http://schemas.microsoft.com/office/drawing/2014/main" xmlns="" id="{8EA5FC88-C8A3-4539-987B-8CEB3704CDE4}"/>
              </a:ext>
            </a:extLst>
          </p:cNvPr>
          <p:cNvSpPr/>
          <p:nvPr/>
        </p:nvSpPr>
        <p:spPr>
          <a:xfrm>
            <a:off x="10531578" y="1049531"/>
            <a:ext cx="236389" cy="21403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t>
            </a:r>
          </a:p>
        </p:txBody>
      </p:sp>
      <p:sp>
        <p:nvSpPr>
          <p:cNvPr id="39" name="Ellipse 38">
            <a:extLst>
              <a:ext uri="{FF2B5EF4-FFF2-40B4-BE49-F238E27FC236}">
                <a16:creationId xmlns:a16="http://schemas.microsoft.com/office/drawing/2014/main" xmlns="" id="{81611B26-3425-4DEE-8AD6-E947E1679C48}"/>
              </a:ext>
            </a:extLst>
          </p:cNvPr>
          <p:cNvSpPr/>
          <p:nvPr/>
        </p:nvSpPr>
        <p:spPr>
          <a:xfrm>
            <a:off x="564261" y="5759882"/>
            <a:ext cx="299610" cy="259918"/>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smtClean="0">
                <a:solidFill>
                  <a:schemeClr val="tx2"/>
                </a:solidFill>
                <a:latin typeface="Calibri" panose="020F0502020204030204" pitchFamily="34" charset="0"/>
                <a:cs typeface="Calibri" panose="020F0502020204030204" pitchFamily="34" charset="0"/>
              </a:rPr>
              <a:t>8</a:t>
            </a:r>
            <a:endParaRPr lang="fr-FR" sz="1200" b="1" dirty="0">
              <a:solidFill>
                <a:schemeClr val="tx2"/>
              </a:solidFill>
              <a:latin typeface="Calibri" panose="020F0502020204030204" pitchFamily="34" charset="0"/>
              <a:cs typeface="Calibri" panose="020F0502020204030204" pitchFamily="34" charset="0"/>
            </a:endParaRPr>
          </a:p>
        </p:txBody>
      </p:sp>
      <p:sp>
        <p:nvSpPr>
          <p:cNvPr id="40" name="ZoneTexte 39">
            <a:extLst>
              <a:ext uri="{FF2B5EF4-FFF2-40B4-BE49-F238E27FC236}">
                <a16:creationId xmlns:a16="http://schemas.microsoft.com/office/drawing/2014/main" xmlns="" id="{FF087744-146F-41E0-8F8B-E6B1DBE48156}"/>
              </a:ext>
            </a:extLst>
          </p:cNvPr>
          <p:cNvSpPr txBox="1"/>
          <p:nvPr/>
        </p:nvSpPr>
        <p:spPr>
          <a:xfrm>
            <a:off x="929226" y="5800571"/>
            <a:ext cx="10453149"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cet onglet pour </a:t>
            </a:r>
            <a:r>
              <a:rPr lang="fr-FR" dirty="0" smtClean="0"/>
              <a:t>supprimer la demande (la suppression d’une demande est possible uniquement quand la demande est au statut brouillon)</a:t>
            </a:r>
            <a:endParaRPr lang="fr-FR" dirty="0"/>
          </a:p>
        </p:txBody>
      </p:sp>
    </p:spTree>
    <p:extLst>
      <p:ext uri="{BB962C8B-B14F-4D97-AF65-F5344CB8AC3E}">
        <p14:creationId xmlns:p14="http://schemas.microsoft.com/office/powerpoint/2010/main" val="428184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441"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Préambule</a:t>
            </a:r>
            <a:endParaRPr lang="fr-FR" sz="1600" b="0" i="1"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objectifs et différences avec </a:t>
            </a:r>
            <a:r>
              <a:rPr lang="fr-FR" b="0" i="1" dirty="0" err="1">
                <a:solidFill>
                  <a:srgbClr val="000000"/>
                </a:solidFill>
                <a:latin typeface="Calibri" panose="020F0502020204030204" pitchFamily="34" charset="0"/>
                <a:cs typeface="Calibri" panose="020F0502020204030204" pitchFamily="34" charset="0"/>
              </a:rPr>
              <a:t>Expadon</a:t>
            </a:r>
            <a:r>
              <a:rPr lang="fr-FR" b="0" i="1" dirty="0">
                <a:solidFill>
                  <a:srgbClr val="000000"/>
                </a:solidFill>
                <a:latin typeface="Calibri" panose="020F0502020204030204" pitchFamily="34" charset="0"/>
                <a:cs typeface="Calibri" panose="020F0502020204030204" pitchFamily="34" charset="0"/>
              </a:rPr>
              <a:t> 1</a:t>
            </a:r>
            <a:endParaRPr lang="fr-FR" sz="1400" b="0" i="1"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E719E3EC-6FF1-46C0-A088-B9E495841DA9}"/>
              </a:ext>
            </a:extLst>
          </p:cNvPr>
          <p:cNvSpPr/>
          <p:nvPr/>
        </p:nvSpPr>
        <p:spPr>
          <a:xfrm>
            <a:off x="1626266" y="3194384"/>
            <a:ext cx="1718235" cy="2701090"/>
          </a:xfrm>
          <a:prstGeom prst="rect">
            <a:avLst/>
          </a:prstGeom>
          <a:solidFill>
            <a:srgbClr val="CCE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fr-FR" sz="1400" b="1" dirty="0">
                <a:solidFill>
                  <a:schemeClr val="tx1"/>
                </a:solidFill>
              </a:rPr>
              <a:t>Nouvelle </a:t>
            </a:r>
          </a:p>
          <a:p>
            <a:pPr algn="ctr"/>
            <a:r>
              <a:rPr lang="fr-FR" sz="1400" b="1" dirty="0">
                <a:solidFill>
                  <a:schemeClr val="tx1"/>
                </a:solidFill>
              </a:rPr>
              <a:t>version</a:t>
            </a:r>
          </a:p>
          <a:p>
            <a:pPr algn="ctr"/>
            <a:endParaRPr lang="fr-FR" sz="1600" dirty="0">
              <a:solidFill>
                <a:schemeClr val="tx1"/>
              </a:solidFill>
            </a:endParaRPr>
          </a:p>
        </p:txBody>
      </p:sp>
      <p:sp>
        <p:nvSpPr>
          <p:cNvPr id="6" name="Rectangle 5">
            <a:extLst>
              <a:ext uri="{FF2B5EF4-FFF2-40B4-BE49-F238E27FC236}">
                <a16:creationId xmlns:a16="http://schemas.microsoft.com/office/drawing/2014/main" xmlns="" id="{54D237B9-F9CD-40A7-AD84-A17825A03FEF}"/>
              </a:ext>
            </a:extLst>
          </p:cNvPr>
          <p:cNvSpPr/>
          <p:nvPr/>
        </p:nvSpPr>
        <p:spPr>
          <a:xfrm>
            <a:off x="3434582" y="3194384"/>
            <a:ext cx="1718235" cy="2701090"/>
          </a:xfrm>
          <a:prstGeom prst="rect">
            <a:avLst/>
          </a:prstGeom>
          <a:solidFill>
            <a:srgbClr val="CCE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fr-FR" sz="1400" b="1" dirty="0">
                <a:solidFill>
                  <a:schemeClr val="tx1"/>
                </a:solidFill>
              </a:rPr>
              <a:t>Fluidité des</a:t>
            </a:r>
          </a:p>
          <a:p>
            <a:pPr algn="ctr"/>
            <a:r>
              <a:rPr lang="fr-FR" sz="1400" b="1" dirty="0">
                <a:solidFill>
                  <a:schemeClr val="tx1"/>
                </a:solidFill>
              </a:rPr>
              <a:t>Procédures</a:t>
            </a:r>
          </a:p>
          <a:p>
            <a:pPr algn="ctr"/>
            <a:endParaRPr lang="fr-FR" sz="1600" dirty="0">
              <a:solidFill>
                <a:schemeClr val="tx1"/>
              </a:solidFill>
            </a:endParaRPr>
          </a:p>
        </p:txBody>
      </p:sp>
      <p:sp>
        <p:nvSpPr>
          <p:cNvPr id="7" name="Rectangle 6">
            <a:extLst>
              <a:ext uri="{FF2B5EF4-FFF2-40B4-BE49-F238E27FC236}">
                <a16:creationId xmlns:a16="http://schemas.microsoft.com/office/drawing/2014/main" xmlns="" id="{2B1A4454-0949-49F3-977D-B04F4709B213}"/>
              </a:ext>
            </a:extLst>
          </p:cNvPr>
          <p:cNvSpPr/>
          <p:nvPr/>
        </p:nvSpPr>
        <p:spPr>
          <a:xfrm>
            <a:off x="5242898" y="3194384"/>
            <a:ext cx="1718235" cy="2701090"/>
          </a:xfrm>
          <a:prstGeom prst="rect">
            <a:avLst/>
          </a:prstGeom>
          <a:solidFill>
            <a:srgbClr val="CCE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fr-FR" sz="1400" b="1" dirty="0">
                <a:solidFill>
                  <a:schemeClr val="tx1"/>
                </a:solidFill>
              </a:rPr>
              <a:t>Dématérialisation</a:t>
            </a:r>
          </a:p>
          <a:p>
            <a:pPr algn="ctr"/>
            <a:endParaRPr lang="fr-FR" sz="1400" b="1" dirty="0">
              <a:solidFill>
                <a:schemeClr val="tx1"/>
              </a:solidFill>
            </a:endParaRPr>
          </a:p>
          <a:p>
            <a:pPr algn="ctr"/>
            <a:endParaRPr lang="fr-FR" sz="1600" dirty="0">
              <a:solidFill>
                <a:schemeClr val="tx1"/>
              </a:solidFill>
            </a:endParaRPr>
          </a:p>
        </p:txBody>
      </p:sp>
      <p:sp>
        <p:nvSpPr>
          <p:cNvPr id="8" name="Rectangle 7">
            <a:extLst>
              <a:ext uri="{FF2B5EF4-FFF2-40B4-BE49-F238E27FC236}">
                <a16:creationId xmlns:a16="http://schemas.microsoft.com/office/drawing/2014/main" xmlns="" id="{4D0C94C2-4232-4181-9EA0-E6E7BB61B7E7}"/>
              </a:ext>
            </a:extLst>
          </p:cNvPr>
          <p:cNvSpPr/>
          <p:nvPr/>
        </p:nvSpPr>
        <p:spPr>
          <a:xfrm>
            <a:off x="7051214" y="3194384"/>
            <a:ext cx="1718235" cy="2701090"/>
          </a:xfrm>
          <a:prstGeom prst="rect">
            <a:avLst/>
          </a:prstGeom>
          <a:solidFill>
            <a:srgbClr val="CCE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fr-FR" sz="1400" b="1" dirty="0">
                <a:solidFill>
                  <a:schemeClr val="tx1"/>
                </a:solidFill>
              </a:rPr>
              <a:t>Nouveauté </a:t>
            </a:r>
          </a:p>
          <a:p>
            <a:pPr algn="ctr"/>
            <a:r>
              <a:rPr lang="fr-FR" sz="1400" b="1" dirty="0">
                <a:solidFill>
                  <a:schemeClr val="tx1"/>
                </a:solidFill>
              </a:rPr>
              <a:t>Télétransmission</a:t>
            </a:r>
          </a:p>
          <a:p>
            <a:pPr algn="ctr"/>
            <a:endParaRPr lang="fr-FR" sz="1600" dirty="0">
              <a:solidFill>
                <a:schemeClr val="tx1"/>
              </a:solidFill>
            </a:endParaRPr>
          </a:p>
        </p:txBody>
      </p:sp>
      <p:sp>
        <p:nvSpPr>
          <p:cNvPr id="9" name="Rectangle 8">
            <a:extLst>
              <a:ext uri="{FF2B5EF4-FFF2-40B4-BE49-F238E27FC236}">
                <a16:creationId xmlns:a16="http://schemas.microsoft.com/office/drawing/2014/main" xmlns="" id="{E10654BF-54C1-425D-B135-C67847897D1F}"/>
              </a:ext>
            </a:extLst>
          </p:cNvPr>
          <p:cNvSpPr/>
          <p:nvPr/>
        </p:nvSpPr>
        <p:spPr>
          <a:xfrm>
            <a:off x="8859532" y="3194384"/>
            <a:ext cx="1718235" cy="2701090"/>
          </a:xfrm>
          <a:prstGeom prst="rect">
            <a:avLst/>
          </a:prstGeom>
          <a:solidFill>
            <a:srgbClr val="CCE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fr-FR" sz="1400" b="1" dirty="0">
                <a:solidFill>
                  <a:schemeClr val="tx1"/>
                </a:solidFill>
              </a:rPr>
              <a:t>Objectif</a:t>
            </a:r>
          </a:p>
          <a:p>
            <a:pPr algn="ctr"/>
            <a:r>
              <a:rPr lang="fr-FR" sz="1400" b="1" dirty="0">
                <a:solidFill>
                  <a:schemeClr val="tx1"/>
                </a:solidFill>
              </a:rPr>
              <a:t>e-certification</a:t>
            </a:r>
          </a:p>
          <a:p>
            <a:pPr algn="ctr"/>
            <a:endParaRPr lang="fr-FR" sz="1400" b="1" dirty="0">
              <a:solidFill>
                <a:schemeClr val="tx1"/>
              </a:solidFill>
            </a:endParaRPr>
          </a:p>
        </p:txBody>
      </p:sp>
      <p:pic>
        <p:nvPicPr>
          <p:cNvPr id="10" name="Image 39">
            <a:extLst>
              <a:ext uri="{FF2B5EF4-FFF2-40B4-BE49-F238E27FC236}">
                <a16:creationId xmlns:a16="http://schemas.microsoft.com/office/drawing/2014/main" xmlns="" id="{139BF7DD-7C10-4A7A-93E4-9D3A5EF997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1349" y="3562447"/>
            <a:ext cx="1308707" cy="11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5">
            <a:extLst>
              <a:ext uri="{FF2B5EF4-FFF2-40B4-BE49-F238E27FC236}">
                <a16:creationId xmlns:a16="http://schemas.microsoft.com/office/drawing/2014/main" xmlns="" id="{299DD075-82E6-40E5-A86B-4EBD7ECBED8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2697" y="3562446"/>
            <a:ext cx="1452639" cy="132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8">
            <a:extLst>
              <a:ext uri="{FF2B5EF4-FFF2-40B4-BE49-F238E27FC236}">
                <a16:creationId xmlns:a16="http://schemas.microsoft.com/office/drawing/2014/main" xmlns="" id="{66B70DEF-2FF5-45C2-A6D2-62674400406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04198" y="3552689"/>
            <a:ext cx="1473017" cy="134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1">
            <a:extLst>
              <a:ext uri="{FF2B5EF4-FFF2-40B4-BE49-F238E27FC236}">
                <a16:creationId xmlns:a16="http://schemas.microsoft.com/office/drawing/2014/main" xmlns="" id="{6803B1E8-3791-4E15-BEE8-6A1DC254CE2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21155" y="3694390"/>
            <a:ext cx="1522062" cy="13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5">
            <a:extLst>
              <a:ext uri="{FF2B5EF4-FFF2-40B4-BE49-F238E27FC236}">
                <a16:creationId xmlns:a16="http://schemas.microsoft.com/office/drawing/2014/main" xmlns="" id="{DD96368C-52AE-4F1D-95FB-A8D0518582B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6435" y="3759462"/>
            <a:ext cx="1445155" cy="131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a:extLst>
              <a:ext uri="{FF2B5EF4-FFF2-40B4-BE49-F238E27FC236}">
                <a16:creationId xmlns:a16="http://schemas.microsoft.com/office/drawing/2014/main" xmlns="" id="{41FEECEC-ABD7-4527-9331-3356B2306485}"/>
              </a:ext>
            </a:extLst>
          </p:cNvPr>
          <p:cNvSpPr txBox="1"/>
          <p:nvPr/>
        </p:nvSpPr>
        <p:spPr>
          <a:xfrm>
            <a:off x="2119281" y="826262"/>
            <a:ext cx="7931774" cy="2166812"/>
          </a:xfrm>
          <a:prstGeom prst="rect">
            <a:avLst/>
          </a:prstGeom>
          <a:noFill/>
        </p:spPr>
        <p:txBody>
          <a:bodyPr wrap="square" lIns="0" tIns="36576" rIns="0" bIns="0" rtlCol="0">
            <a:spAutoFit/>
          </a:bodyPr>
          <a:lstStyle/>
          <a:p>
            <a:pPr marL="285750" indent="-285750">
              <a:lnSpc>
                <a:spcPct val="150000"/>
              </a:lnSpc>
              <a:spcAft>
                <a:spcPts val="600"/>
              </a:spcAft>
              <a:buClr>
                <a:srgbClr val="F5822A"/>
              </a:buClr>
              <a:buSzPct val="70000"/>
              <a:buFont typeface="Arial" pitchFamily="34" charset="0"/>
              <a:buChar char="►"/>
            </a:pPr>
            <a:r>
              <a:rPr lang="fr-FR" sz="1400" b="1" dirty="0">
                <a:solidFill>
                  <a:srgbClr val="F5822A"/>
                </a:solidFill>
              </a:rPr>
              <a:t>Accompagner : </a:t>
            </a:r>
            <a:r>
              <a:rPr lang="fr-FR" sz="1400" dirty="0"/>
              <a:t>Les exportations françaises et permettre une plus grande fluidité des procédures SPS (Sécurité et de Protection de la Santé) pour les opérateurs et l’administration</a:t>
            </a:r>
          </a:p>
          <a:p>
            <a:pPr marL="285750" indent="-285750">
              <a:lnSpc>
                <a:spcPct val="150000"/>
              </a:lnSpc>
              <a:spcAft>
                <a:spcPts val="600"/>
              </a:spcAft>
              <a:buClr>
                <a:srgbClr val="F5822A"/>
              </a:buClr>
              <a:buSzPct val="70000"/>
              <a:buFont typeface="Arial" pitchFamily="34" charset="0"/>
              <a:buChar char="►"/>
            </a:pPr>
            <a:r>
              <a:rPr lang="fr-FR" sz="1400" b="1" dirty="0">
                <a:solidFill>
                  <a:srgbClr val="F5822A"/>
                </a:solidFill>
              </a:rPr>
              <a:t>Encourager : </a:t>
            </a:r>
            <a:r>
              <a:rPr lang="fr-FR" sz="1400" dirty="0"/>
              <a:t>Les entreprises françaises à l’export en apportant une information plus large et plus accessible</a:t>
            </a:r>
          </a:p>
          <a:p>
            <a:pPr marL="285750" indent="-285750">
              <a:lnSpc>
                <a:spcPct val="150000"/>
              </a:lnSpc>
              <a:spcAft>
                <a:spcPts val="600"/>
              </a:spcAft>
              <a:buClr>
                <a:srgbClr val="F5822A"/>
              </a:buClr>
              <a:buSzPct val="70000"/>
              <a:buFont typeface="Arial" pitchFamily="34" charset="0"/>
              <a:buChar char="►"/>
            </a:pPr>
            <a:r>
              <a:rPr lang="fr-FR" sz="1400" b="1" dirty="0">
                <a:solidFill>
                  <a:srgbClr val="F5822A"/>
                </a:solidFill>
              </a:rPr>
              <a:t>Renforcer : </a:t>
            </a:r>
            <a:r>
              <a:rPr lang="fr-FR" sz="1400" dirty="0"/>
              <a:t>Le haut niveau de confiance dans le système SPS français et la marque France</a:t>
            </a:r>
          </a:p>
          <a:p>
            <a:pPr marL="285750" indent="-285750">
              <a:lnSpc>
                <a:spcPct val="150000"/>
              </a:lnSpc>
              <a:spcAft>
                <a:spcPts val="600"/>
              </a:spcAft>
              <a:buClr>
                <a:srgbClr val="F5822A"/>
              </a:buClr>
              <a:buSzPct val="70000"/>
              <a:buFont typeface="Arial" pitchFamily="34" charset="0"/>
              <a:buChar char="►"/>
            </a:pPr>
            <a:endParaRPr lang="fr-FR" sz="1400" dirty="0"/>
          </a:p>
        </p:txBody>
      </p:sp>
      <p:sp>
        <p:nvSpPr>
          <p:cNvPr id="16" name="Triangle isocèle 15">
            <a:extLst>
              <a:ext uri="{FF2B5EF4-FFF2-40B4-BE49-F238E27FC236}">
                <a16:creationId xmlns:a16="http://schemas.microsoft.com/office/drawing/2014/main" xmlns="" id="{51335B3A-93DE-445A-885D-8BD7198C3AD5}"/>
              </a:ext>
            </a:extLst>
          </p:cNvPr>
          <p:cNvSpPr/>
          <p:nvPr/>
        </p:nvSpPr>
        <p:spPr>
          <a:xfrm rot="10800000">
            <a:off x="2140945" y="2661134"/>
            <a:ext cx="7910110" cy="444941"/>
          </a:xfrm>
          <a:prstGeom prst="triangle">
            <a:avLst/>
          </a:prstGeom>
          <a:solidFill>
            <a:srgbClr val="F5822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4045555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5"/>
          <a:stretch>
            <a:fillRect/>
          </a:stretch>
        </p:blipFill>
        <p:spPr>
          <a:xfrm>
            <a:off x="4558797" y="1046396"/>
            <a:ext cx="7257191" cy="4835463"/>
          </a:xfrm>
          <a:prstGeom prst="rect">
            <a:avLst/>
          </a:prstGeom>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192111452"/>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2126" name="Diapositive think-cell" r:id="rId6" imgW="360" imgH="360" progId="TCLayout.ActiveDocument.1">
                  <p:embed/>
                </p:oleObj>
              </mc:Choice>
              <mc:Fallback>
                <p:oleObj name="Diapositive think-cell" r:id="rId6" imgW="360" imgH="360" progId="TCLayout.ActiveDocument.1">
                  <p:embed/>
                  <p:pic>
                    <p:nvPicPr>
                      <p:cNvPr id="19" name="Object 18"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8/20)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Créer la demande de certificat – </a:t>
            </a:r>
            <a:r>
              <a:rPr lang="fr-FR" b="0" i="1" dirty="0">
                <a:solidFill>
                  <a:srgbClr val="0070C0"/>
                </a:solidFill>
                <a:latin typeface="Calibri" panose="020F0502020204030204" pitchFamily="34" charset="0"/>
                <a:cs typeface="Calibri" panose="020F0502020204030204" pitchFamily="34" charset="0"/>
              </a:rPr>
              <a:t>Onglet Information Générale (1/5)</a:t>
            </a:r>
            <a:endParaRPr lang="fr-FR" sz="1200" b="0" i="1" dirty="0">
              <a:solidFill>
                <a:srgbClr val="0070C0"/>
              </a:solidFill>
              <a:latin typeface="Calibri" panose="020F0502020204030204" pitchFamily="34" charset="0"/>
              <a:cs typeface="Calibri" panose="020F0502020204030204" pitchFamily="34" charset="0"/>
            </a:endParaRPr>
          </a:p>
        </p:txBody>
      </p:sp>
      <p:sp>
        <p:nvSpPr>
          <p:cNvPr id="37" name="Ellipse 36">
            <a:extLst>
              <a:ext uri="{FF2B5EF4-FFF2-40B4-BE49-F238E27FC236}">
                <a16:creationId xmlns:a16="http://schemas.microsoft.com/office/drawing/2014/main" xmlns="" id="{58889ACC-57A4-4BC0-9DDD-64DAE4B294BB}"/>
              </a:ext>
            </a:extLst>
          </p:cNvPr>
          <p:cNvSpPr/>
          <p:nvPr/>
        </p:nvSpPr>
        <p:spPr>
          <a:xfrm>
            <a:off x="6717319" y="3189347"/>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38" name="Ellipse 37">
            <a:extLst>
              <a:ext uri="{FF2B5EF4-FFF2-40B4-BE49-F238E27FC236}">
                <a16:creationId xmlns:a16="http://schemas.microsoft.com/office/drawing/2014/main" xmlns="" id="{9D8C647D-58CC-48DC-9A60-F689B3FAD3E9}"/>
              </a:ext>
            </a:extLst>
          </p:cNvPr>
          <p:cNvSpPr/>
          <p:nvPr/>
        </p:nvSpPr>
        <p:spPr>
          <a:xfrm>
            <a:off x="4799925" y="3718242"/>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39" name="Ellipse 38">
            <a:extLst>
              <a:ext uri="{FF2B5EF4-FFF2-40B4-BE49-F238E27FC236}">
                <a16:creationId xmlns:a16="http://schemas.microsoft.com/office/drawing/2014/main" xmlns="" id="{4EE506E8-1420-4049-93B7-F70B8008762E}"/>
              </a:ext>
            </a:extLst>
          </p:cNvPr>
          <p:cNvSpPr/>
          <p:nvPr/>
        </p:nvSpPr>
        <p:spPr>
          <a:xfrm>
            <a:off x="4799925" y="4372065"/>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40" name="Ellipse 39">
            <a:extLst>
              <a:ext uri="{FF2B5EF4-FFF2-40B4-BE49-F238E27FC236}">
                <a16:creationId xmlns:a16="http://schemas.microsoft.com/office/drawing/2014/main" xmlns="" id="{6B049625-21BD-4D97-9645-72E1D09D5EDB}"/>
              </a:ext>
            </a:extLst>
          </p:cNvPr>
          <p:cNvSpPr/>
          <p:nvPr/>
        </p:nvSpPr>
        <p:spPr>
          <a:xfrm>
            <a:off x="4799924" y="4878815"/>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55" name="Ellipse 54">
            <a:extLst>
              <a:ext uri="{FF2B5EF4-FFF2-40B4-BE49-F238E27FC236}">
                <a16:creationId xmlns:a16="http://schemas.microsoft.com/office/drawing/2014/main" xmlns="" id="{6B049625-21BD-4D97-9645-72E1D09D5EDB}"/>
              </a:ext>
            </a:extLst>
          </p:cNvPr>
          <p:cNvSpPr/>
          <p:nvPr/>
        </p:nvSpPr>
        <p:spPr>
          <a:xfrm>
            <a:off x="8762573" y="4235078"/>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grpSp>
        <p:nvGrpSpPr>
          <p:cNvPr id="5" name="Groupe 4"/>
          <p:cNvGrpSpPr/>
          <p:nvPr/>
        </p:nvGrpSpPr>
        <p:grpSpPr>
          <a:xfrm>
            <a:off x="233018" y="1010117"/>
            <a:ext cx="4051843" cy="5003712"/>
            <a:chOff x="1875044" y="833562"/>
            <a:chExt cx="4051843" cy="5003712"/>
          </a:xfrm>
        </p:grpSpPr>
        <p:sp>
          <p:nvSpPr>
            <p:cNvPr id="42" name="ZoneTexte 41">
              <a:extLst>
                <a:ext uri="{FF2B5EF4-FFF2-40B4-BE49-F238E27FC236}">
                  <a16:creationId xmlns:a16="http://schemas.microsoft.com/office/drawing/2014/main" xmlns="" id="{9BCD3FD9-DB02-40F1-9FAE-A19F2FF5AE82}"/>
                </a:ext>
              </a:extLst>
            </p:cNvPr>
            <p:cNvSpPr txBox="1"/>
            <p:nvPr/>
          </p:nvSpPr>
          <p:spPr>
            <a:xfrm>
              <a:off x="2047356" y="872219"/>
              <a:ext cx="3762572" cy="590931"/>
            </a:xfrm>
            <a:prstGeom prst="rect">
              <a:avLst/>
            </a:prstGeom>
            <a:noFill/>
          </p:spPr>
          <p:txBody>
            <a:bodyPr wrap="square" lIns="0" tIns="36576" rIns="0" bIns="0" rtlCol="0">
              <a:spAutoFit/>
            </a:bodyPr>
            <a:lstStyle/>
            <a:p>
              <a:pPr algn="just"/>
              <a:r>
                <a:rPr lang="fr-FR" sz="1200" dirty="0">
                  <a:latin typeface="Calibri" panose="020F0502020204030204" pitchFamily="34" charset="0"/>
                  <a:cs typeface="Calibri" panose="020F0502020204030204" pitchFamily="34" charset="0"/>
                </a:rPr>
                <a:t>Avant toute chose, vous devez </a:t>
              </a:r>
              <a:r>
                <a:rPr lang="fr-FR" sz="1200" b="1" u="sng" dirty="0">
                  <a:latin typeface="Calibri" panose="020F0502020204030204" pitchFamily="34" charset="0"/>
                  <a:cs typeface="Calibri" panose="020F0502020204030204" pitchFamily="34" charset="0"/>
                </a:rPr>
                <a:t>créer votre demande</a:t>
              </a:r>
              <a:r>
                <a:rPr lang="fr-FR" sz="1200" dirty="0">
                  <a:latin typeface="Calibri" panose="020F0502020204030204" pitchFamily="34" charset="0"/>
                  <a:cs typeface="Calibri" panose="020F0502020204030204" pitchFamily="34" charset="0"/>
                </a:rPr>
                <a:t> : il faut renseigner les champs obligatoires de l’onglet « Informations générales » et les enregistrer.</a:t>
              </a:r>
              <a:endParaRPr lang="fr-FR" sz="1200" u="sng" dirty="0">
                <a:latin typeface="Calibri" panose="020F0502020204030204" pitchFamily="34" charset="0"/>
                <a:cs typeface="Calibri" panose="020F0502020204030204" pitchFamily="34" charset="0"/>
              </a:endParaRPr>
            </a:p>
          </p:txBody>
        </p:sp>
        <p:sp>
          <p:nvSpPr>
            <p:cNvPr id="50" name="Ellipse 49">
              <a:extLst>
                <a:ext uri="{FF2B5EF4-FFF2-40B4-BE49-F238E27FC236}">
                  <a16:creationId xmlns:a16="http://schemas.microsoft.com/office/drawing/2014/main" xmlns="" id="{6DE07B0C-AC63-4CE0-8A34-CB0ABD74B186}"/>
                </a:ext>
              </a:extLst>
            </p:cNvPr>
            <p:cNvSpPr/>
            <p:nvPr/>
          </p:nvSpPr>
          <p:spPr>
            <a:xfrm>
              <a:off x="1989385" y="1686463"/>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3" name="ZoneTexte 52">
              <a:extLst>
                <a:ext uri="{FF2B5EF4-FFF2-40B4-BE49-F238E27FC236}">
                  <a16:creationId xmlns:a16="http://schemas.microsoft.com/office/drawing/2014/main" xmlns="" id="{9BCD3FD9-DB02-40F1-9FAE-A19F2FF5AE82}"/>
                </a:ext>
              </a:extLst>
            </p:cNvPr>
            <p:cNvSpPr txBox="1"/>
            <p:nvPr/>
          </p:nvSpPr>
          <p:spPr>
            <a:xfrm>
              <a:off x="2301321" y="2293580"/>
              <a:ext cx="3561875" cy="590931"/>
            </a:xfrm>
            <a:prstGeom prst="rect">
              <a:avLst/>
            </a:prstGeom>
            <a:noFill/>
          </p:spPr>
          <p:txBody>
            <a:bodyPr wrap="square" lIns="0" tIns="36576" rIns="0" bIns="0" rtlCol="0">
              <a:spAutoFit/>
            </a:bodyPr>
            <a:lstStyle/>
            <a:p>
              <a:r>
                <a:rPr lang="fr-FR" sz="1200" dirty="0">
                  <a:latin typeface="Calibri" panose="020F0502020204030204" pitchFamily="34" charset="0"/>
                  <a:cs typeface="Calibri" panose="020F0502020204030204" pitchFamily="34" charset="0"/>
                </a:rPr>
                <a:t>Sélectionner dans le menu déroulant le SIRET concerné par la demande (si habilitation pour plusieurs établissements). </a:t>
              </a:r>
              <a:endParaRPr lang="fr-FR" sz="1200" u="sng" dirty="0">
                <a:latin typeface="Calibri" panose="020F0502020204030204" pitchFamily="34" charset="0"/>
                <a:cs typeface="Calibri" panose="020F0502020204030204" pitchFamily="34" charset="0"/>
              </a:endParaRPr>
            </a:p>
          </p:txBody>
        </p:sp>
        <p:sp>
          <p:nvSpPr>
            <p:cNvPr id="56" name="Ellipse 55">
              <a:extLst>
                <a:ext uri="{FF2B5EF4-FFF2-40B4-BE49-F238E27FC236}">
                  <a16:creationId xmlns:a16="http://schemas.microsoft.com/office/drawing/2014/main" xmlns="" id="{C7B46FB5-F56B-4AF0-9EA0-8BE42E1B8F99}"/>
                </a:ext>
              </a:extLst>
            </p:cNvPr>
            <p:cNvSpPr/>
            <p:nvPr/>
          </p:nvSpPr>
          <p:spPr>
            <a:xfrm>
              <a:off x="1980505" y="2480174"/>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57" name="ZoneTexte 56">
              <a:extLst>
                <a:ext uri="{FF2B5EF4-FFF2-40B4-BE49-F238E27FC236}">
                  <a16:creationId xmlns:a16="http://schemas.microsoft.com/office/drawing/2014/main" xmlns="" id="{AF689392-46D8-431E-BBF9-78F0E47FA5C0}"/>
                </a:ext>
              </a:extLst>
            </p:cNvPr>
            <p:cNvSpPr txBox="1"/>
            <p:nvPr/>
          </p:nvSpPr>
          <p:spPr>
            <a:xfrm>
              <a:off x="2310200" y="3064963"/>
              <a:ext cx="3561874" cy="507831"/>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Le lieu de visibilité est renseigné par défaut en fonction du SIRET. En cas de besoin, vous pouvez modifier cette information  manuellement</a:t>
              </a:r>
              <a:endParaRPr lang="fr-FR" u="sng" dirty="0"/>
            </a:p>
          </p:txBody>
        </p:sp>
        <p:sp>
          <p:nvSpPr>
            <p:cNvPr id="60" name="Ellipse 59">
              <a:extLst>
                <a:ext uri="{FF2B5EF4-FFF2-40B4-BE49-F238E27FC236}">
                  <a16:creationId xmlns:a16="http://schemas.microsoft.com/office/drawing/2014/main" xmlns="" id="{EF427E5C-680B-433C-8199-508BFFA85CA1}"/>
                </a:ext>
              </a:extLst>
            </p:cNvPr>
            <p:cNvSpPr/>
            <p:nvPr/>
          </p:nvSpPr>
          <p:spPr>
            <a:xfrm>
              <a:off x="1971628" y="3179486"/>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61" name="Rectangle 60">
              <a:extLst>
                <a:ext uri="{FF2B5EF4-FFF2-40B4-BE49-F238E27FC236}">
                  <a16:creationId xmlns:a16="http://schemas.microsoft.com/office/drawing/2014/main" xmlns="" id="{80B823ED-5E68-453C-BA0A-70E0C95313E3}"/>
                </a:ext>
              </a:extLst>
            </p:cNvPr>
            <p:cNvSpPr/>
            <p:nvPr/>
          </p:nvSpPr>
          <p:spPr>
            <a:xfrm>
              <a:off x="2297011" y="3732864"/>
              <a:ext cx="3512917"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Précisions à apporter lorsque le département comporte plusieurs services export (alimentation, abattoirs). Cette liste est prédéfinie.</a:t>
              </a:r>
            </a:p>
          </p:txBody>
        </p:sp>
        <p:sp>
          <p:nvSpPr>
            <p:cNvPr id="62" name="Rectangle 61">
              <a:extLst>
                <a:ext uri="{FF2B5EF4-FFF2-40B4-BE49-F238E27FC236}">
                  <a16:creationId xmlns:a16="http://schemas.microsoft.com/office/drawing/2014/main" xmlns="" id="{19F70086-A846-4F0D-9821-64E11A689420}"/>
                </a:ext>
              </a:extLst>
            </p:cNvPr>
            <p:cNvSpPr/>
            <p:nvPr/>
          </p:nvSpPr>
          <p:spPr>
            <a:xfrm>
              <a:off x="1875044" y="833562"/>
              <a:ext cx="4051843" cy="5003712"/>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47" name="Ellipse 46">
              <a:extLst>
                <a:ext uri="{FF2B5EF4-FFF2-40B4-BE49-F238E27FC236}">
                  <a16:creationId xmlns:a16="http://schemas.microsoft.com/office/drawing/2014/main" xmlns="" id="{20170BED-373E-48F2-A04E-CF57EBF2F349}"/>
                </a:ext>
              </a:extLst>
            </p:cNvPr>
            <p:cNvSpPr/>
            <p:nvPr/>
          </p:nvSpPr>
          <p:spPr>
            <a:xfrm>
              <a:off x="1967192" y="3837462"/>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59" name="Ellipse 58">
              <a:extLst>
                <a:ext uri="{FF2B5EF4-FFF2-40B4-BE49-F238E27FC236}">
                  <a16:creationId xmlns:a16="http://schemas.microsoft.com/office/drawing/2014/main" xmlns="" id="{20170BED-373E-48F2-A04E-CF57EBF2F349}"/>
                </a:ext>
              </a:extLst>
            </p:cNvPr>
            <p:cNvSpPr/>
            <p:nvPr/>
          </p:nvSpPr>
          <p:spPr>
            <a:xfrm>
              <a:off x="1949436" y="539246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66" name="Rectangle 65">
              <a:extLst>
                <a:ext uri="{FF2B5EF4-FFF2-40B4-BE49-F238E27FC236}">
                  <a16:creationId xmlns:a16="http://schemas.microsoft.com/office/drawing/2014/main" xmlns="" id="{05FED89D-C038-4539-815E-B43896132BD0}"/>
                </a:ext>
              </a:extLst>
            </p:cNvPr>
            <p:cNvSpPr/>
            <p:nvPr/>
          </p:nvSpPr>
          <p:spPr>
            <a:xfrm>
              <a:off x="2292573" y="5272192"/>
              <a:ext cx="3543989" cy="5078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Sélectionner </a:t>
              </a:r>
              <a:r>
                <a:rPr lang="fr-FR" sz="1200" dirty="0">
                  <a:latin typeface="Calibri" panose="020F0502020204030204" pitchFamily="34" charset="0"/>
                  <a:cs typeface="Calibri" panose="020F0502020204030204" pitchFamily="34" charset="0"/>
                  <a:hlinkClick r:id="rId8" action="ppaction://hlinksldjump"/>
                </a:rPr>
                <a:t>le mode de délivrance du certificat</a:t>
              </a:r>
              <a:r>
                <a:rPr lang="fr-FR" sz="1200" dirty="0">
                  <a:latin typeface="Calibri" panose="020F0502020204030204" pitchFamily="34" charset="0"/>
                  <a:cs typeface="Calibri" panose="020F0502020204030204" pitchFamily="34" charset="0"/>
                </a:rPr>
                <a:t>. Ce champ est à remplir selon les accords passés avec votre DD(CS)PP.</a:t>
              </a:r>
            </a:p>
          </p:txBody>
        </p:sp>
        <p:sp>
          <p:nvSpPr>
            <p:cNvPr id="67" name="ZoneTexte 66">
              <a:extLst>
                <a:ext uri="{FF2B5EF4-FFF2-40B4-BE49-F238E27FC236}">
                  <a16:creationId xmlns:a16="http://schemas.microsoft.com/office/drawing/2014/main" xmlns="" id="{9BCD3FD9-DB02-40F1-9FAE-A19F2FF5AE82}"/>
                </a:ext>
              </a:extLst>
            </p:cNvPr>
            <p:cNvSpPr txBox="1"/>
            <p:nvPr/>
          </p:nvSpPr>
          <p:spPr>
            <a:xfrm>
              <a:off x="2310329" y="1556960"/>
              <a:ext cx="3543990" cy="590931"/>
            </a:xfrm>
            <a:prstGeom prst="rect">
              <a:avLst/>
            </a:prstGeom>
            <a:noFill/>
          </p:spPr>
          <p:txBody>
            <a:bodyPr wrap="square" lIns="0" tIns="36576" rIns="0" bIns="0" rtlCol="0">
              <a:spAutoFit/>
            </a:bodyPr>
            <a:lstStyle/>
            <a:p>
              <a:r>
                <a:rPr lang="fr-FR" sz="1200" dirty="0">
                  <a:latin typeface="Calibri" panose="020F0502020204030204" pitchFamily="34" charset="0"/>
                  <a:cs typeface="Calibri" panose="020F0502020204030204" pitchFamily="34" charset="0"/>
                </a:rPr>
                <a:t>Cocher la case « Déposer en tant que transitaire » si vous réalisez une demande pour le compte d’un ou plusieurs établissements tiers.</a:t>
              </a:r>
            </a:p>
          </p:txBody>
        </p:sp>
      </p:grpSp>
      <p:sp>
        <p:nvSpPr>
          <p:cNvPr id="26" name="Ellipse 25">
            <a:extLst>
              <a:ext uri="{FF2B5EF4-FFF2-40B4-BE49-F238E27FC236}">
                <a16:creationId xmlns:a16="http://schemas.microsoft.com/office/drawing/2014/main" xmlns="" id="{6B049625-21BD-4D97-9645-72E1D09D5EDB}"/>
              </a:ext>
            </a:extLst>
          </p:cNvPr>
          <p:cNvSpPr/>
          <p:nvPr/>
        </p:nvSpPr>
        <p:spPr>
          <a:xfrm>
            <a:off x="4799923" y="5441477"/>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27" name="Ellipse 26">
            <a:extLst>
              <a:ext uri="{FF2B5EF4-FFF2-40B4-BE49-F238E27FC236}">
                <a16:creationId xmlns:a16="http://schemas.microsoft.com/office/drawing/2014/main" xmlns="" id="{20170BED-373E-48F2-A04E-CF57EBF2F349}"/>
              </a:ext>
            </a:extLst>
          </p:cNvPr>
          <p:cNvSpPr/>
          <p:nvPr/>
        </p:nvSpPr>
        <p:spPr>
          <a:xfrm>
            <a:off x="307410" y="476156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28" name="Rectangle 27">
            <a:extLst>
              <a:ext uri="{FF2B5EF4-FFF2-40B4-BE49-F238E27FC236}">
                <a16:creationId xmlns:a16="http://schemas.microsoft.com/office/drawing/2014/main" xmlns="" id="{80B823ED-5E68-453C-BA0A-70E0C95313E3}"/>
              </a:ext>
            </a:extLst>
          </p:cNvPr>
          <p:cNvSpPr/>
          <p:nvPr/>
        </p:nvSpPr>
        <p:spPr>
          <a:xfrm>
            <a:off x="653366" y="4515174"/>
            <a:ext cx="3512917" cy="82176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L’opérateur renseigne la date et l’heure jusqu'à laquelle la marchandise est visible. Ces deux informations sont obligatoires pour la soumission de la demande. La date et l’heure visibilité sont modifiables par l’opérateur jusqu’à la soumission de la demande.</a:t>
            </a:r>
          </a:p>
        </p:txBody>
      </p:sp>
    </p:spTree>
    <p:extLst>
      <p:ext uri="{BB962C8B-B14F-4D97-AF65-F5344CB8AC3E}">
        <p14:creationId xmlns:p14="http://schemas.microsoft.com/office/powerpoint/2010/main" val="3572247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5"/>
          <a:stretch>
            <a:fillRect/>
          </a:stretch>
        </p:blipFill>
        <p:spPr>
          <a:xfrm>
            <a:off x="5701126" y="4731482"/>
            <a:ext cx="5177008" cy="1402364"/>
          </a:xfrm>
          <a:prstGeom prst="rect">
            <a:avLst/>
          </a:prstGeom>
        </p:spPr>
      </p:pic>
      <p:pic>
        <p:nvPicPr>
          <p:cNvPr id="4" name="Image 3"/>
          <p:cNvPicPr>
            <a:picLocks noChangeAspect="1"/>
          </p:cNvPicPr>
          <p:nvPr/>
        </p:nvPicPr>
        <p:blipFill>
          <a:blip r:embed="rId6"/>
          <a:stretch>
            <a:fillRect/>
          </a:stretch>
        </p:blipFill>
        <p:spPr>
          <a:xfrm>
            <a:off x="5597729" y="903202"/>
            <a:ext cx="5686661" cy="3975930"/>
          </a:xfrm>
          <a:prstGeom prst="rect">
            <a:avLst/>
          </a:prstGeom>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192111452"/>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59746" name="Diapositive think-cell" r:id="rId7" imgW="360" imgH="360" progId="TCLayout.ActiveDocument.1">
                  <p:embed/>
                </p:oleObj>
              </mc:Choice>
              <mc:Fallback>
                <p:oleObj name="Diapositive think-cell" r:id="rId7" imgW="360" imgH="360" progId="TCLayout.ActiveDocument.1">
                  <p:embed/>
                  <p:pic>
                    <p:nvPicPr>
                      <p:cNvPr id="19" name="Object 18"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9/20)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Créer la demande de certificat – </a:t>
            </a:r>
            <a:r>
              <a:rPr lang="fr-FR" b="0" i="1" dirty="0">
                <a:solidFill>
                  <a:srgbClr val="0070C0"/>
                </a:solidFill>
                <a:latin typeface="Calibri" panose="020F0502020204030204" pitchFamily="34" charset="0"/>
                <a:cs typeface="Calibri" panose="020F0502020204030204" pitchFamily="34" charset="0"/>
              </a:rPr>
              <a:t>Onglet Information Générale (2/5)</a:t>
            </a:r>
            <a:endParaRPr lang="fr-FR" sz="1200" b="0" i="1" dirty="0">
              <a:solidFill>
                <a:srgbClr val="0070C0"/>
              </a:solidFill>
              <a:latin typeface="Calibri" panose="020F0502020204030204" pitchFamily="34" charset="0"/>
              <a:cs typeface="Calibri" panose="020F0502020204030204" pitchFamily="34" charset="0"/>
            </a:endParaRPr>
          </a:p>
        </p:txBody>
      </p:sp>
      <p:grpSp>
        <p:nvGrpSpPr>
          <p:cNvPr id="9" name="Groupe 8"/>
          <p:cNvGrpSpPr/>
          <p:nvPr/>
        </p:nvGrpSpPr>
        <p:grpSpPr>
          <a:xfrm>
            <a:off x="641194" y="1492251"/>
            <a:ext cx="4533031" cy="3365500"/>
            <a:chOff x="654712" y="878215"/>
            <a:chExt cx="4533031" cy="3365500"/>
          </a:xfrm>
        </p:grpSpPr>
        <p:sp>
          <p:nvSpPr>
            <p:cNvPr id="63" name="Ellipse 62">
              <a:extLst>
                <a:ext uri="{FF2B5EF4-FFF2-40B4-BE49-F238E27FC236}">
                  <a16:creationId xmlns:a16="http://schemas.microsoft.com/office/drawing/2014/main" xmlns="" id="{20170BED-373E-48F2-A04E-CF57EBF2F349}"/>
                </a:ext>
              </a:extLst>
            </p:cNvPr>
            <p:cNvSpPr/>
            <p:nvPr/>
          </p:nvSpPr>
          <p:spPr>
            <a:xfrm>
              <a:off x="752508" y="294907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64" name="Rectangle 63">
              <a:extLst>
                <a:ext uri="{FF2B5EF4-FFF2-40B4-BE49-F238E27FC236}">
                  <a16:creationId xmlns:a16="http://schemas.microsoft.com/office/drawing/2014/main" xmlns="" id="{05FED89D-C038-4539-815E-B43896132BD0}"/>
                </a:ext>
              </a:extLst>
            </p:cNvPr>
            <p:cNvSpPr/>
            <p:nvPr/>
          </p:nvSpPr>
          <p:spPr>
            <a:xfrm>
              <a:off x="1069011" y="2953088"/>
              <a:ext cx="3696510" cy="40479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Ajouter les données d’agréments grâce à prévalorisation (voir annexe)</a:t>
              </a:r>
            </a:p>
          </p:txBody>
        </p:sp>
        <p:sp>
          <p:nvSpPr>
            <p:cNvPr id="65" name="Ellipse 64">
              <a:extLst>
                <a:ext uri="{FF2B5EF4-FFF2-40B4-BE49-F238E27FC236}">
                  <a16:creationId xmlns:a16="http://schemas.microsoft.com/office/drawing/2014/main" xmlns="" id="{D725D73A-99F8-4E49-A58D-7BAB61B24394}"/>
                </a:ext>
              </a:extLst>
            </p:cNvPr>
            <p:cNvSpPr/>
            <p:nvPr/>
          </p:nvSpPr>
          <p:spPr>
            <a:xfrm>
              <a:off x="752508" y="356026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smtClean="0">
                  <a:solidFill>
                    <a:schemeClr val="tx2"/>
                  </a:solidFill>
                  <a:latin typeface="Calibri" panose="020F0502020204030204" pitchFamily="34" charset="0"/>
                  <a:cs typeface="Calibri" panose="020F0502020204030204" pitchFamily="34" charset="0"/>
                </a:rPr>
                <a:t>5</a:t>
              </a:r>
              <a:endParaRPr lang="fr-FR" sz="1200" b="1" dirty="0">
                <a:solidFill>
                  <a:schemeClr val="tx2"/>
                </a:solidFill>
                <a:latin typeface="Calibri" panose="020F0502020204030204" pitchFamily="34" charset="0"/>
                <a:cs typeface="Calibri" panose="020F0502020204030204" pitchFamily="34" charset="0"/>
              </a:endParaRPr>
            </a:p>
          </p:txBody>
        </p:sp>
        <p:sp>
          <p:nvSpPr>
            <p:cNvPr id="85" name="Rectangle 84">
              <a:extLst>
                <a:ext uri="{FF2B5EF4-FFF2-40B4-BE49-F238E27FC236}">
                  <a16:creationId xmlns:a16="http://schemas.microsoft.com/office/drawing/2014/main" xmlns="" id="{A6306B86-6D64-45CB-B0AA-0FAAA4ABB319}"/>
                </a:ext>
              </a:extLst>
            </p:cNvPr>
            <p:cNvSpPr/>
            <p:nvPr/>
          </p:nvSpPr>
          <p:spPr>
            <a:xfrm>
              <a:off x="1056902" y="3491785"/>
              <a:ext cx="3514818" cy="58791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Cliquer sur enregistrer. Une fois la demande enregistrée, </a:t>
              </a:r>
              <a:r>
                <a:rPr lang="fr-FR" sz="1400" u="sng" dirty="0">
                  <a:latin typeface="Calibri" panose="020F0502020204030204" pitchFamily="34" charset="0"/>
                  <a:cs typeface="Calibri" panose="020F0502020204030204" pitchFamily="34" charset="0"/>
                </a:rPr>
                <a:t>les informations           ne pourront plus être modifiées.</a:t>
              </a:r>
              <a:endParaRPr lang="fr-FR" sz="1400" dirty="0">
                <a:latin typeface="Calibri" panose="020F0502020204030204" pitchFamily="34" charset="0"/>
                <a:cs typeface="Calibri" panose="020F0502020204030204" pitchFamily="34" charset="0"/>
              </a:endParaRPr>
            </a:p>
          </p:txBody>
        </p:sp>
        <p:sp>
          <p:nvSpPr>
            <p:cNvPr id="86" name="Rectangle 85">
              <a:extLst>
                <a:ext uri="{FF2B5EF4-FFF2-40B4-BE49-F238E27FC236}">
                  <a16:creationId xmlns:a16="http://schemas.microsoft.com/office/drawing/2014/main" xmlns="" id="{848DEF2A-86D1-449A-9F70-318EA8133252}"/>
                </a:ext>
              </a:extLst>
            </p:cNvPr>
            <p:cNvSpPr/>
            <p:nvPr/>
          </p:nvSpPr>
          <p:spPr>
            <a:xfrm>
              <a:off x="654712" y="878215"/>
              <a:ext cx="4512711" cy="3365500"/>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87" name="Ellipse 86">
              <a:extLst>
                <a:ext uri="{FF2B5EF4-FFF2-40B4-BE49-F238E27FC236}">
                  <a16:creationId xmlns:a16="http://schemas.microsoft.com/office/drawing/2014/main" xmlns="" id="{8705E5FB-89DD-4E25-8F91-F39B6AAFF97B}"/>
                </a:ext>
              </a:extLst>
            </p:cNvPr>
            <p:cNvSpPr/>
            <p:nvPr/>
          </p:nvSpPr>
          <p:spPr>
            <a:xfrm>
              <a:off x="752508" y="999395"/>
              <a:ext cx="278912"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89" name="Rectangle 88">
              <a:extLst>
                <a:ext uri="{FF2B5EF4-FFF2-40B4-BE49-F238E27FC236}">
                  <a16:creationId xmlns:a16="http://schemas.microsoft.com/office/drawing/2014/main" xmlns="" id="{FA0E6D9C-6644-439C-B392-B577E4F6EC3B}"/>
                </a:ext>
              </a:extLst>
            </p:cNvPr>
            <p:cNvSpPr/>
            <p:nvPr/>
          </p:nvSpPr>
          <p:spPr>
            <a:xfrm>
              <a:off x="1110589" y="999396"/>
              <a:ext cx="3921803" cy="40318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Le numéro de la demande est généré automatiquement suite à l’enregistrement</a:t>
              </a:r>
            </a:p>
          </p:txBody>
        </p:sp>
        <p:sp>
          <p:nvSpPr>
            <p:cNvPr id="90" name="Ellipse 89">
              <a:extLst>
                <a:ext uri="{FF2B5EF4-FFF2-40B4-BE49-F238E27FC236}">
                  <a16:creationId xmlns:a16="http://schemas.microsoft.com/office/drawing/2014/main" xmlns="" id="{C6A261E8-062A-4152-AE2A-57245EDBD820}"/>
                </a:ext>
              </a:extLst>
            </p:cNvPr>
            <p:cNvSpPr/>
            <p:nvPr/>
          </p:nvSpPr>
          <p:spPr>
            <a:xfrm>
              <a:off x="752508" y="1522297"/>
              <a:ext cx="278912"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91" name="Rectangle 90">
              <a:extLst>
                <a:ext uri="{FF2B5EF4-FFF2-40B4-BE49-F238E27FC236}">
                  <a16:creationId xmlns:a16="http://schemas.microsoft.com/office/drawing/2014/main" xmlns="" id="{9D219F79-6945-4E2C-9871-86A5B17C06DD}"/>
                </a:ext>
              </a:extLst>
            </p:cNvPr>
            <p:cNvSpPr/>
            <p:nvPr/>
          </p:nvSpPr>
          <p:spPr>
            <a:xfrm>
              <a:off x="1110589" y="1500623"/>
              <a:ext cx="3921802" cy="95417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Le statut de la demande passe à brouillon suite à l’enregistrement. Votre demande de certificat sanitaire a été créée et enregistrée; elle doit encore être complétée de manière exhaustive pour être envoyée pour instruction à la DD(CS)PP.</a:t>
              </a:r>
            </a:p>
          </p:txBody>
        </p:sp>
        <p:sp>
          <p:nvSpPr>
            <p:cNvPr id="33" name="Ellipse 32">
              <a:extLst>
                <a:ext uri="{FF2B5EF4-FFF2-40B4-BE49-F238E27FC236}">
                  <a16:creationId xmlns:a16="http://schemas.microsoft.com/office/drawing/2014/main" xmlns="" id="{6DE07B0C-AC63-4CE0-8A34-CB0ABD74B186}"/>
                </a:ext>
              </a:extLst>
            </p:cNvPr>
            <p:cNvSpPr/>
            <p:nvPr/>
          </p:nvSpPr>
          <p:spPr>
            <a:xfrm>
              <a:off x="3237840" y="3663273"/>
              <a:ext cx="220215" cy="210008"/>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47" name="Ellipse 46">
              <a:extLst>
                <a:ext uri="{FF2B5EF4-FFF2-40B4-BE49-F238E27FC236}">
                  <a16:creationId xmlns:a16="http://schemas.microsoft.com/office/drawing/2014/main" xmlns="" id="{20170BED-373E-48F2-A04E-CF57EBF2F349}"/>
                </a:ext>
              </a:extLst>
            </p:cNvPr>
            <p:cNvSpPr/>
            <p:nvPr/>
          </p:nvSpPr>
          <p:spPr>
            <a:xfrm>
              <a:off x="752508" y="249401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51" name="Rectangle 50">
              <a:extLst>
                <a:ext uri="{FF2B5EF4-FFF2-40B4-BE49-F238E27FC236}">
                  <a16:creationId xmlns:a16="http://schemas.microsoft.com/office/drawing/2014/main" xmlns="" id="{05FED89D-C038-4539-815E-B43896132BD0}"/>
                </a:ext>
              </a:extLst>
            </p:cNvPr>
            <p:cNvSpPr/>
            <p:nvPr/>
          </p:nvSpPr>
          <p:spPr>
            <a:xfrm>
              <a:off x="1069011" y="2498029"/>
              <a:ext cx="4118732"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Critères et documents liés au Couple Pays/Marchandise </a:t>
              </a:r>
            </a:p>
          </p:txBody>
        </p:sp>
      </p:grpSp>
      <p:sp>
        <p:nvSpPr>
          <p:cNvPr id="36" name="Ellipse 35">
            <a:extLst>
              <a:ext uri="{FF2B5EF4-FFF2-40B4-BE49-F238E27FC236}">
                <a16:creationId xmlns:a16="http://schemas.microsoft.com/office/drawing/2014/main" xmlns="" id="{6EEBD4DB-9D1A-4E3C-92DD-E257392BB6C7}"/>
              </a:ext>
            </a:extLst>
          </p:cNvPr>
          <p:cNvSpPr/>
          <p:nvPr/>
        </p:nvSpPr>
        <p:spPr>
          <a:xfrm>
            <a:off x="9315277" y="995260"/>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39" name="Ellipse 38">
            <a:extLst>
              <a:ext uri="{FF2B5EF4-FFF2-40B4-BE49-F238E27FC236}">
                <a16:creationId xmlns:a16="http://schemas.microsoft.com/office/drawing/2014/main" xmlns="" id="{4EE506E8-1420-4049-93B7-F70B8008762E}"/>
              </a:ext>
            </a:extLst>
          </p:cNvPr>
          <p:cNvSpPr/>
          <p:nvPr/>
        </p:nvSpPr>
        <p:spPr>
          <a:xfrm>
            <a:off x="10878134" y="1929117"/>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40" name="Ellipse 39">
            <a:extLst>
              <a:ext uri="{FF2B5EF4-FFF2-40B4-BE49-F238E27FC236}">
                <a16:creationId xmlns:a16="http://schemas.microsoft.com/office/drawing/2014/main" xmlns="" id="{6B049625-21BD-4D97-9645-72E1D09D5EDB}"/>
              </a:ext>
            </a:extLst>
          </p:cNvPr>
          <p:cNvSpPr/>
          <p:nvPr/>
        </p:nvSpPr>
        <p:spPr>
          <a:xfrm>
            <a:off x="5484178" y="1006345"/>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41" name="Ellipse 40">
            <a:extLst>
              <a:ext uri="{FF2B5EF4-FFF2-40B4-BE49-F238E27FC236}">
                <a16:creationId xmlns:a16="http://schemas.microsoft.com/office/drawing/2014/main" xmlns="" id="{2320565B-D260-4ECF-9011-BD921C0DABE5}"/>
              </a:ext>
            </a:extLst>
          </p:cNvPr>
          <p:cNvSpPr/>
          <p:nvPr/>
        </p:nvSpPr>
        <p:spPr>
          <a:xfrm>
            <a:off x="5759813" y="5101016"/>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48" name="Ellipse 47">
            <a:extLst>
              <a:ext uri="{FF2B5EF4-FFF2-40B4-BE49-F238E27FC236}">
                <a16:creationId xmlns:a16="http://schemas.microsoft.com/office/drawing/2014/main" xmlns="" id="{517822E4-6382-41E2-A780-F11B5E20153B}"/>
              </a:ext>
            </a:extLst>
          </p:cNvPr>
          <p:cNvSpPr/>
          <p:nvPr/>
        </p:nvSpPr>
        <p:spPr>
          <a:xfrm>
            <a:off x="9816722" y="5680790"/>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smtClean="0">
                <a:solidFill>
                  <a:schemeClr val="tx2"/>
                </a:solidFill>
                <a:latin typeface="Calibri" panose="020F0502020204030204" pitchFamily="34" charset="0"/>
                <a:cs typeface="Calibri" panose="020F0502020204030204" pitchFamily="34" charset="0"/>
              </a:rPr>
              <a:t>5</a:t>
            </a:r>
            <a:endParaRPr lang="fr-FR" sz="1200" b="1" dirty="0">
              <a:solidFill>
                <a:schemeClr val="tx2"/>
              </a:solidFill>
              <a:latin typeface="Calibri" panose="020F0502020204030204" pitchFamily="34" charset="0"/>
              <a:cs typeface="Calibri" panose="020F0502020204030204" pitchFamily="34" charset="0"/>
            </a:endParaRPr>
          </a:p>
        </p:txBody>
      </p:sp>
      <p:sp>
        <p:nvSpPr>
          <p:cNvPr id="6" name="Rectangle 5"/>
          <p:cNvSpPr/>
          <p:nvPr/>
        </p:nvSpPr>
        <p:spPr>
          <a:xfrm>
            <a:off x="6027938" y="2867487"/>
            <a:ext cx="2787588" cy="1960409"/>
          </a:xfrm>
          <a:prstGeom prst="rect">
            <a:avLst/>
          </a:prstGeom>
          <a:noFill/>
          <a:ln w="19050">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67" name="Ellipse 66">
            <a:extLst>
              <a:ext uri="{FF2B5EF4-FFF2-40B4-BE49-F238E27FC236}">
                <a16:creationId xmlns:a16="http://schemas.microsoft.com/office/drawing/2014/main" xmlns="" id="{4EE506E8-1420-4049-93B7-F70B8008762E}"/>
              </a:ext>
            </a:extLst>
          </p:cNvPr>
          <p:cNvSpPr/>
          <p:nvPr/>
        </p:nvSpPr>
        <p:spPr>
          <a:xfrm>
            <a:off x="5906325" y="2713734"/>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304782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789275748"/>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3146"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10/20)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Créer la demande de certificat – </a:t>
            </a:r>
            <a:r>
              <a:rPr lang="fr-FR" b="0" i="1" dirty="0">
                <a:solidFill>
                  <a:srgbClr val="0070C0"/>
                </a:solidFill>
                <a:latin typeface="Calibri" panose="020F0502020204030204" pitchFamily="34" charset="0"/>
                <a:cs typeface="Calibri" panose="020F0502020204030204" pitchFamily="34" charset="0"/>
              </a:rPr>
              <a:t>Onglet Information Générale (3/5)</a:t>
            </a:r>
            <a:endParaRPr lang="fr-FR" sz="1200" b="0" i="1" dirty="0">
              <a:solidFill>
                <a:srgbClr val="0070C0"/>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xmlns="" id="{9B5080EC-B94D-45F5-8215-848F6E81F5EC}"/>
              </a:ext>
            </a:extLst>
          </p:cNvPr>
          <p:cNvSpPr/>
          <p:nvPr/>
        </p:nvSpPr>
        <p:spPr>
          <a:xfrm>
            <a:off x="1401298" y="962703"/>
            <a:ext cx="9389404" cy="923247"/>
          </a:xfrm>
          <a:prstGeom prst="rect">
            <a:avLst/>
          </a:prstGeom>
          <a:noFill/>
          <a:ln w="28575">
            <a:solidFill>
              <a:srgbClr val="1565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solidFill>
                  <a:schemeClr val="tx1"/>
                </a:solidFill>
                <a:latin typeface="Calibri" panose="020F0502020204030204" pitchFamily="34" charset="0"/>
                <a:cs typeface="Calibri" panose="020F0502020204030204" pitchFamily="34" charset="0"/>
              </a:rPr>
              <a:t>Le champ « Information complémentaire » vous permet d’indiquer une information export permettant aux services administratifs (Assistant signataire) de diriger la demande vers le bon interlocuteur au sein de leur structure.</a:t>
            </a:r>
          </a:p>
        </p:txBody>
      </p:sp>
      <p:pic>
        <p:nvPicPr>
          <p:cNvPr id="8" name="Image 7"/>
          <p:cNvPicPr>
            <a:picLocks noChangeAspect="1"/>
          </p:cNvPicPr>
          <p:nvPr/>
        </p:nvPicPr>
        <p:blipFill>
          <a:blip r:embed="rId7"/>
          <a:stretch>
            <a:fillRect/>
          </a:stretch>
        </p:blipFill>
        <p:spPr>
          <a:xfrm>
            <a:off x="2980047" y="1960796"/>
            <a:ext cx="6231905" cy="4152315"/>
          </a:xfrm>
          <a:prstGeom prst="rect">
            <a:avLst/>
          </a:prstGeom>
        </p:spPr>
      </p:pic>
      <p:sp>
        <p:nvSpPr>
          <p:cNvPr id="9" name="Rectangle 8"/>
          <p:cNvSpPr/>
          <p:nvPr/>
        </p:nvSpPr>
        <p:spPr>
          <a:xfrm>
            <a:off x="5051394" y="4527613"/>
            <a:ext cx="1526959" cy="426128"/>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3485552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65807"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11/20)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Créer la demande de certificat – </a:t>
            </a:r>
            <a:r>
              <a:rPr lang="fr-FR" b="0" i="1" dirty="0">
                <a:solidFill>
                  <a:srgbClr val="0070C0"/>
                </a:solidFill>
                <a:latin typeface="Calibri" panose="020F0502020204030204" pitchFamily="34" charset="0"/>
                <a:cs typeface="Calibri" panose="020F0502020204030204" pitchFamily="34" charset="0"/>
              </a:rPr>
              <a:t>Onglet Information Générale (4/5)</a:t>
            </a:r>
            <a:endParaRPr lang="fr-FR" sz="1200" b="0" i="1" dirty="0">
              <a:solidFill>
                <a:srgbClr val="0070C0"/>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xmlns="" id="{9B5080EC-B94D-45F5-8215-848F6E81F5EC}"/>
              </a:ext>
            </a:extLst>
          </p:cNvPr>
          <p:cNvSpPr/>
          <p:nvPr/>
        </p:nvSpPr>
        <p:spPr>
          <a:xfrm>
            <a:off x="1023457" y="1220146"/>
            <a:ext cx="4819009" cy="3678423"/>
          </a:xfrm>
          <a:prstGeom prst="rect">
            <a:avLst/>
          </a:prstGeom>
          <a:noFill/>
          <a:ln w="28575">
            <a:solidFill>
              <a:srgbClr val="1565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solidFill>
                  <a:schemeClr val="tx1"/>
                </a:solidFill>
                <a:latin typeface="Calibri" panose="020F0502020204030204" pitchFamily="34" charset="0"/>
                <a:cs typeface="Calibri" panose="020F0502020204030204" pitchFamily="34" charset="0"/>
              </a:rPr>
              <a:t>Pendant la création de votre demande, vous avez la possibilité de choisir le mode de délivrance du certificat dans l’onglet « Information Générale ». Ce champ est à remplir selon les accords passés avec votre DD(CS)PP : </a:t>
            </a:r>
          </a:p>
          <a:p>
            <a:pPr marL="285750" indent="-285750">
              <a:lnSpc>
                <a:spcPct val="150000"/>
              </a:lnSpc>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remise en main propre à la DD(CS)PP</a:t>
            </a:r>
          </a:p>
          <a:p>
            <a:pPr marL="285750" indent="-285750">
              <a:lnSpc>
                <a:spcPct val="150000"/>
              </a:lnSpc>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sur un site relais de la DD(CS)PP</a:t>
            </a:r>
          </a:p>
          <a:p>
            <a:pPr marL="285750" indent="-285750">
              <a:lnSpc>
                <a:spcPct val="150000"/>
              </a:lnSpc>
              <a:buFont typeface="Arial" panose="020B0604020202020204" pitchFamily="34" charset="0"/>
              <a:buChar char="•"/>
            </a:pPr>
            <a:r>
              <a:rPr lang="fr-FR" dirty="0">
                <a:solidFill>
                  <a:schemeClr val="tx1"/>
                </a:solidFill>
                <a:latin typeface="Calibri" panose="020F0502020204030204" pitchFamily="34" charset="0"/>
                <a:cs typeface="Calibri" panose="020F0502020204030204" pitchFamily="34" charset="0"/>
              </a:rPr>
              <a:t>envoi postal </a:t>
            </a:r>
            <a:r>
              <a:rPr lang="fr-FR" strike="sngStrike" dirty="0">
                <a:solidFill>
                  <a:srgbClr val="FF0000"/>
                </a:solidFill>
                <a:latin typeface="Calibri" panose="020F0502020204030204" pitchFamily="34" charset="0"/>
                <a:cs typeface="Calibri" panose="020F0502020204030204" pitchFamily="34" charset="0"/>
              </a:rPr>
              <a:t>avec accusé/réception (ou tout envoi postal)</a:t>
            </a:r>
          </a:p>
        </p:txBody>
      </p:sp>
      <p:pic>
        <p:nvPicPr>
          <p:cNvPr id="2" name="Image 1"/>
          <p:cNvPicPr>
            <a:picLocks noChangeAspect="1"/>
          </p:cNvPicPr>
          <p:nvPr/>
        </p:nvPicPr>
        <p:blipFill>
          <a:blip r:embed="rId7"/>
          <a:stretch>
            <a:fillRect/>
          </a:stretch>
        </p:blipFill>
        <p:spPr>
          <a:xfrm>
            <a:off x="6647292" y="1093287"/>
            <a:ext cx="4667901" cy="4067743"/>
          </a:xfrm>
          <a:prstGeom prst="rect">
            <a:avLst/>
          </a:prstGeom>
        </p:spPr>
      </p:pic>
      <p:sp>
        <p:nvSpPr>
          <p:cNvPr id="9" name="Rectangle 8"/>
          <p:cNvSpPr/>
          <p:nvPr/>
        </p:nvSpPr>
        <p:spPr>
          <a:xfrm>
            <a:off x="7253056" y="4003830"/>
            <a:ext cx="3675356" cy="1157199"/>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841752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597729" y="903202"/>
            <a:ext cx="5686661" cy="5230644"/>
            <a:chOff x="5597729" y="903202"/>
            <a:chExt cx="5686661" cy="5230644"/>
          </a:xfrm>
        </p:grpSpPr>
        <p:pic>
          <p:nvPicPr>
            <p:cNvPr id="28" name="Image 27"/>
            <p:cNvPicPr>
              <a:picLocks noChangeAspect="1"/>
            </p:cNvPicPr>
            <p:nvPr/>
          </p:nvPicPr>
          <p:blipFill>
            <a:blip r:embed="rId5"/>
            <a:stretch>
              <a:fillRect/>
            </a:stretch>
          </p:blipFill>
          <p:spPr>
            <a:xfrm>
              <a:off x="5701126" y="4731482"/>
              <a:ext cx="5177008" cy="1402364"/>
            </a:xfrm>
            <a:prstGeom prst="rect">
              <a:avLst/>
            </a:prstGeom>
          </p:spPr>
        </p:pic>
        <p:pic>
          <p:nvPicPr>
            <p:cNvPr id="29" name="Image 28"/>
            <p:cNvPicPr>
              <a:picLocks noChangeAspect="1"/>
            </p:cNvPicPr>
            <p:nvPr/>
          </p:nvPicPr>
          <p:blipFill>
            <a:blip r:embed="rId6"/>
            <a:stretch>
              <a:fillRect/>
            </a:stretch>
          </p:blipFill>
          <p:spPr>
            <a:xfrm>
              <a:off x="5597729" y="903202"/>
              <a:ext cx="5686661" cy="3975930"/>
            </a:xfrm>
            <a:prstGeom prst="rect">
              <a:avLst/>
            </a:prstGeom>
          </p:spPr>
        </p:pic>
      </p:grpSp>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784013213"/>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4169" name="Diapositive think-cell" r:id="rId7" imgW="360" imgH="360" progId="TCLayout.ActiveDocument.1">
                  <p:embed/>
                </p:oleObj>
              </mc:Choice>
              <mc:Fallback>
                <p:oleObj name="Diapositive think-cell" r:id="rId7" imgW="360" imgH="360" progId="TCLayout.ActiveDocument.1">
                  <p:embed/>
                  <p:pic>
                    <p:nvPicPr>
                      <p:cNvPr id="19" name="Object 18"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12/20) </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Créer la demande de certificat – </a:t>
            </a:r>
            <a:r>
              <a:rPr lang="fr-FR" b="0" i="1" dirty="0">
                <a:solidFill>
                  <a:srgbClr val="0070C0"/>
                </a:solidFill>
                <a:latin typeface="Calibri" panose="020F0502020204030204" pitchFamily="34" charset="0"/>
                <a:cs typeface="Calibri" panose="020F0502020204030204" pitchFamily="34" charset="0"/>
              </a:rPr>
              <a:t>Onglet Information Générale (5/5)</a:t>
            </a:r>
            <a:endParaRPr lang="fr-FR" sz="1200" b="0" i="1" dirty="0">
              <a:solidFill>
                <a:srgbClr val="0070C0"/>
              </a:solidFill>
              <a:latin typeface="Calibri" panose="020F0502020204030204" pitchFamily="34" charset="0"/>
              <a:cs typeface="Calibri" panose="020F0502020204030204" pitchFamily="34" charset="0"/>
            </a:endParaRPr>
          </a:p>
        </p:txBody>
      </p:sp>
      <p:sp>
        <p:nvSpPr>
          <p:cNvPr id="42" name="Ellipse 41">
            <a:extLst>
              <a:ext uri="{FF2B5EF4-FFF2-40B4-BE49-F238E27FC236}">
                <a16:creationId xmlns:a16="http://schemas.microsoft.com/office/drawing/2014/main" xmlns="" id="{2320565B-D260-4ECF-9011-BD921C0DABE5}"/>
              </a:ext>
            </a:extLst>
          </p:cNvPr>
          <p:cNvSpPr/>
          <p:nvPr/>
        </p:nvSpPr>
        <p:spPr>
          <a:xfrm>
            <a:off x="5736388" y="5107293"/>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47" name="Ellipse 46">
            <a:extLst>
              <a:ext uri="{FF2B5EF4-FFF2-40B4-BE49-F238E27FC236}">
                <a16:creationId xmlns:a16="http://schemas.microsoft.com/office/drawing/2014/main" xmlns="" id="{1B8D46F9-6CF0-4C66-A90A-645EB3A270E8}"/>
              </a:ext>
            </a:extLst>
          </p:cNvPr>
          <p:cNvSpPr/>
          <p:nvPr/>
        </p:nvSpPr>
        <p:spPr>
          <a:xfrm>
            <a:off x="10237065" y="5646964"/>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5e</a:t>
            </a:r>
          </a:p>
        </p:txBody>
      </p:sp>
      <p:sp>
        <p:nvSpPr>
          <p:cNvPr id="51" name="Ellipse 50">
            <a:extLst>
              <a:ext uri="{FF2B5EF4-FFF2-40B4-BE49-F238E27FC236}">
                <a16:creationId xmlns:a16="http://schemas.microsoft.com/office/drawing/2014/main" xmlns="" id="{74171CBD-5337-40D7-9615-5C5F6FF00739}"/>
              </a:ext>
            </a:extLst>
          </p:cNvPr>
          <p:cNvSpPr/>
          <p:nvPr/>
        </p:nvSpPr>
        <p:spPr>
          <a:xfrm>
            <a:off x="6652496" y="5634351"/>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5c</a:t>
            </a:r>
          </a:p>
        </p:txBody>
      </p:sp>
      <p:sp>
        <p:nvSpPr>
          <p:cNvPr id="52" name="Ellipse 51">
            <a:extLst>
              <a:ext uri="{FF2B5EF4-FFF2-40B4-BE49-F238E27FC236}">
                <a16:creationId xmlns:a16="http://schemas.microsoft.com/office/drawing/2014/main" xmlns="" id="{8B02A8D2-D205-4A1D-94CB-55D042FF7ABC}"/>
              </a:ext>
            </a:extLst>
          </p:cNvPr>
          <p:cNvSpPr/>
          <p:nvPr/>
        </p:nvSpPr>
        <p:spPr>
          <a:xfrm>
            <a:off x="9237665" y="5648750"/>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5b</a:t>
            </a:r>
          </a:p>
        </p:txBody>
      </p:sp>
      <p:sp>
        <p:nvSpPr>
          <p:cNvPr id="55" name="Ellipse 54">
            <a:extLst>
              <a:ext uri="{FF2B5EF4-FFF2-40B4-BE49-F238E27FC236}">
                <a16:creationId xmlns:a16="http://schemas.microsoft.com/office/drawing/2014/main" xmlns="" id="{517822E4-6382-41E2-A780-F11B5E20153B}"/>
              </a:ext>
            </a:extLst>
          </p:cNvPr>
          <p:cNvSpPr/>
          <p:nvPr/>
        </p:nvSpPr>
        <p:spPr>
          <a:xfrm>
            <a:off x="9819087" y="5649158"/>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a:t>
            </a:r>
          </a:p>
        </p:txBody>
      </p:sp>
      <p:sp>
        <p:nvSpPr>
          <p:cNvPr id="58" name="Ellipse 57">
            <a:extLst>
              <a:ext uri="{FF2B5EF4-FFF2-40B4-BE49-F238E27FC236}">
                <a16:creationId xmlns:a16="http://schemas.microsoft.com/office/drawing/2014/main" xmlns="" id="{A92915A0-2EF0-4544-A69F-F1CD01B4B6A2}"/>
              </a:ext>
            </a:extLst>
          </p:cNvPr>
          <p:cNvSpPr/>
          <p:nvPr/>
        </p:nvSpPr>
        <p:spPr>
          <a:xfrm>
            <a:off x="6054322" y="5632565"/>
            <a:ext cx="227101" cy="20721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5d</a:t>
            </a:r>
          </a:p>
        </p:txBody>
      </p:sp>
      <p:sp>
        <p:nvSpPr>
          <p:cNvPr id="59" name="Rectangle 58"/>
          <p:cNvSpPr/>
          <p:nvPr/>
        </p:nvSpPr>
        <p:spPr>
          <a:xfrm>
            <a:off x="5963489" y="2827564"/>
            <a:ext cx="2852037" cy="1985664"/>
          </a:xfrm>
          <a:prstGeom prst="rect">
            <a:avLst/>
          </a:prstGeom>
          <a:noFill/>
          <a:ln w="19050">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2" name="Groupe 1">
            <a:extLst>
              <a:ext uri="{FF2B5EF4-FFF2-40B4-BE49-F238E27FC236}">
                <a16:creationId xmlns:a16="http://schemas.microsoft.com/office/drawing/2014/main" xmlns="" id="{FDCA0B10-E4A2-454B-8C8A-28EE6F2C5A6A}"/>
              </a:ext>
            </a:extLst>
          </p:cNvPr>
          <p:cNvGrpSpPr/>
          <p:nvPr/>
        </p:nvGrpSpPr>
        <p:grpSpPr>
          <a:xfrm>
            <a:off x="735557" y="1063089"/>
            <a:ext cx="4234695" cy="4929279"/>
            <a:chOff x="735557" y="1063089"/>
            <a:chExt cx="4234695" cy="4929279"/>
          </a:xfrm>
        </p:grpSpPr>
        <p:sp>
          <p:nvSpPr>
            <p:cNvPr id="62" name="Rectangle 61">
              <a:extLst>
                <a:ext uri="{FF2B5EF4-FFF2-40B4-BE49-F238E27FC236}">
                  <a16:creationId xmlns:a16="http://schemas.microsoft.com/office/drawing/2014/main" xmlns="" id="{19F70086-A846-4F0D-9821-64E11A689420}"/>
                </a:ext>
              </a:extLst>
            </p:cNvPr>
            <p:cNvSpPr/>
            <p:nvPr/>
          </p:nvSpPr>
          <p:spPr>
            <a:xfrm>
              <a:off x="735557" y="1063089"/>
              <a:ext cx="4234695" cy="4929279"/>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3" name="Groupe 2"/>
            <p:cNvGrpSpPr/>
            <p:nvPr/>
          </p:nvGrpSpPr>
          <p:grpSpPr>
            <a:xfrm>
              <a:off x="769998" y="1128637"/>
              <a:ext cx="4126878" cy="4635931"/>
              <a:chOff x="1909483" y="963233"/>
              <a:chExt cx="4126878" cy="4635931"/>
            </a:xfrm>
          </p:grpSpPr>
          <p:sp>
            <p:nvSpPr>
              <p:cNvPr id="50" name="Ellipse 49">
                <a:extLst>
                  <a:ext uri="{FF2B5EF4-FFF2-40B4-BE49-F238E27FC236}">
                    <a16:creationId xmlns:a16="http://schemas.microsoft.com/office/drawing/2014/main" xmlns="" id="{6DE07B0C-AC63-4CE0-8A34-CB0ABD74B186}"/>
                  </a:ext>
                </a:extLst>
              </p:cNvPr>
              <p:cNvSpPr/>
              <p:nvPr/>
            </p:nvSpPr>
            <p:spPr>
              <a:xfrm>
                <a:off x="1909483" y="999904"/>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53" name="ZoneTexte 52">
                <a:extLst>
                  <a:ext uri="{FF2B5EF4-FFF2-40B4-BE49-F238E27FC236}">
                    <a16:creationId xmlns:a16="http://schemas.microsoft.com/office/drawing/2014/main" xmlns="" id="{9BCD3FD9-DB02-40F1-9FAE-A19F2FF5AE82}"/>
                  </a:ext>
                </a:extLst>
              </p:cNvPr>
              <p:cNvSpPr txBox="1"/>
              <p:nvPr/>
            </p:nvSpPr>
            <p:spPr>
              <a:xfrm>
                <a:off x="2248053" y="963233"/>
                <a:ext cx="3748709" cy="1698927"/>
              </a:xfrm>
              <a:prstGeom prst="rect">
                <a:avLst/>
              </a:prstGeom>
              <a:noFill/>
            </p:spPr>
            <p:txBody>
              <a:bodyPr wrap="square" lIns="0" tIns="36576" rIns="0" bIns="0" rtlCol="0">
                <a:spAutoFit/>
              </a:bodyPr>
              <a:lstStyle/>
              <a:p>
                <a:r>
                  <a:rPr lang="fr-FR" sz="1200" dirty="0">
                    <a:latin typeface="Calibri" panose="020F0502020204030204" pitchFamily="34" charset="0"/>
                    <a:cs typeface="Calibri" panose="020F0502020204030204" pitchFamily="34" charset="0"/>
                  </a:rPr>
                  <a:t>Précise:</a:t>
                </a:r>
              </a:p>
              <a:p>
                <a:pPr marL="171450" indent="-171450">
                  <a:buFont typeface="Arial" panose="020B0604020202020204" pitchFamily="34" charset="0"/>
                  <a:buChar char="•"/>
                </a:pPr>
                <a:r>
                  <a:rPr lang="fr-FR" sz="1200" dirty="0">
                    <a:latin typeface="Calibri" panose="020F0502020204030204" pitchFamily="34" charset="0"/>
                    <a:cs typeface="Calibri" panose="020F0502020204030204" pitchFamily="34" charset="0"/>
                  </a:rPr>
                  <a:t>Le couple pays marchandise (CPM) sur lequel porte la demande</a:t>
                </a:r>
              </a:p>
              <a:p>
                <a:pPr marL="171450" indent="-171450">
                  <a:buFont typeface="Arial" panose="020B0604020202020204" pitchFamily="34" charset="0"/>
                  <a:buChar char="•"/>
                </a:pPr>
                <a:r>
                  <a:rPr lang="fr-FR" sz="1200" dirty="0">
                    <a:latin typeface="Calibri" panose="020F0502020204030204" pitchFamily="34" charset="0"/>
                    <a:cs typeface="Calibri" panose="020F0502020204030204" pitchFamily="34" charset="0"/>
                    <a:hlinkClick r:id="rId9" action="ppaction://hlinksldjump"/>
                  </a:rPr>
                  <a:t>Statut du marché de ce CPM </a:t>
                </a:r>
                <a:r>
                  <a:rPr lang="fr-FR" sz="1200" dirty="0">
                    <a:latin typeface="Calibri" panose="020F0502020204030204" pitchFamily="34" charset="0"/>
                    <a:cs typeface="Calibri" panose="020F0502020204030204" pitchFamily="34" charset="0"/>
                  </a:rPr>
                  <a:t>accompagné des dates de début et de fin si elles sont alimentées</a:t>
                </a:r>
              </a:p>
              <a:p>
                <a:pPr marL="171450" indent="-171450">
                  <a:buFont typeface="Arial" panose="020B0604020202020204" pitchFamily="34" charset="0"/>
                  <a:buChar char="•"/>
                </a:pPr>
                <a:r>
                  <a:rPr lang="fr-FR" sz="1200" dirty="0">
                    <a:latin typeface="Calibri" panose="020F0502020204030204" pitchFamily="34" charset="0"/>
                    <a:cs typeface="Calibri" panose="020F0502020204030204" pitchFamily="34" charset="0"/>
                  </a:rPr>
                  <a:t>Un lien </a:t>
                </a:r>
                <a:r>
                  <a:rPr lang="fr-FR" sz="1200" dirty="0">
                    <a:latin typeface="Calibri" panose="020F0502020204030204" pitchFamily="34" charset="0"/>
                    <a:cs typeface="Calibri" panose="020F0502020204030204" pitchFamily="34" charset="0"/>
                    <a:hlinkClick r:id="rId10" action="ppaction://hlinksldjump"/>
                  </a:rPr>
                  <a:t>“Ouvrir les critères et documents liés</a:t>
                </a:r>
                <a:r>
                  <a:rPr lang="fr-FR" sz="1200" dirty="0">
                    <a:latin typeface="Calibri" panose="020F0502020204030204" pitchFamily="34" charset="0"/>
                    <a:cs typeface="Calibri" panose="020F0502020204030204" pitchFamily="34" charset="0"/>
                  </a:rPr>
                  <a:t>” qui fournit par une pop-up l’ensemble des critères et documents liés au CPM, dont </a:t>
                </a:r>
                <a:r>
                  <a:rPr lang="fr-FR" sz="1200" b="1" dirty="0">
                    <a:latin typeface="Calibri" panose="020F0502020204030204" pitchFamily="34" charset="0"/>
                    <a:cs typeface="Calibri" panose="020F0502020204030204" pitchFamily="34" charset="0"/>
                  </a:rPr>
                  <a:t>il faut </a:t>
                </a:r>
                <a:r>
                  <a:rPr lang="fr-FR" sz="1200" b="1" dirty="0">
                    <a:latin typeface="Calibri" panose="020F0502020204030204" pitchFamily="34" charset="0"/>
                    <a:cs typeface="Calibri" panose="020F0502020204030204" pitchFamily="34" charset="0"/>
                    <a:hlinkClick r:id="rId10" action="ppaction://hlinksldjump"/>
                  </a:rPr>
                  <a:t>e</a:t>
                </a:r>
                <a:r>
                  <a:rPr lang="fr-FR" sz="1200" b="1" u="sng" dirty="0">
                    <a:latin typeface="Calibri" panose="020F0502020204030204" pitchFamily="34" charset="0"/>
                    <a:cs typeface="Calibri" panose="020F0502020204030204" pitchFamily="34" charset="0"/>
                    <a:hlinkClick r:id="rId10" action="ppaction://hlinksldjump"/>
                  </a:rPr>
                  <a:t>n prendre connaissance au préalable</a:t>
                </a:r>
                <a:endParaRPr lang="fr-FR" sz="1200" b="1" u="sng" dirty="0">
                  <a:latin typeface="Calibri" panose="020F0502020204030204" pitchFamily="34" charset="0"/>
                  <a:cs typeface="Calibri" panose="020F0502020204030204" pitchFamily="34" charset="0"/>
                </a:endParaRPr>
              </a:p>
            </p:txBody>
          </p:sp>
          <p:sp>
            <p:nvSpPr>
              <p:cNvPr id="56" name="Ellipse 55">
                <a:extLst>
                  <a:ext uri="{FF2B5EF4-FFF2-40B4-BE49-F238E27FC236}">
                    <a16:creationId xmlns:a16="http://schemas.microsoft.com/office/drawing/2014/main" xmlns="" id="{C7B46FB5-F56B-4AF0-9EA0-8BE42E1B8F99}"/>
                  </a:ext>
                </a:extLst>
              </p:cNvPr>
              <p:cNvSpPr/>
              <p:nvPr/>
            </p:nvSpPr>
            <p:spPr>
              <a:xfrm>
                <a:off x="1957310" y="4725528"/>
                <a:ext cx="25998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5e</a:t>
                </a:r>
              </a:p>
            </p:txBody>
          </p:sp>
          <p:sp>
            <p:nvSpPr>
              <p:cNvPr id="57" name="ZoneTexte 56">
                <a:extLst>
                  <a:ext uri="{FF2B5EF4-FFF2-40B4-BE49-F238E27FC236}">
                    <a16:creationId xmlns:a16="http://schemas.microsoft.com/office/drawing/2014/main" xmlns="" id="{AF689392-46D8-431E-BBF9-78F0E47FA5C0}"/>
                  </a:ext>
                </a:extLst>
              </p:cNvPr>
              <p:cNvSpPr txBox="1"/>
              <p:nvPr/>
            </p:nvSpPr>
            <p:spPr>
              <a:xfrm>
                <a:off x="2298537" y="4699046"/>
                <a:ext cx="3737691" cy="900118"/>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Permet de soumettre la demande de certificat à</a:t>
                </a:r>
                <a:r>
                  <a:rPr lang="fr-FR" dirty="0">
                    <a:solidFill>
                      <a:srgbClr val="FF0000"/>
                    </a:solidFill>
                  </a:rPr>
                  <a:t> </a:t>
                </a:r>
                <a:r>
                  <a:rPr lang="fr-FR" dirty="0"/>
                  <a:t>la </a:t>
                </a:r>
                <a:r>
                  <a:rPr lang="fr-FR" dirty="0" err="1" smtClean="0"/>
                  <a:t>DDecPP</a:t>
                </a:r>
                <a:r>
                  <a:rPr lang="fr-FR" dirty="0" smtClean="0"/>
                  <a:t> </a:t>
                </a:r>
                <a:r>
                  <a:rPr lang="fr-FR" dirty="0"/>
                  <a:t>en charge de l’instruction.</a:t>
                </a:r>
              </a:p>
              <a:p>
                <a:r>
                  <a:rPr lang="fr-FR" dirty="0"/>
                  <a:t>Le bouton ne peut être activé qu’après avoir enregistré de manière exhaustive les données et pièces obligatoires de la demande et que celle-ci soit passée au statut  brouillon</a:t>
                </a:r>
              </a:p>
            </p:txBody>
          </p:sp>
          <p:sp>
            <p:nvSpPr>
              <p:cNvPr id="60" name="Ellipse 59">
                <a:extLst>
                  <a:ext uri="{FF2B5EF4-FFF2-40B4-BE49-F238E27FC236}">
                    <a16:creationId xmlns:a16="http://schemas.microsoft.com/office/drawing/2014/main" xmlns="" id="{EF427E5C-680B-433C-8199-508BFFA85CA1}"/>
                  </a:ext>
                </a:extLst>
              </p:cNvPr>
              <p:cNvSpPr/>
              <p:nvPr/>
            </p:nvSpPr>
            <p:spPr>
              <a:xfrm>
                <a:off x="1949082" y="329114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5b</a:t>
                </a:r>
              </a:p>
            </p:txBody>
          </p:sp>
          <p:sp>
            <p:nvSpPr>
              <p:cNvPr id="61" name="Rectangle 60">
                <a:extLst>
                  <a:ext uri="{FF2B5EF4-FFF2-40B4-BE49-F238E27FC236}">
                    <a16:creationId xmlns:a16="http://schemas.microsoft.com/office/drawing/2014/main" xmlns="" id="{80B823ED-5E68-453C-BA0A-70E0C95313E3}"/>
                  </a:ext>
                </a:extLst>
              </p:cNvPr>
              <p:cNvSpPr/>
              <p:nvPr/>
            </p:nvSpPr>
            <p:spPr>
              <a:xfrm>
                <a:off x="2291501" y="3263388"/>
                <a:ext cx="3744860"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Enregistre la demande (statut brouillon) et permet de revenir à la page du tableau de bord</a:t>
                </a:r>
              </a:p>
            </p:txBody>
          </p:sp>
          <p:sp>
            <p:nvSpPr>
              <p:cNvPr id="63" name="Ellipse 62">
                <a:extLst>
                  <a:ext uri="{FF2B5EF4-FFF2-40B4-BE49-F238E27FC236}">
                    <a16:creationId xmlns:a16="http://schemas.microsoft.com/office/drawing/2014/main" xmlns="" id="{20170BED-373E-48F2-A04E-CF57EBF2F349}"/>
                  </a:ext>
                </a:extLst>
              </p:cNvPr>
              <p:cNvSpPr/>
              <p:nvPr/>
            </p:nvSpPr>
            <p:spPr>
              <a:xfrm>
                <a:off x="1948522" y="384319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5c</a:t>
                </a:r>
              </a:p>
            </p:txBody>
          </p:sp>
          <p:sp>
            <p:nvSpPr>
              <p:cNvPr id="64" name="Rectangle 63">
                <a:extLst>
                  <a:ext uri="{FF2B5EF4-FFF2-40B4-BE49-F238E27FC236}">
                    <a16:creationId xmlns:a16="http://schemas.microsoft.com/office/drawing/2014/main" xmlns="" id="{05FED89D-C038-4539-815E-B43896132BD0}"/>
                  </a:ext>
                </a:extLst>
              </p:cNvPr>
              <p:cNvSpPr/>
              <p:nvPr/>
            </p:nvSpPr>
            <p:spPr>
              <a:xfrm>
                <a:off x="2287653" y="3830420"/>
                <a:ext cx="3748708"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Permet de revenir sur la page de sélection du CPM</a:t>
                </a:r>
              </a:p>
            </p:txBody>
          </p:sp>
          <p:sp>
            <p:nvSpPr>
              <p:cNvPr id="65" name="Ellipse 64">
                <a:extLst>
                  <a:ext uri="{FF2B5EF4-FFF2-40B4-BE49-F238E27FC236}">
                    <a16:creationId xmlns:a16="http://schemas.microsoft.com/office/drawing/2014/main" xmlns="" id="{D725D73A-99F8-4E49-A58D-7BAB61B24394}"/>
                  </a:ext>
                </a:extLst>
              </p:cNvPr>
              <p:cNvSpPr/>
              <p:nvPr/>
            </p:nvSpPr>
            <p:spPr>
              <a:xfrm>
                <a:off x="1957310" y="420767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5d</a:t>
                </a:r>
              </a:p>
            </p:txBody>
          </p:sp>
          <p:sp>
            <p:nvSpPr>
              <p:cNvPr id="85" name="Rectangle 84">
                <a:extLst>
                  <a:ext uri="{FF2B5EF4-FFF2-40B4-BE49-F238E27FC236}">
                    <a16:creationId xmlns:a16="http://schemas.microsoft.com/office/drawing/2014/main" xmlns="" id="{A6306B86-6D64-45CB-B0AA-0FAAA4ABB319}"/>
                  </a:ext>
                </a:extLst>
              </p:cNvPr>
              <p:cNvSpPr/>
              <p:nvPr/>
            </p:nvSpPr>
            <p:spPr>
              <a:xfrm>
                <a:off x="2298538" y="4181123"/>
                <a:ext cx="3737690"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Permet de quitter la demande sans enregistrement et revenir à la page du tableau de bord</a:t>
                </a:r>
              </a:p>
            </p:txBody>
          </p:sp>
        </p:grpSp>
        <p:sp>
          <p:nvSpPr>
            <p:cNvPr id="26" name="Ellipse 25">
              <a:extLst>
                <a:ext uri="{FF2B5EF4-FFF2-40B4-BE49-F238E27FC236}">
                  <a16:creationId xmlns:a16="http://schemas.microsoft.com/office/drawing/2014/main" xmlns="" id="{FA1FEF27-2D2B-40D8-BADA-5E2B93135126}"/>
                </a:ext>
              </a:extLst>
            </p:cNvPr>
            <p:cNvSpPr/>
            <p:nvPr/>
          </p:nvSpPr>
          <p:spPr>
            <a:xfrm>
              <a:off x="817825" y="3017393"/>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a:t>
              </a:r>
            </a:p>
          </p:txBody>
        </p:sp>
        <p:sp>
          <p:nvSpPr>
            <p:cNvPr id="27" name="Rectangle 26">
              <a:extLst>
                <a:ext uri="{FF2B5EF4-FFF2-40B4-BE49-F238E27FC236}">
                  <a16:creationId xmlns:a16="http://schemas.microsoft.com/office/drawing/2014/main" xmlns="" id="{ED2E0EE0-906F-4281-B1AF-51B5C7C24915}"/>
                </a:ext>
              </a:extLst>
            </p:cNvPr>
            <p:cNvSpPr/>
            <p:nvPr/>
          </p:nvSpPr>
          <p:spPr>
            <a:xfrm>
              <a:off x="1160244" y="2989632"/>
              <a:ext cx="3744860"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Enregistre la demande (statut brouillon) et permet de continuer à renseigner les autres onglets</a:t>
              </a:r>
            </a:p>
          </p:txBody>
        </p:sp>
      </p:grpSp>
    </p:spTree>
    <p:extLst>
      <p:ext uri="{BB962C8B-B14F-4D97-AF65-F5344CB8AC3E}">
        <p14:creationId xmlns:p14="http://schemas.microsoft.com/office/powerpoint/2010/main" val="3528277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5"/>
          <a:stretch>
            <a:fillRect/>
          </a:stretch>
        </p:blipFill>
        <p:spPr>
          <a:xfrm>
            <a:off x="6628862" y="1050708"/>
            <a:ext cx="5390363" cy="4063190"/>
          </a:xfrm>
          <a:prstGeom prst="rect">
            <a:avLst/>
          </a:prstGeom>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325588338"/>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6227" name="Diapositive think-cell" r:id="rId6" imgW="360" imgH="360" progId="TCLayout.ActiveDocument.1">
                  <p:embed/>
                </p:oleObj>
              </mc:Choice>
              <mc:Fallback>
                <p:oleObj name="Diapositive think-cell" r:id="rId6" imgW="360" imgH="360" progId="TCLayout.ActiveDocument.1">
                  <p:embed/>
                  <p:pic>
                    <p:nvPicPr>
                      <p:cNvPr id="19" name="Object 18"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a:extLst>
              <a:ext uri="{FF2B5EF4-FFF2-40B4-BE49-F238E27FC236}">
                <a16:creationId xmlns:a16="http://schemas.microsoft.com/office/drawing/2014/main" xmlns="" id="{4D24D456-4E11-49B4-9BD3-75ECD45B1F76}"/>
              </a:ext>
            </a:extLst>
          </p:cNvPr>
          <p:cNvSpPr txBox="1">
            <a:spLocks/>
          </p:cNvSpPr>
          <p:nvPr/>
        </p:nvSpPr>
        <p:spPr>
          <a:xfrm>
            <a:off x="2000513" y="122521"/>
            <a:ext cx="8385070"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13/20)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Eléments à renseigner par le demandeur – </a:t>
            </a:r>
            <a:r>
              <a:rPr lang="fr-FR" b="0" i="1" dirty="0">
                <a:solidFill>
                  <a:srgbClr val="1565C0"/>
                </a:solidFill>
                <a:latin typeface="Calibri" panose="020F0502020204030204" pitchFamily="34" charset="0"/>
                <a:cs typeface="Calibri" panose="020F0502020204030204" pitchFamily="34" charset="0"/>
              </a:rPr>
              <a:t>Onglet Informations du formulaire du certificat</a:t>
            </a:r>
            <a:endParaRPr lang="fr-FR" sz="1200" b="0" i="1" dirty="0">
              <a:solidFill>
                <a:srgbClr val="1565C0"/>
              </a:solidFill>
              <a:latin typeface="Calibri" panose="020F0502020204030204" pitchFamily="34" charset="0"/>
              <a:cs typeface="Calibri" panose="020F0502020204030204" pitchFamily="34" charset="0"/>
            </a:endParaRPr>
          </a:p>
        </p:txBody>
      </p:sp>
      <p:grpSp>
        <p:nvGrpSpPr>
          <p:cNvPr id="6" name="Groupe 5"/>
          <p:cNvGrpSpPr/>
          <p:nvPr/>
        </p:nvGrpSpPr>
        <p:grpSpPr>
          <a:xfrm>
            <a:off x="6942862" y="5219490"/>
            <a:ext cx="4701367" cy="697432"/>
            <a:chOff x="4172595" y="4984315"/>
            <a:chExt cx="4701367" cy="697432"/>
          </a:xfrm>
        </p:grpSpPr>
        <p:sp>
          <p:nvSpPr>
            <p:cNvPr id="20" name="ZoneTexte 19">
              <a:extLst>
                <a:ext uri="{FF2B5EF4-FFF2-40B4-BE49-F238E27FC236}">
                  <a16:creationId xmlns:a16="http://schemas.microsoft.com/office/drawing/2014/main" xmlns="" id="{AF689392-46D8-431E-BBF9-78F0E47FA5C0}"/>
                </a:ext>
              </a:extLst>
            </p:cNvPr>
            <p:cNvSpPr txBox="1"/>
            <p:nvPr/>
          </p:nvSpPr>
          <p:spPr>
            <a:xfrm>
              <a:off x="4695439" y="5124992"/>
              <a:ext cx="4095476"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pPr algn="ctr"/>
              <a:r>
                <a:rPr lang="fr-FR" b="1" dirty="0">
                  <a:solidFill>
                    <a:srgbClr val="F5822A"/>
                  </a:solidFill>
                </a:rPr>
                <a:t>Veillez à enregistrer régulièrement les informations renseignées en cliquant sur le bouton enregistrer présent en bas de page.</a:t>
              </a:r>
              <a:endParaRPr lang="fr-FR" dirty="0">
                <a:solidFill>
                  <a:srgbClr val="F5822A"/>
                </a:solidFill>
              </a:endParaRPr>
            </a:p>
          </p:txBody>
        </p:sp>
        <p:sp>
          <p:nvSpPr>
            <p:cNvPr id="21" name="Rectangle 20">
              <a:extLst>
                <a:ext uri="{FF2B5EF4-FFF2-40B4-BE49-F238E27FC236}">
                  <a16:creationId xmlns:a16="http://schemas.microsoft.com/office/drawing/2014/main" xmlns="" id="{D0FE2EFF-70AD-4FF2-9998-8940CA882AF3}"/>
                </a:ext>
              </a:extLst>
            </p:cNvPr>
            <p:cNvSpPr/>
            <p:nvPr/>
          </p:nvSpPr>
          <p:spPr>
            <a:xfrm>
              <a:off x="4172595" y="4984315"/>
              <a:ext cx="4701367" cy="697432"/>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8" name="Freeform 165">
              <a:extLst>
                <a:ext uri="{FF2B5EF4-FFF2-40B4-BE49-F238E27FC236}">
                  <a16:creationId xmlns:a16="http://schemas.microsoft.com/office/drawing/2014/main" xmlns="" id="{6E17D2BA-ED1F-4CA5-A98A-B16DF2058AEA}"/>
                </a:ext>
              </a:extLst>
            </p:cNvPr>
            <p:cNvSpPr>
              <a:spLocks noEditPoints="1"/>
            </p:cNvSpPr>
            <p:nvPr/>
          </p:nvSpPr>
          <p:spPr bwMode="auto">
            <a:xfrm>
              <a:off x="4263501" y="5073077"/>
              <a:ext cx="440991" cy="397129"/>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25" name="Ellipse 24">
            <a:extLst>
              <a:ext uri="{FF2B5EF4-FFF2-40B4-BE49-F238E27FC236}">
                <a16:creationId xmlns:a16="http://schemas.microsoft.com/office/drawing/2014/main" xmlns="" id="{4EE506E8-1420-4049-93B7-F70B8008762E}"/>
              </a:ext>
            </a:extLst>
          </p:cNvPr>
          <p:cNvSpPr/>
          <p:nvPr/>
        </p:nvSpPr>
        <p:spPr>
          <a:xfrm>
            <a:off x="8917739" y="3633810"/>
            <a:ext cx="289973" cy="28014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4" name="Ellipse 23">
            <a:extLst>
              <a:ext uri="{FF2B5EF4-FFF2-40B4-BE49-F238E27FC236}">
                <a16:creationId xmlns:a16="http://schemas.microsoft.com/office/drawing/2014/main" xmlns="" id="{4EE506E8-1420-4049-93B7-F70B8008762E}"/>
              </a:ext>
            </a:extLst>
          </p:cNvPr>
          <p:cNvSpPr/>
          <p:nvPr/>
        </p:nvSpPr>
        <p:spPr>
          <a:xfrm>
            <a:off x="11527426" y="3633810"/>
            <a:ext cx="268201" cy="25675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29" name="Ellipse 28">
            <a:extLst>
              <a:ext uri="{FF2B5EF4-FFF2-40B4-BE49-F238E27FC236}">
                <a16:creationId xmlns:a16="http://schemas.microsoft.com/office/drawing/2014/main" xmlns="" id="{4EE506E8-1420-4049-93B7-F70B8008762E}"/>
              </a:ext>
            </a:extLst>
          </p:cNvPr>
          <p:cNvSpPr/>
          <p:nvPr/>
        </p:nvSpPr>
        <p:spPr>
          <a:xfrm>
            <a:off x="11522759" y="2677409"/>
            <a:ext cx="268201" cy="25675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33" name="Ellipse 32">
            <a:extLst>
              <a:ext uri="{FF2B5EF4-FFF2-40B4-BE49-F238E27FC236}">
                <a16:creationId xmlns:a16="http://schemas.microsoft.com/office/drawing/2014/main" xmlns="" id="{58889ACC-57A4-4BC0-9DDD-64DAE4B294BB}"/>
              </a:ext>
            </a:extLst>
          </p:cNvPr>
          <p:cNvSpPr/>
          <p:nvPr/>
        </p:nvSpPr>
        <p:spPr>
          <a:xfrm>
            <a:off x="8282814" y="1831085"/>
            <a:ext cx="268201" cy="25675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34" name="Rectangle 33">
            <a:extLst>
              <a:ext uri="{FF2B5EF4-FFF2-40B4-BE49-F238E27FC236}">
                <a16:creationId xmlns:a16="http://schemas.microsoft.com/office/drawing/2014/main" xmlns="" id="{2C5007A8-0D92-43EE-A1FC-FCD101038779}"/>
              </a:ext>
            </a:extLst>
          </p:cNvPr>
          <p:cNvSpPr/>
          <p:nvPr/>
        </p:nvSpPr>
        <p:spPr>
          <a:xfrm>
            <a:off x="6746874" y="2449999"/>
            <a:ext cx="5149204" cy="1567663"/>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7" name="Ellipse 36">
            <a:extLst>
              <a:ext uri="{FF2B5EF4-FFF2-40B4-BE49-F238E27FC236}">
                <a16:creationId xmlns:a16="http://schemas.microsoft.com/office/drawing/2014/main" xmlns="" id="{2B3B2A44-0681-4DA7-AB8F-6CDE0AF21C97}"/>
              </a:ext>
            </a:extLst>
          </p:cNvPr>
          <p:cNvSpPr/>
          <p:nvPr/>
        </p:nvSpPr>
        <p:spPr>
          <a:xfrm>
            <a:off x="6612773" y="4172171"/>
            <a:ext cx="268201" cy="25675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nvGrpSpPr>
          <p:cNvPr id="11" name="Groupe 10">
            <a:extLst>
              <a:ext uri="{FF2B5EF4-FFF2-40B4-BE49-F238E27FC236}">
                <a16:creationId xmlns:a16="http://schemas.microsoft.com/office/drawing/2014/main" xmlns="" id="{40A1FE51-502A-406E-8444-F89A85CDDAB0}"/>
              </a:ext>
            </a:extLst>
          </p:cNvPr>
          <p:cNvGrpSpPr/>
          <p:nvPr/>
        </p:nvGrpSpPr>
        <p:grpSpPr>
          <a:xfrm>
            <a:off x="256581" y="1226830"/>
            <a:ext cx="6185428" cy="4690092"/>
            <a:chOff x="388028" y="1226830"/>
            <a:chExt cx="6185428" cy="4690092"/>
          </a:xfrm>
        </p:grpSpPr>
        <p:grpSp>
          <p:nvGrpSpPr>
            <p:cNvPr id="2" name="Groupe 1"/>
            <p:cNvGrpSpPr/>
            <p:nvPr/>
          </p:nvGrpSpPr>
          <p:grpSpPr>
            <a:xfrm>
              <a:off x="388028" y="1226830"/>
              <a:ext cx="6185428" cy="4690092"/>
              <a:chOff x="1669718" y="1318396"/>
              <a:chExt cx="6185428" cy="4690092"/>
            </a:xfrm>
          </p:grpSpPr>
          <p:sp>
            <p:nvSpPr>
              <p:cNvPr id="50" name="Ellipse 49">
                <a:extLst>
                  <a:ext uri="{FF2B5EF4-FFF2-40B4-BE49-F238E27FC236}">
                    <a16:creationId xmlns:a16="http://schemas.microsoft.com/office/drawing/2014/main" xmlns="" id="{6DE07B0C-AC63-4CE0-8A34-CB0ABD74B186}"/>
                  </a:ext>
                </a:extLst>
              </p:cNvPr>
              <p:cNvSpPr/>
              <p:nvPr/>
            </p:nvSpPr>
            <p:spPr>
              <a:xfrm>
                <a:off x="1737021" y="143639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6" name="Ellipse 55">
                <a:extLst>
                  <a:ext uri="{FF2B5EF4-FFF2-40B4-BE49-F238E27FC236}">
                    <a16:creationId xmlns:a16="http://schemas.microsoft.com/office/drawing/2014/main" xmlns="" id="{C7B46FB5-F56B-4AF0-9EA0-8BE42E1B8F99}"/>
                  </a:ext>
                </a:extLst>
              </p:cNvPr>
              <p:cNvSpPr/>
              <p:nvPr/>
            </p:nvSpPr>
            <p:spPr>
              <a:xfrm>
                <a:off x="1737021" y="192265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60" name="Ellipse 59">
                <a:extLst>
                  <a:ext uri="{FF2B5EF4-FFF2-40B4-BE49-F238E27FC236}">
                    <a16:creationId xmlns:a16="http://schemas.microsoft.com/office/drawing/2014/main" xmlns="" id="{EF427E5C-680B-433C-8199-508BFFA85CA1}"/>
                  </a:ext>
                </a:extLst>
              </p:cNvPr>
              <p:cNvSpPr/>
              <p:nvPr/>
            </p:nvSpPr>
            <p:spPr>
              <a:xfrm>
                <a:off x="1721871" y="2430055"/>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30" name="Rectangle 29">
                <a:extLst>
                  <a:ext uri="{FF2B5EF4-FFF2-40B4-BE49-F238E27FC236}">
                    <a16:creationId xmlns:a16="http://schemas.microsoft.com/office/drawing/2014/main" xmlns="" id="{19F70086-A846-4F0D-9821-64E11A689420}"/>
                  </a:ext>
                </a:extLst>
              </p:cNvPr>
              <p:cNvSpPr/>
              <p:nvPr/>
            </p:nvSpPr>
            <p:spPr>
              <a:xfrm>
                <a:off x="1669718" y="1318396"/>
                <a:ext cx="6185428" cy="4690092"/>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1" name="ZoneTexte 30">
                <a:extLst>
                  <a:ext uri="{FF2B5EF4-FFF2-40B4-BE49-F238E27FC236}">
                    <a16:creationId xmlns:a16="http://schemas.microsoft.com/office/drawing/2014/main" xmlns="" id="{9BCD3FD9-DB02-40F1-9FAE-A19F2FF5AE82}"/>
                  </a:ext>
                </a:extLst>
              </p:cNvPr>
              <p:cNvSpPr txBox="1"/>
              <p:nvPr/>
            </p:nvSpPr>
            <p:spPr>
              <a:xfrm>
                <a:off x="2058783" y="1422580"/>
                <a:ext cx="5628601" cy="467820"/>
              </a:xfrm>
              <a:prstGeom prst="rect">
                <a:avLst/>
              </a:prstGeom>
              <a:noFill/>
            </p:spPr>
            <p:txBody>
              <a:bodyPr wrap="square" lIns="0" tIns="36576" rIns="0" bIns="0" rtlCol="0">
                <a:spAutoFit/>
              </a:bodyPr>
              <a:lstStyle/>
              <a:p>
                <a:r>
                  <a:rPr lang="fr-FR" sz="1400" dirty="0">
                    <a:latin typeface="Calibri" panose="020F0502020204030204" pitchFamily="34" charset="0"/>
                    <a:cs typeface="Calibri" panose="020F0502020204030204" pitchFamily="34" charset="0"/>
                  </a:rPr>
                  <a:t>Cliquer sur cet onglet pour accéder au formulaire des champs à renseigner du modèle de certificat sanitaire.</a:t>
                </a:r>
              </a:p>
            </p:txBody>
          </p:sp>
          <p:sp>
            <p:nvSpPr>
              <p:cNvPr id="32" name="Rectangle 31">
                <a:extLst>
                  <a:ext uri="{FF2B5EF4-FFF2-40B4-BE49-F238E27FC236}">
                    <a16:creationId xmlns:a16="http://schemas.microsoft.com/office/drawing/2014/main" xmlns="" id="{80B823ED-5E68-453C-BA0A-70E0C95313E3}"/>
                  </a:ext>
                </a:extLst>
              </p:cNvPr>
              <p:cNvSpPr/>
              <p:nvPr/>
            </p:nvSpPr>
            <p:spPr>
              <a:xfrm>
                <a:off x="2043632" y="1923810"/>
                <a:ext cx="5544419" cy="40318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Champs de la responsabilité du service instructeur (champs grisés) - Aucune modification possible par le demandeur</a:t>
                </a:r>
              </a:p>
            </p:txBody>
          </p:sp>
          <p:sp>
            <p:nvSpPr>
              <p:cNvPr id="35" name="ZoneTexte 34">
                <a:extLst>
                  <a:ext uri="{FF2B5EF4-FFF2-40B4-BE49-F238E27FC236}">
                    <a16:creationId xmlns:a16="http://schemas.microsoft.com/office/drawing/2014/main" xmlns="" id="{AF689392-46D8-431E-BBF9-78F0E47FA5C0}"/>
                  </a:ext>
                </a:extLst>
              </p:cNvPr>
              <p:cNvSpPr txBox="1"/>
              <p:nvPr/>
            </p:nvSpPr>
            <p:spPr>
              <a:xfrm>
                <a:off x="2043633" y="2395765"/>
                <a:ext cx="5544419" cy="261917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sz="1400" dirty="0"/>
                  <a:t>Les champs non grisés sont remplissable par le demandeur.</a:t>
                </a:r>
              </a:p>
              <a:p>
                <a:r>
                  <a:rPr lang="fr-FR" sz="1400" dirty="0"/>
                  <a:t>La structure et les champs sont propres au modèle affiché. Les champs sont limités en nombre de caractères selon la taille des champs sur le PDF du certificat reconstitué. </a:t>
                </a:r>
              </a:p>
              <a:p>
                <a:r>
                  <a:rPr lang="fr-FR" sz="1400" dirty="0"/>
                  <a:t>En l’absence de place suffisante pour renseigner la totalité des informations demandées, vous devez joindre une annexe dans les documents à joindre avec les informations requises.</a:t>
                </a:r>
              </a:p>
              <a:p>
                <a:r>
                  <a:rPr lang="fr-FR" sz="1400" dirty="0"/>
                  <a:t>Dans cette version d’Expadon 2, l’adresse de l’expéditeur n’est pas préremplie par l’application et le numéro de Siret renseigné dans l’onglet « Informations générales » n’influe pas sur le contenu du certificat.</a:t>
                </a:r>
              </a:p>
              <a:p>
                <a:r>
                  <a:rPr lang="fr-FR" sz="1400" b="1" u="sng" dirty="0"/>
                  <a:t>Les champs marqués d’un astérisque sont obligatoires.</a:t>
                </a:r>
              </a:p>
              <a:p>
                <a:endParaRPr lang="fr-FR" sz="1400" b="1" dirty="0"/>
              </a:p>
            </p:txBody>
          </p:sp>
        </p:grpSp>
        <p:grpSp>
          <p:nvGrpSpPr>
            <p:cNvPr id="7" name="Groupe 6"/>
            <p:cNvGrpSpPr/>
            <p:nvPr/>
          </p:nvGrpSpPr>
          <p:grpSpPr>
            <a:xfrm>
              <a:off x="574881" y="4819939"/>
              <a:ext cx="5858419" cy="587918"/>
              <a:chOff x="574881" y="4819939"/>
              <a:chExt cx="5858419" cy="587918"/>
            </a:xfrm>
          </p:grpSpPr>
          <p:sp>
            <p:nvSpPr>
              <p:cNvPr id="40" name="Ellipse 39">
                <a:extLst>
                  <a:ext uri="{FF2B5EF4-FFF2-40B4-BE49-F238E27FC236}">
                    <a16:creationId xmlns:a16="http://schemas.microsoft.com/office/drawing/2014/main" xmlns="" id="{4EE506E8-1420-4049-93B7-F70B8008762E}"/>
                  </a:ext>
                </a:extLst>
              </p:cNvPr>
              <p:cNvSpPr/>
              <p:nvPr/>
            </p:nvSpPr>
            <p:spPr>
              <a:xfrm>
                <a:off x="574881" y="4819939"/>
                <a:ext cx="268201" cy="25675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42" name="Rectangle 41">
                <a:extLst>
                  <a:ext uri="{FF2B5EF4-FFF2-40B4-BE49-F238E27FC236}">
                    <a16:creationId xmlns:a16="http://schemas.microsoft.com/office/drawing/2014/main" xmlns="" id="{80B823ED-5E68-453C-BA0A-70E0C95313E3}"/>
                  </a:ext>
                </a:extLst>
              </p:cNvPr>
              <p:cNvSpPr/>
              <p:nvPr/>
            </p:nvSpPr>
            <p:spPr>
              <a:xfrm>
                <a:off x="888881" y="4819939"/>
                <a:ext cx="5544419" cy="58791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Cliquer sur « Pré-visualiser le document » vous permet de prendre connaissance du modèle de certificat et d’en télécharger la version remplie à tout moment.</a:t>
                </a:r>
              </a:p>
            </p:txBody>
          </p:sp>
        </p:grpSp>
        <p:grpSp>
          <p:nvGrpSpPr>
            <p:cNvPr id="5" name="Groupe 4"/>
            <p:cNvGrpSpPr/>
            <p:nvPr/>
          </p:nvGrpSpPr>
          <p:grpSpPr>
            <a:xfrm>
              <a:off x="574881" y="5371420"/>
              <a:ext cx="5851453" cy="405760"/>
              <a:chOff x="574881" y="5371420"/>
              <a:chExt cx="5851453" cy="405760"/>
            </a:xfrm>
          </p:grpSpPr>
          <p:sp>
            <p:nvSpPr>
              <p:cNvPr id="41" name="Ellipse 40">
                <a:extLst>
                  <a:ext uri="{FF2B5EF4-FFF2-40B4-BE49-F238E27FC236}">
                    <a16:creationId xmlns:a16="http://schemas.microsoft.com/office/drawing/2014/main" xmlns="" id="{4EE506E8-1420-4049-93B7-F70B8008762E}"/>
                  </a:ext>
                </a:extLst>
              </p:cNvPr>
              <p:cNvSpPr/>
              <p:nvPr/>
            </p:nvSpPr>
            <p:spPr>
              <a:xfrm>
                <a:off x="574881" y="5371420"/>
                <a:ext cx="268201" cy="25675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43" name="Rectangle 42">
                <a:extLst>
                  <a:ext uri="{FF2B5EF4-FFF2-40B4-BE49-F238E27FC236}">
                    <a16:creationId xmlns:a16="http://schemas.microsoft.com/office/drawing/2014/main" xmlns="" id="{80B823ED-5E68-453C-BA0A-70E0C95313E3}"/>
                  </a:ext>
                </a:extLst>
              </p:cNvPr>
              <p:cNvSpPr/>
              <p:nvPr/>
            </p:nvSpPr>
            <p:spPr>
              <a:xfrm>
                <a:off x="881915" y="5372389"/>
                <a:ext cx="5544419" cy="40479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Cliquer sur « La saisie manuelle des champs agréments est activée » pour renseigner manuellement les informations liées aux agréments </a:t>
                </a:r>
                <a:r>
                  <a:rPr lang="fr-FR" sz="1400" dirty="0">
                    <a:latin typeface="Calibri" panose="020F0502020204030204" pitchFamily="34" charset="0"/>
                    <a:cs typeface="Calibri" panose="020F0502020204030204" pitchFamily="34" charset="0"/>
                    <a:hlinkClick r:id="rId8" action="ppaction://hlinksldjump"/>
                  </a:rPr>
                  <a:t>ICI</a:t>
                </a:r>
                <a:endParaRPr lang="fr-FR" sz="1400"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840402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5"/>
          <a:stretch>
            <a:fillRect/>
          </a:stretch>
        </p:blipFill>
        <p:spPr>
          <a:xfrm>
            <a:off x="5282233" y="1098060"/>
            <a:ext cx="5861333" cy="4599629"/>
          </a:xfrm>
          <a:prstGeom prst="rect">
            <a:avLst/>
          </a:prstGeom>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923373988"/>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7242" name="Diapositive think-cell" r:id="rId6" imgW="360" imgH="360" progId="TCLayout.ActiveDocument.1">
                  <p:embed/>
                </p:oleObj>
              </mc:Choice>
              <mc:Fallback>
                <p:oleObj name="Diapositive think-cell"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258940" y="106766"/>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14/20)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Eléments à renseigner par le demandeur – </a:t>
            </a:r>
            <a:r>
              <a:rPr lang="fr-FR" b="0" i="1" dirty="0">
                <a:solidFill>
                  <a:srgbClr val="0070C0"/>
                </a:solidFill>
                <a:latin typeface="Calibri" panose="020F0502020204030204" pitchFamily="34" charset="0"/>
                <a:cs typeface="Calibri" panose="020F0502020204030204" pitchFamily="34" charset="0"/>
              </a:rPr>
              <a:t>Onglet Documents à joindre</a:t>
            </a:r>
          </a:p>
          <a:p>
            <a:pPr defTabSz="685800">
              <a:defRPr/>
            </a:pPr>
            <a:r>
              <a:rPr lang="fr-FR" b="0" i="1" dirty="0">
                <a:solidFill>
                  <a:srgbClr val="1565C0"/>
                </a:solidFill>
                <a:latin typeface="Calibri" panose="020F0502020204030204" pitchFamily="34" charset="0"/>
                <a:cs typeface="Calibri" panose="020F0502020204030204" pitchFamily="34" charset="0"/>
              </a:rPr>
              <a:t>Aperçu général</a:t>
            </a:r>
            <a:endParaRPr lang="fr-FR" sz="1200" b="0" i="1" dirty="0">
              <a:solidFill>
                <a:srgbClr val="1565C0"/>
              </a:solidFill>
              <a:latin typeface="Calibri" panose="020F0502020204030204" pitchFamily="34" charset="0"/>
              <a:cs typeface="Calibri" panose="020F0502020204030204" pitchFamily="34" charset="0"/>
            </a:endParaRPr>
          </a:p>
        </p:txBody>
      </p:sp>
      <p:grpSp>
        <p:nvGrpSpPr>
          <p:cNvPr id="2" name="Groupe 1"/>
          <p:cNvGrpSpPr/>
          <p:nvPr/>
        </p:nvGrpSpPr>
        <p:grpSpPr>
          <a:xfrm>
            <a:off x="1299019" y="1304698"/>
            <a:ext cx="3276982" cy="3900101"/>
            <a:chOff x="163082" y="907334"/>
            <a:chExt cx="3276982" cy="3900101"/>
          </a:xfrm>
        </p:grpSpPr>
        <p:sp>
          <p:nvSpPr>
            <p:cNvPr id="59" name="Ellipse 58">
              <a:extLst>
                <a:ext uri="{FF2B5EF4-FFF2-40B4-BE49-F238E27FC236}">
                  <a16:creationId xmlns:a16="http://schemas.microsoft.com/office/drawing/2014/main" xmlns="" id="{B222E804-525B-4623-AC44-7B3CEABB4171}"/>
                </a:ext>
              </a:extLst>
            </p:cNvPr>
            <p:cNvSpPr/>
            <p:nvPr/>
          </p:nvSpPr>
          <p:spPr>
            <a:xfrm>
              <a:off x="211989" y="138999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60" name="ZoneTexte 59">
              <a:extLst>
                <a:ext uri="{FF2B5EF4-FFF2-40B4-BE49-F238E27FC236}">
                  <a16:creationId xmlns:a16="http://schemas.microsoft.com/office/drawing/2014/main" xmlns="" id="{B0182815-96C7-496C-A2CF-16D42BEC77EA}"/>
                </a:ext>
              </a:extLst>
            </p:cNvPr>
            <p:cNvSpPr txBox="1"/>
            <p:nvPr/>
          </p:nvSpPr>
          <p:spPr>
            <a:xfrm>
              <a:off x="524629" y="973832"/>
              <a:ext cx="2643361"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Cliquer sur cet onglet pour accéder aux documents à joindre à la demande</a:t>
              </a:r>
            </a:p>
          </p:txBody>
        </p:sp>
        <p:sp>
          <p:nvSpPr>
            <p:cNvPr id="63" name="Ellipse 62">
              <a:extLst>
                <a:ext uri="{FF2B5EF4-FFF2-40B4-BE49-F238E27FC236}">
                  <a16:creationId xmlns:a16="http://schemas.microsoft.com/office/drawing/2014/main" xmlns="" id="{C5595F1B-102F-4CE5-815C-C67D697FA595}"/>
                </a:ext>
              </a:extLst>
            </p:cNvPr>
            <p:cNvSpPr/>
            <p:nvPr/>
          </p:nvSpPr>
          <p:spPr>
            <a:xfrm>
              <a:off x="220378" y="179476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64" name="ZoneTexte 63">
              <a:extLst>
                <a:ext uri="{FF2B5EF4-FFF2-40B4-BE49-F238E27FC236}">
                  <a16:creationId xmlns:a16="http://schemas.microsoft.com/office/drawing/2014/main" xmlns="" id="{01C49074-AB02-4030-9D78-7C22B5CC186E}"/>
                </a:ext>
              </a:extLst>
            </p:cNvPr>
            <p:cNvSpPr txBox="1"/>
            <p:nvPr/>
          </p:nvSpPr>
          <p:spPr>
            <a:xfrm>
              <a:off x="541462" y="1415939"/>
              <a:ext cx="2022974" cy="195310"/>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i="1" u="sng" dirty="0">
                  <a:hlinkClick r:id="rId8" action="ppaction://hlinksldjump"/>
                </a:rPr>
                <a:t>Pièces jointes liées au CPM</a:t>
              </a:r>
              <a:endParaRPr lang="fr-FR" i="1" u="sng" dirty="0"/>
            </a:p>
          </p:txBody>
        </p:sp>
        <p:sp>
          <p:nvSpPr>
            <p:cNvPr id="77" name="Ellipse 76">
              <a:extLst>
                <a:ext uri="{FF2B5EF4-FFF2-40B4-BE49-F238E27FC236}">
                  <a16:creationId xmlns:a16="http://schemas.microsoft.com/office/drawing/2014/main" xmlns="" id="{357AA865-910B-4078-AA97-43CD348C94E9}"/>
                </a:ext>
              </a:extLst>
            </p:cNvPr>
            <p:cNvSpPr/>
            <p:nvPr/>
          </p:nvSpPr>
          <p:spPr>
            <a:xfrm>
              <a:off x="212592" y="97311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79" name="Rectangle 78">
              <a:extLst>
                <a:ext uri="{FF2B5EF4-FFF2-40B4-BE49-F238E27FC236}">
                  <a16:creationId xmlns:a16="http://schemas.microsoft.com/office/drawing/2014/main" xmlns="" id="{2DEA1C64-4CD8-4F69-87B3-A997618BA5B3}"/>
                </a:ext>
              </a:extLst>
            </p:cNvPr>
            <p:cNvSpPr/>
            <p:nvPr/>
          </p:nvSpPr>
          <p:spPr>
            <a:xfrm>
              <a:off x="163082" y="907334"/>
              <a:ext cx="3276982" cy="3900101"/>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82" name="ZoneTexte 81">
              <a:extLst>
                <a:ext uri="{FF2B5EF4-FFF2-40B4-BE49-F238E27FC236}">
                  <a16:creationId xmlns:a16="http://schemas.microsoft.com/office/drawing/2014/main" xmlns="" id="{C5A1005E-F316-432D-8B47-709B4CC4E597}"/>
                </a:ext>
              </a:extLst>
            </p:cNvPr>
            <p:cNvSpPr txBox="1"/>
            <p:nvPr/>
          </p:nvSpPr>
          <p:spPr>
            <a:xfrm>
              <a:off x="533019" y="1786446"/>
              <a:ext cx="2038404" cy="509242"/>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pPr lvl="0"/>
              <a:r>
                <a:rPr lang="fr-FR" i="1" u="sng" dirty="0">
                  <a:hlinkClick r:id="rId9" action="ppaction://hlinksldjump"/>
                </a:rPr>
                <a:t>Autres documents liés à l’instruction et annexes du certificat</a:t>
              </a:r>
              <a:endParaRPr lang="fr-FR" i="1" u="sng" dirty="0"/>
            </a:p>
          </p:txBody>
        </p:sp>
        <p:sp>
          <p:nvSpPr>
            <p:cNvPr id="86" name="Ellipse 85">
              <a:extLst>
                <a:ext uri="{FF2B5EF4-FFF2-40B4-BE49-F238E27FC236}">
                  <a16:creationId xmlns:a16="http://schemas.microsoft.com/office/drawing/2014/main" xmlns="" id="{FDBA7985-19B0-456A-98D2-A3A3B7B42265}"/>
                </a:ext>
              </a:extLst>
            </p:cNvPr>
            <p:cNvSpPr/>
            <p:nvPr/>
          </p:nvSpPr>
          <p:spPr>
            <a:xfrm>
              <a:off x="206228" y="2371846"/>
              <a:ext cx="264001"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a:t>
              </a:r>
            </a:p>
          </p:txBody>
        </p:sp>
        <p:sp>
          <p:nvSpPr>
            <p:cNvPr id="88" name="ZoneTexte 87">
              <a:extLst>
                <a:ext uri="{FF2B5EF4-FFF2-40B4-BE49-F238E27FC236}">
                  <a16:creationId xmlns:a16="http://schemas.microsoft.com/office/drawing/2014/main" xmlns="" id="{4C35DB7D-BE43-4033-8A1E-C84A0EE508DC}"/>
                </a:ext>
              </a:extLst>
            </p:cNvPr>
            <p:cNvSpPr txBox="1"/>
            <p:nvPr/>
          </p:nvSpPr>
          <p:spPr>
            <a:xfrm>
              <a:off x="527225" y="2379673"/>
              <a:ext cx="2741433" cy="509242"/>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Soumettre la demande de certificat sanitaire aux services vétérinaires pour instruction (Statut Nouveau)</a:t>
              </a:r>
            </a:p>
          </p:txBody>
        </p:sp>
        <p:sp>
          <p:nvSpPr>
            <p:cNvPr id="89" name="Ellipse 88">
              <a:extLst>
                <a:ext uri="{FF2B5EF4-FFF2-40B4-BE49-F238E27FC236}">
                  <a16:creationId xmlns:a16="http://schemas.microsoft.com/office/drawing/2014/main" xmlns="" id="{E98E0A81-062A-40FA-A7CA-3D4F4AC12BB6}"/>
                </a:ext>
              </a:extLst>
            </p:cNvPr>
            <p:cNvSpPr/>
            <p:nvPr/>
          </p:nvSpPr>
          <p:spPr>
            <a:xfrm>
              <a:off x="206228" y="3000511"/>
              <a:ext cx="264001"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4b</a:t>
              </a:r>
            </a:p>
          </p:txBody>
        </p:sp>
        <p:sp>
          <p:nvSpPr>
            <p:cNvPr id="90" name="Rectangle 89">
              <a:extLst>
                <a:ext uri="{FF2B5EF4-FFF2-40B4-BE49-F238E27FC236}">
                  <a16:creationId xmlns:a16="http://schemas.microsoft.com/office/drawing/2014/main" xmlns="" id="{7E3C72D0-71B3-467E-81DB-E4318F2627A9}"/>
                </a:ext>
              </a:extLst>
            </p:cNvPr>
            <p:cNvSpPr/>
            <p:nvPr/>
          </p:nvSpPr>
          <p:spPr>
            <a:xfrm>
              <a:off x="548647" y="2983308"/>
              <a:ext cx="2720011" cy="66620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Enregistrer la demande sans transmettre aux services vétérinaires (Statut Brouillon) et rester sur cette page pour poursuivre la saisie/navigation.</a:t>
              </a:r>
              <a:endParaRPr lang="fr-FR" sz="700" dirty="0">
                <a:latin typeface="Calibri" panose="020F0502020204030204" pitchFamily="34" charset="0"/>
                <a:cs typeface="Calibri" panose="020F0502020204030204" pitchFamily="34" charset="0"/>
              </a:endParaRPr>
            </a:p>
          </p:txBody>
        </p:sp>
        <p:sp>
          <p:nvSpPr>
            <p:cNvPr id="91" name="Ellipse 90">
              <a:extLst>
                <a:ext uri="{FF2B5EF4-FFF2-40B4-BE49-F238E27FC236}">
                  <a16:creationId xmlns:a16="http://schemas.microsoft.com/office/drawing/2014/main" xmlns="" id="{26E6E461-ECED-47CA-BE74-DEE97748A363}"/>
                </a:ext>
              </a:extLst>
            </p:cNvPr>
            <p:cNvSpPr/>
            <p:nvPr/>
          </p:nvSpPr>
          <p:spPr>
            <a:xfrm>
              <a:off x="216370" y="3802469"/>
              <a:ext cx="263397"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4c</a:t>
              </a:r>
            </a:p>
          </p:txBody>
        </p:sp>
        <p:sp>
          <p:nvSpPr>
            <p:cNvPr id="92" name="Rectangle 91">
              <a:extLst>
                <a:ext uri="{FF2B5EF4-FFF2-40B4-BE49-F238E27FC236}">
                  <a16:creationId xmlns:a16="http://schemas.microsoft.com/office/drawing/2014/main" xmlns="" id="{01514B17-373B-4998-BD27-00BA0F69FD95}"/>
                </a:ext>
              </a:extLst>
            </p:cNvPr>
            <p:cNvSpPr/>
            <p:nvPr/>
          </p:nvSpPr>
          <p:spPr>
            <a:xfrm>
              <a:off x="527759" y="3771766"/>
              <a:ext cx="2640231"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Enregistrer la demande en cours de saisie et revenir au tableau de bord</a:t>
              </a:r>
              <a:endParaRPr lang="fr-FR" sz="700" dirty="0">
                <a:latin typeface="Calibri" panose="020F0502020204030204" pitchFamily="34" charset="0"/>
                <a:cs typeface="Calibri" panose="020F0502020204030204" pitchFamily="34" charset="0"/>
              </a:endParaRPr>
            </a:p>
          </p:txBody>
        </p:sp>
        <p:sp>
          <p:nvSpPr>
            <p:cNvPr id="93" name="Ellipse 92">
              <a:extLst>
                <a:ext uri="{FF2B5EF4-FFF2-40B4-BE49-F238E27FC236}">
                  <a16:creationId xmlns:a16="http://schemas.microsoft.com/office/drawing/2014/main" xmlns="" id="{67356028-CF91-45D3-A9E5-348156B84586}"/>
                </a:ext>
              </a:extLst>
            </p:cNvPr>
            <p:cNvSpPr/>
            <p:nvPr/>
          </p:nvSpPr>
          <p:spPr>
            <a:xfrm>
              <a:off x="202805" y="4295226"/>
              <a:ext cx="263397"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4d</a:t>
              </a:r>
            </a:p>
          </p:txBody>
        </p:sp>
        <p:sp>
          <p:nvSpPr>
            <p:cNvPr id="94" name="Rectangle 93">
              <a:extLst>
                <a:ext uri="{FF2B5EF4-FFF2-40B4-BE49-F238E27FC236}">
                  <a16:creationId xmlns:a16="http://schemas.microsoft.com/office/drawing/2014/main" xmlns="" id="{03F88D4F-BABE-4505-BCFD-A8E79FB365E1}"/>
                </a:ext>
              </a:extLst>
            </p:cNvPr>
            <p:cNvSpPr/>
            <p:nvPr/>
          </p:nvSpPr>
          <p:spPr>
            <a:xfrm>
              <a:off x="513396" y="4298193"/>
              <a:ext cx="2654594" cy="50924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Quitter la demande sans enregistrer les informations saisies et revenir au tableau de bord</a:t>
              </a:r>
              <a:endParaRPr lang="fr-FR" sz="1000" dirty="0">
                <a:latin typeface="Calibri" panose="020F0502020204030204" pitchFamily="34" charset="0"/>
                <a:cs typeface="Calibri" panose="020F0502020204030204" pitchFamily="34" charset="0"/>
              </a:endParaRPr>
            </a:p>
          </p:txBody>
        </p:sp>
      </p:grpSp>
      <p:sp>
        <p:nvSpPr>
          <p:cNvPr id="95" name="Ellipse 94">
            <a:extLst>
              <a:ext uri="{FF2B5EF4-FFF2-40B4-BE49-F238E27FC236}">
                <a16:creationId xmlns:a16="http://schemas.microsoft.com/office/drawing/2014/main" xmlns="" id="{357AA865-910B-4078-AA97-43CD348C94E9}"/>
              </a:ext>
            </a:extLst>
          </p:cNvPr>
          <p:cNvSpPr/>
          <p:nvPr/>
        </p:nvSpPr>
        <p:spPr>
          <a:xfrm>
            <a:off x="8368810" y="203919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96" name="Ellipse 95">
            <a:extLst>
              <a:ext uri="{FF2B5EF4-FFF2-40B4-BE49-F238E27FC236}">
                <a16:creationId xmlns:a16="http://schemas.microsoft.com/office/drawing/2014/main" xmlns="" id="{B222E804-525B-4623-AC44-7B3CEABB4171}"/>
              </a:ext>
            </a:extLst>
          </p:cNvPr>
          <p:cNvSpPr/>
          <p:nvPr/>
        </p:nvSpPr>
        <p:spPr>
          <a:xfrm>
            <a:off x="5318999" y="2711537"/>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97" name="Ellipse 96">
            <a:extLst>
              <a:ext uri="{FF2B5EF4-FFF2-40B4-BE49-F238E27FC236}">
                <a16:creationId xmlns:a16="http://schemas.microsoft.com/office/drawing/2014/main" xmlns="" id="{B222E804-525B-4623-AC44-7B3CEABB4171}"/>
              </a:ext>
            </a:extLst>
          </p:cNvPr>
          <p:cNvSpPr/>
          <p:nvPr/>
        </p:nvSpPr>
        <p:spPr>
          <a:xfrm>
            <a:off x="5320273" y="4820777"/>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98" name="Ellipse 97">
            <a:extLst>
              <a:ext uri="{FF2B5EF4-FFF2-40B4-BE49-F238E27FC236}">
                <a16:creationId xmlns:a16="http://schemas.microsoft.com/office/drawing/2014/main" xmlns="" id="{B222E804-525B-4623-AC44-7B3CEABB4171}"/>
              </a:ext>
            </a:extLst>
          </p:cNvPr>
          <p:cNvSpPr/>
          <p:nvPr/>
        </p:nvSpPr>
        <p:spPr>
          <a:xfrm>
            <a:off x="5187252" y="5375278"/>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4d</a:t>
            </a:r>
          </a:p>
        </p:txBody>
      </p:sp>
      <p:sp>
        <p:nvSpPr>
          <p:cNvPr id="99" name="Ellipse 98">
            <a:extLst>
              <a:ext uri="{FF2B5EF4-FFF2-40B4-BE49-F238E27FC236}">
                <a16:creationId xmlns:a16="http://schemas.microsoft.com/office/drawing/2014/main" xmlns="" id="{B222E804-525B-4623-AC44-7B3CEABB4171}"/>
              </a:ext>
            </a:extLst>
          </p:cNvPr>
          <p:cNvSpPr/>
          <p:nvPr/>
        </p:nvSpPr>
        <p:spPr>
          <a:xfrm>
            <a:off x="10574620" y="5123466"/>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a:t>
            </a:r>
          </a:p>
        </p:txBody>
      </p:sp>
      <p:sp>
        <p:nvSpPr>
          <p:cNvPr id="100" name="Ellipse 99">
            <a:extLst>
              <a:ext uri="{FF2B5EF4-FFF2-40B4-BE49-F238E27FC236}">
                <a16:creationId xmlns:a16="http://schemas.microsoft.com/office/drawing/2014/main" xmlns="" id="{B222E804-525B-4623-AC44-7B3CEABB4171}"/>
              </a:ext>
            </a:extLst>
          </p:cNvPr>
          <p:cNvSpPr/>
          <p:nvPr/>
        </p:nvSpPr>
        <p:spPr>
          <a:xfrm>
            <a:off x="9832876" y="5123998"/>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4b</a:t>
            </a:r>
          </a:p>
        </p:txBody>
      </p:sp>
      <p:sp>
        <p:nvSpPr>
          <p:cNvPr id="101" name="Ellipse 100">
            <a:extLst>
              <a:ext uri="{FF2B5EF4-FFF2-40B4-BE49-F238E27FC236}">
                <a16:creationId xmlns:a16="http://schemas.microsoft.com/office/drawing/2014/main" xmlns="" id="{B222E804-525B-4623-AC44-7B3CEABB4171}"/>
              </a:ext>
            </a:extLst>
          </p:cNvPr>
          <p:cNvSpPr/>
          <p:nvPr/>
        </p:nvSpPr>
        <p:spPr>
          <a:xfrm>
            <a:off x="8872029" y="5108948"/>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4c</a:t>
            </a:r>
          </a:p>
        </p:txBody>
      </p:sp>
    </p:spTree>
    <p:extLst>
      <p:ext uri="{BB962C8B-B14F-4D97-AF65-F5344CB8AC3E}">
        <p14:creationId xmlns:p14="http://schemas.microsoft.com/office/powerpoint/2010/main" val="802526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54766768"/>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8265" name="Diapositive think-cell" r:id="rId5" imgW="360" imgH="360" progId="TCLayout.ActiveDocument.1">
                  <p:embed/>
                </p:oleObj>
              </mc:Choice>
              <mc:Fallback>
                <p:oleObj name="Diapositive think-cell"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258940" y="106766"/>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15/20)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éléments à renseigner par le demandeur – </a:t>
            </a:r>
            <a:r>
              <a:rPr lang="fr-FR" b="0" i="1" dirty="0">
                <a:solidFill>
                  <a:srgbClr val="0070C0"/>
                </a:solidFill>
                <a:latin typeface="Calibri" panose="020F0502020204030204" pitchFamily="34" charset="0"/>
                <a:cs typeface="Calibri" panose="020F0502020204030204" pitchFamily="34" charset="0"/>
              </a:rPr>
              <a:t>Onglet Documents à joindre</a:t>
            </a:r>
          </a:p>
          <a:p>
            <a:pPr defTabSz="685800">
              <a:defRPr/>
            </a:pPr>
            <a:r>
              <a:rPr lang="fr-FR" b="0" i="1" dirty="0">
                <a:solidFill>
                  <a:srgbClr val="1565C0"/>
                </a:solidFill>
                <a:latin typeface="Calibri" panose="020F0502020204030204" pitchFamily="34" charset="0"/>
                <a:cs typeface="Calibri" panose="020F0502020204030204" pitchFamily="34" charset="0"/>
              </a:rPr>
              <a:t>Pièces jointes liées au couple Pays Marchandise</a:t>
            </a:r>
            <a:endParaRPr lang="fr-FR" sz="1200" b="0" i="1" dirty="0">
              <a:solidFill>
                <a:srgbClr val="1565C0"/>
              </a:solidFill>
              <a:latin typeface="Calibri" panose="020F0502020204030204" pitchFamily="34" charset="0"/>
              <a:cs typeface="Calibri" panose="020F0502020204030204" pitchFamily="34" charset="0"/>
            </a:endParaRPr>
          </a:p>
        </p:txBody>
      </p:sp>
      <p:sp>
        <p:nvSpPr>
          <p:cNvPr id="90" name="Rectangle 89">
            <a:extLst>
              <a:ext uri="{FF2B5EF4-FFF2-40B4-BE49-F238E27FC236}">
                <a16:creationId xmlns:a16="http://schemas.microsoft.com/office/drawing/2014/main" xmlns="" id="{BEA2D3B2-6505-4F9D-9193-198EFF1A21CF}"/>
              </a:ext>
            </a:extLst>
          </p:cNvPr>
          <p:cNvSpPr/>
          <p:nvPr/>
        </p:nvSpPr>
        <p:spPr>
          <a:xfrm>
            <a:off x="1883599" y="869327"/>
            <a:ext cx="8579816" cy="784035"/>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400" dirty="0">
                <a:solidFill>
                  <a:schemeClr val="tx1"/>
                </a:solidFill>
                <a:latin typeface="Calibri" panose="020F0502020204030204" pitchFamily="34" charset="0"/>
                <a:cs typeface="Calibri" panose="020F0502020204030204" pitchFamily="34" charset="0"/>
              </a:rPr>
              <a:t>Il s’agit de </a:t>
            </a:r>
            <a:r>
              <a:rPr lang="fr-FR" sz="1400" b="1" dirty="0">
                <a:solidFill>
                  <a:schemeClr val="tx1"/>
                </a:solidFill>
                <a:latin typeface="Calibri" panose="020F0502020204030204" pitchFamily="34" charset="0"/>
                <a:cs typeface="Calibri" panose="020F0502020204030204" pitchFamily="34" charset="0"/>
              </a:rPr>
              <a:t>documents sanitaires exigés par les pays tiers </a:t>
            </a:r>
            <a:r>
              <a:rPr lang="fr-FR" sz="1400" dirty="0">
                <a:solidFill>
                  <a:schemeClr val="tx1"/>
                </a:solidFill>
                <a:latin typeface="Calibri" panose="020F0502020204030204" pitchFamily="34" charset="0"/>
                <a:cs typeface="Calibri" panose="020F0502020204030204" pitchFamily="34" charset="0"/>
              </a:rPr>
              <a:t>pour autoriser les importations ; Ils sont obligatoires .</a:t>
            </a:r>
          </a:p>
        </p:txBody>
      </p:sp>
      <p:grpSp>
        <p:nvGrpSpPr>
          <p:cNvPr id="11" name="Groupe 10"/>
          <p:cNvGrpSpPr/>
          <p:nvPr/>
        </p:nvGrpSpPr>
        <p:grpSpPr>
          <a:xfrm>
            <a:off x="912653" y="1838921"/>
            <a:ext cx="3877243" cy="2047280"/>
            <a:chOff x="66261" y="4110273"/>
            <a:chExt cx="3877243" cy="2047280"/>
          </a:xfrm>
        </p:grpSpPr>
        <p:sp>
          <p:nvSpPr>
            <p:cNvPr id="39" name="Rectangle 38">
              <a:extLst>
                <a:ext uri="{FF2B5EF4-FFF2-40B4-BE49-F238E27FC236}">
                  <a16:creationId xmlns:a16="http://schemas.microsoft.com/office/drawing/2014/main" xmlns="" id="{C9B8B954-4688-40D6-A55F-DD433536FD99}"/>
                </a:ext>
              </a:extLst>
            </p:cNvPr>
            <p:cNvSpPr/>
            <p:nvPr/>
          </p:nvSpPr>
          <p:spPr>
            <a:xfrm>
              <a:off x="66261" y="4110273"/>
              <a:ext cx="3877243" cy="2047280"/>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91" name="Ellipse 90">
              <a:extLst>
                <a:ext uri="{FF2B5EF4-FFF2-40B4-BE49-F238E27FC236}">
                  <a16:creationId xmlns:a16="http://schemas.microsoft.com/office/drawing/2014/main" xmlns="" id="{B222E804-525B-4623-AC44-7B3CEABB4171}"/>
                </a:ext>
              </a:extLst>
            </p:cNvPr>
            <p:cNvSpPr/>
            <p:nvPr/>
          </p:nvSpPr>
          <p:spPr>
            <a:xfrm>
              <a:off x="109455" y="4174357"/>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92" name="Ellipse 91">
              <a:extLst>
                <a:ext uri="{FF2B5EF4-FFF2-40B4-BE49-F238E27FC236}">
                  <a16:creationId xmlns:a16="http://schemas.microsoft.com/office/drawing/2014/main" xmlns="" id="{C5595F1B-102F-4CE5-815C-C67D697FA595}"/>
                </a:ext>
              </a:extLst>
            </p:cNvPr>
            <p:cNvSpPr/>
            <p:nvPr/>
          </p:nvSpPr>
          <p:spPr>
            <a:xfrm>
              <a:off x="109454" y="4655665"/>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93" name="ZoneTexte 92">
              <a:extLst>
                <a:ext uri="{FF2B5EF4-FFF2-40B4-BE49-F238E27FC236}">
                  <a16:creationId xmlns:a16="http://schemas.microsoft.com/office/drawing/2014/main" xmlns="" id="{01C49074-AB02-4030-9D78-7C22B5CC186E}"/>
                </a:ext>
              </a:extLst>
            </p:cNvPr>
            <p:cNvSpPr txBox="1"/>
            <p:nvPr/>
          </p:nvSpPr>
          <p:spPr>
            <a:xfrm>
              <a:off x="416142" y="4157857"/>
              <a:ext cx="3411066" cy="403187"/>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sz="1400" dirty="0"/>
                <a:t>Nom de la pièce jointe liée au couple pays marchandise.</a:t>
              </a:r>
            </a:p>
          </p:txBody>
        </p:sp>
        <p:sp>
          <p:nvSpPr>
            <p:cNvPr id="94" name="ZoneTexte 93">
              <a:extLst>
                <a:ext uri="{FF2B5EF4-FFF2-40B4-BE49-F238E27FC236}">
                  <a16:creationId xmlns:a16="http://schemas.microsoft.com/office/drawing/2014/main" xmlns="" id="{CDB0722F-BAEF-47CD-9521-E44E1F2CD48E}"/>
                </a:ext>
              </a:extLst>
            </p:cNvPr>
            <p:cNvSpPr txBox="1"/>
            <p:nvPr/>
          </p:nvSpPr>
          <p:spPr>
            <a:xfrm>
              <a:off x="416140" y="5053751"/>
              <a:ext cx="3480918" cy="403187"/>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sz="1400" dirty="0"/>
                <a:t>Cliquer pour télécharger le(s) document(s) joint(s) à la demande</a:t>
              </a:r>
            </a:p>
          </p:txBody>
        </p:sp>
        <p:sp>
          <p:nvSpPr>
            <p:cNvPr id="95" name="Ellipse 94">
              <a:extLst>
                <a:ext uri="{FF2B5EF4-FFF2-40B4-BE49-F238E27FC236}">
                  <a16:creationId xmlns:a16="http://schemas.microsoft.com/office/drawing/2014/main" xmlns="" id="{4481603D-2B56-4D3C-8D5F-A57F772695D1}"/>
                </a:ext>
              </a:extLst>
            </p:cNvPr>
            <p:cNvSpPr/>
            <p:nvPr/>
          </p:nvSpPr>
          <p:spPr>
            <a:xfrm>
              <a:off x="110057" y="513772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96" name="Ellipse 95">
              <a:extLst>
                <a:ext uri="{FF2B5EF4-FFF2-40B4-BE49-F238E27FC236}">
                  <a16:creationId xmlns:a16="http://schemas.microsoft.com/office/drawing/2014/main" xmlns="" id="{52825E3C-86BD-4046-8FCC-4B7AD806BDAD}"/>
                </a:ext>
              </a:extLst>
            </p:cNvPr>
            <p:cNvSpPr/>
            <p:nvPr/>
          </p:nvSpPr>
          <p:spPr>
            <a:xfrm>
              <a:off x="110057" y="558061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97" name="ZoneTexte 96">
              <a:extLst>
                <a:ext uri="{FF2B5EF4-FFF2-40B4-BE49-F238E27FC236}">
                  <a16:creationId xmlns:a16="http://schemas.microsoft.com/office/drawing/2014/main" xmlns="" id="{C5A1005E-F316-432D-8B47-709B4CC4E597}"/>
                </a:ext>
              </a:extLst>
            </p:cNvPr>
            <p:cNvSpPr txBox="1"/>
            <p:nvPr/>
          </p:nvSpPr>
          <p:spPr>
            <a:xfrm>
              <a:off x="416141" y="4608984"/>
              <a:ext cx="3358548" cy="403187"/>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pPr lvl="0"/>
              <a:r>
                <a:rPr lang="fr-FR" sz="1400" dirty="0"/>
                <a:t>Cliquer pour télécharger le modèle vierge de la pièce jointe</a:t>
              </a:r>
            </a:p>
          </p:txBody>
        </p:sp>
        <p:sp>
          <p:nvSpPr>
            <p:cNvPr id="98" name="ZoneTexte 97">
              <a:extLst>
                <a:ext uri="{FF2B5EF4-FFF2-40B4-BE49-F238E27FC236}">
                  <a16:creationId xmlns:a16="http://schemas.microsoft.com/office/drawing/2014/main" xmlns="" id="{50A48E2A-8ADC-42B8-BD08-927F347D3860}"/>
                </a:ext>
              </a:extLst>
            </p:cNvPr>
            <p:cNvSpPr txBox="1"/>
            <p:nvPr/>
          </p:nvSpPr>
          <p:spPr>
            <a:xfrm>
              <a:off x="416140" y="5502449"/>
              <a:ext cx="3480918" cy="586314"/>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sz="1400" dirty="0"/>
                <a:t>Cliquer pour ajouter un document lié au couple pays marchandise à la demande de certificat sanitaire. Déclenche l’ouverture d’une </a:t>
              </a:r>
              <a:r>
                <a:rPr lang="fr-FR" sz="1400" b="1" dirty="0" smtClean="0"/>
                <a:t>fenêtre</a:t>
              </a:r>
              <a:r>
                <a:rPr lang="fr-FR" sz="1400" dirty="0" smtClean="0"/>
                <a:t>.</a:t>
              </a:r>
              <a:endParaRPr lang="fr-FR" sz="1400" dirty="0"/>
            </a:p>
          </p:txBody>
        </p:sp>
      </p:grpSp>
      <p:grpSp>
        <p:nvGrpSpPr>
          <p:cNvPr id="8" name="Groupe 7">
            <a:extLst>
              <a:ext uri="{FF2B5EF4-FFF2-40B4-BE49-F238E27FC236}">
                <a16:creationId xmlns:a16="http://schemas.microsoft.com/office/drawing/2014/main" xmlns="" id="{9CD51B51-98D7-4E5B-AD44-223F46111070}"/>
              </a:ext>
            </a:extLst>
          </p:cNvPr>
          <p:cNvGrpSpPr/>
          <p:nvPr/>
        </p:nvGrpSpPr>
        <p:grpSpPr>
          <a:xfrm>
            <a:off x="5139775" y="1816259"/>
            <a:ext cx="6677015" cy="1869382"/>
            <a:chOff x="5139775" y="1816259"/>
            <a:chExt cx="6677015" cy="1869382"/>
          </a:xfrm>
        </p:grpSpPr>
        <p:pic>
          <p:nvPicPr>
            <p:cNvPr id="7" name="Image 6">
              <a:extLst>
                <a:ext uri="{FF2B5EF4-FFF2-40B4-BE49-F238E27FC236}">
                  <a16:creationId xmlns:a16="http://schemas.microsoft.com/office/drawing/2014/main" xmlns="" id="{22057667-25C2-462B-81D6-66C64C93989B}"/>
                </a:ext>
              </a:extLst>
            </p:cNvPr>
            <p:cNvPicPr>
              <a:picLocks noChangeAspect="1"/>
            </p:cNvPicPr>
            <p:nvPr/>
          </p:nvPicPr>
          <p:blipFill rotWithShape="1">
            <a:blip r:embed="rId7"/>
            <a:srcRect l="1739" t="33387" r="2164" b="29658"/>
            <a:stretch/>
          </p:blipFill>
          <p:spPr>
            <a:xfrm>
              <a:off x="5139775" y="1816259"/>
              <a:ext cx="6677015" cy="1710320"/>
            </a:xfrm>
            <a:prstGeom prst="rect">
              <a:avLst/>
            </a:prstGeom>
            <a:ln w="28575">
              <a:solidFill>
                <a:srgbClr val="1565C0"/>
              </a:solidFill>
            </a:ln>
          </p:spPr>
        </p:pic>
        <p:sp>
          <p:nvSpPr>
            <p:cNvPr id="99" name="Ellipse 98">
              <a:extLst>
                <a:ext uri="{FF2B5EF4-FFF2-40B4-BE49-F238E27FC236}">
                  <a16:creationId xmlns:a16="http://schemas.microsoft.com/office/drawing/2014/main" xmlns="" id="{B222E804-525B-4623-AC44-7B3CEABB4171}"/>
                </a:ext>
              </a:extLst>
            </p:cNvPr>
            <p:cNvSpPr/>
            <p:nvPr/>
          </p:nvSpPr>
          <p:spPr>
            <a:xfrm>
              <a:off x="5500576" y="340761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00" name="Ellipse 99">
              <a:extLst>
                <a:ext uri="{FF2B5EF4-FFF2-40B4-BE49-F238E27FC236}">
                  <a16:creationId xmlns:a16="http://schemas.microsoft.com/office/drawing/2014/main" xmlns="" id="{C5595F1B-102F-4CE5-815C-C67D697FA595}"/>
                </a:ext>
              </a:extLst>
            </p:cNvPr>
            <p:cNvSpPr/>
            <p:nvPr/>
          </p:nvSpPr>
          <p:spPr>
            <a:xfrm>
              <a:off x="7328905" y="340761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01" name="Ellipse 100">
              <a:extLst>
                <a:ext uri="{FF2B5EF4-FFF2-40B4-BE49-F238E27FC236}">
                  <a16:creationId xmlns:a16="http://schemas.microsoft.com/office/drawing/2014/main" xmlns="" id="{4481603D-2B56-4D3C-8D5F-A57F772695D1}"/>
                </a:ext>
              </a:extLst>
            </p:cNvPr>
            <p:cNvSpPr/>
            <p:nvPr/>
          </p:nvSpPr>
          <p:spPr>
            <a:xfrm>
              <a:off x="9155126" y="343436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102" name="Ellipse 101">
              <a:extLst>
                <a:ext uri="{FF2B5EF4-FFF2-40B4-BE49-F238E27FC236}">
                  <a16:creationId xmlns:a16="http://schemas.microsoft.com/office/drawing/2014/main" xmlns="" id="{52825E3C-86BD-4046-8FCC-4B7AD806BDAD}"/>
                </a:ext>
              </a:extLst>
            </p:cNvPr>
            <p:cNvSpPr/>
            <p:nvPr/>
          </p:nvSpPr>
          <p:spPr>
            <a:xfrm>
              <a:off x="10525266" y="343436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grpSp>
      <p:grpSp>
        <p:nvGrpSpPr>
          <p:cNvPr id="5" name="Groupe 4"/>
          <p:cNvGrpSpPr/>
          <p:nvPr/>
        </p:nvGrpSpPr>
        <p:grpSpPr>
          <a:xfrm>
            <a:off x="1641826" y="4187762"/>
            <a:ext cx="3261512" cy="1896949"/>
            <a:chOff x="1641826" y="4187762"/>
            <a:chExt cx="3261512" cy="1896949"/>
          </a:xfrm>
        </p:grpSpPr>
        <p:pic>
          <p:nvPicPr>
            <p:cNvPr id="4" name="Image 3"/>
            <p:cNvPicPr>
              <a:picLocks noChangeAspect="1"/>
            </p:cNvPicPr>
            <p:nvPr/>
          </p:nvPicPr>
          <p:blipFill>
            <a:blip r:embed="rId8"/>
            <a:stretch>
              <a:fillRect/>
            </a:stretch>
          </p:blipFill>
          <p:spPr>
            <a:xfrm>
              <a:off x="1641826" y="4187762"/>
              <a:ext cx="3261512" cy="1896949"/>
            </a:xfrm>
            <a:prstGeom prst="rect">
              <a:avLst/>
            </a:prstGeom>
          </p:spPr>
        </p:pic>
        <p:sp>
          <p:nvSpPr>
            <p:cNvPr id="105" name="Ellipse 104">
              <a:extLst>
                <a:ext uri="{FF2B5EF4-FFF2-40B4-BE49-F238E27FC236}">
                  <a16:creationId xmlns:a16="http://schemas.microsoft.com/office/drawing/2014/main" xmlns="" id="{26FA842D-BDB1-42A9-BE24-D549087EEEBB}"/>
                </a:ext>
              </a:extLst>
            </p:cNvPr>
            <p:cNvSpPr/>
            <p:nvPr/>
          </p:nvSpPr>
          <p:spPr>
            <a:xfrm>
              <a:off x="1962207" y="4777492"/>
              <a:ext cx="189852" cy="20079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106" name="Ellipse 105">
              <a:extLst>
                <a:ext uri="{FF2B5EF4-FFF2-40B4-BE49-F238E27FC236}">
                  <a16:creationId xmlns:a16="http://schemas.microsoft.com/office/drawing/2014/main" xmlns="" id="{CF66E66A-B2B6-43E8-89AA-9FFD65308B3E}"/>
                </a:ext>
              </a:extLst>
            </p:cNvPr>
            <p:cNvSpPr/>
            <p:nvPr/>
          </p:nvSpPr>
          <p:spPr>
            <a:xfrm>
              <a:off x="2989390" y="4792894"/>
              <a:ext cx="189418" cy="20079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107" name="Ellipse 106">
              <a:extLst>
                <a:ext uri="{FF2B5EF4-FFF2-40B4-BE49-F238E27FC236}">
                  <a16:creationId xmlns:a16="http://schemas.microsoft.com/office/drawing/2014/main" xmlns="" id="{767095C8-78AA-4915-961F-E6CF9563C953}"/>
                </a:ext>
              </a:extLst>
            </p:cNvPr>
            <p:cNvSpPr/>
            <p:nvPr/>
          </p:nvSpPr>
          <p:spPr>
            <a:xfrm>
              <a:off x="4431663" y="4783821"/>
              <a:ext cx="189418" cy="20079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7</a:t>
              </a:r>
            </a:p>
          </p:txBody>
        </p:sp>
        <p:sp>
          <p:nvSpPr>
            <p:cNvPr id="108" name="Ellipse 107">
              <a:extLst>
                <a:ext uri="{FF2B5EF4-FFF2-40B4-BE49-F238E27FC236}">
                  <a16:creationId xmlns:a16="http://schemas.microsoft.com/office/drawing/2014/main" xmlns="" id="{5BA3C556-1977-4B78-BA8C-35805B6F9387}"/>
                </a:ext>
              </a:extLst>
            </p:cNvPr>
            <p:cNvSpPr/>
            <p:nvPr/>
          </p:nvSpPr>
          <p:spPr>
            <a:xfrm>
              <a:off x="3565660" y="5441473"/>
              <a:ext cx="228626" cy="210277"/>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t>
              </a:r>
            </a:p>
          </p:txBody>
        </p:sp>
        <p:sp>
          <p:nvSpPr>
            <p:cNvPr id="109" name="Ellipse 108">
              <a:extLst>
                <a:ext uri="{FF2B5EF4-FFF2-40B4-BE49-F238E27FC236}">
                  <a16:creationId xmlns:a16="http://schemas.microsoft.com/office/drawing/2014/main" xmlns="" id="{64C3C318-C16F-4367-836C-7D9023B3319C}"/>
                </a:ext>
              </a:extLst>
            </p:cNvPr>
            <p:cNvSpPr/>
            <p:nvPr/>
          </p:nvSpPr>
          <p:spPr>
            <a:xfrm>
              <a:off x="4016457" y="5438703"/>
              <a:ext cx="228652" cy="23589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a:t>
              </a:r>
            </a:p>
          </p:txBody>
        </p:sp>
        <p:sp>
          <p:nvSpPr>
            <p:cNvPr id="110" name="Ellipse 109">
              <a:extLst>
                <a:ext uri="{FF2B5EF4-FFF2-40B4-BE49-F238E27FC236}">
                  <a16:creationId xmlns:a16="http://schemas.microsoft.com/office/drawing/2014/main" xmlns="" id="{A8791572-35BB-4CFC-BA6E-1AE7CC3DF567}"/>
                </a:ext>
              </a:extLst>
            </p:cNvPr>
            <p:cNvSpPr/>
            <p:nvPr/>
          </p:nvSpPr>
          <p:spPr>
            <a:xfrm>
              <a:off x="4387983" y="5438702"/>
              <a:ext cx="224354" cy="23589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10</a:t>
              </a:r>
            </a:p>
          </p:txBody>
        </p:sp>
      </p:grpSp>
      <p:grpSp>
        <p:nvGrpSpPr>
          <p:cNvPr id="12" name="Groupe 11"/>
          <p:cNvGrpSpPr/>
          <p:nvPr/>
        </p:nvGrpSpPr>
        <p:grpSpPr>
          <a:xfrm>
            <a:off x="5763711" y="3994627"/>
            <a:ext cx="4478373" cy="1998124"/>
            <a:chOff x="3887029" y="4250915"/>
            <a:chExt cx="4478373" cy="1998124"/>
          </a:xfrm>
        </p:grpSpPr>
        <p:sp>
          <p:nvSpPr>
            <p:cNvPr id="112" name="ZoneTexte 111">
              <a:extLst>
                <a:ext uri="{FF2B5EF4-FFF2-40B4-BE49-F238E27FC236}">
                  <a16:creationId xmlns:a16="http://schemas.microsoft.com/office/drawing/2014/main" xmlns="" id="{CDB0722F-BAEF-47CD-9521-E44E1F2CD48E}"/>
                </a:ext>
              </a:extLst>
            </p:cNvPr>
            <p:cNvSpPr txBox="1"/>
            <p:nvPr/>
          </p:nvSpPr>
          <p:spPr>
            <a:xfrm>
              <a:off x="4264879" y="4754630"/>
              <a:ext cx="4100523"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afin de rechercher et sélectionner le document à joindre.</a:t>
              </a:r>
            </a:p>
          </p:txBody>
        </p:sp>
        <p:sp>
          <p:nvSpPr>
            <p:cNvPr id="113" name="ZoneTexte 112">
              <a:extLst>
                <a:ext uri="{FF2B5EF4-FFF2-40B4-BE49-F238E27FC236}">
                  <a16:creationId xmlns:a16="http://schemas.microsoft.com/office/drawing/2014/main" xmlns="" id="{C5A1005E-F316-432D-8B47-709B4CC4E597}"/>
                </a:ext>
              </a:extLst>
            </p:cNvPr>
            <p:cNvSpPr txBox="1"/>
            <p:nvPr/>
          </p:nvSpPr>
          <p:spPr>
            <a:xfrm>
              <a:off x="4264880" y="4295533"/>
              <a:ext cx="4100522"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pPr lvl="0"/>
              <a:r>
                <a:rPr lang="fr-FR" dirty="0"/>
                <a:t>Donner le nom au document que vous voulez joindre.</a:t>
              </a:r>
              <a:br>
                <a:rPr lang="fr-FR" dirty="0"/>
              </a:br>
              <a:r>
                <a:rPr lang="fr-FR" dirty="0"/>
                <a:t>Ces documents seront visibles par le pays tiers. </a:t>
              </a:r>
            </a:p>
          </p:txBody>
        </p:sp>
        <p:sp>
          <p:nvSpPr>
            <p:cNvPr id="114" name="ZoneTexte 113">
              <a:extLst>
                <a:ext uri="{FF2B5EF4-FFF2-40B4-BE49-F238E27FC236}">
                  <a16:creationId xmlns:a16="http://schemas.microsoft.com/office/drawing/2014/main" xmlns="" id="{73CB8AC2-6AF6-428E-B367-DCA203409580}"/>
                </a:ext>
              </a:extLst>
            </p:cNvPr>
            <p:cNvSpPr txBox="1"/>
            <p:nvPr/>
          </p:nvSpPr>
          <p:spPr>
            <a:xfrm>
              <a:off x="4254215" y="5343042"/>
              <a:ext cx="4111187" cy="200548"/>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 bouton pour modifier le libellé du document</a:t>
              </a:r>
            </a:p>
          </p:txBody>
        </p:sp>
        <p:sp>
          <p:nvSpPr>
            <p:cNvPr id="115" name="ZoneTexte 114">
              <a:extLst>
                <a:ext uri="{FF2B5EF4-FFF2-40B4-BE49-F238E27FC236}">
                  <a16:creationId xmlns:a16="http://schemas.microsoft.com/office/drawing/2014/main" xmlns="" id="{5ACBAF83-EF25-4E9A-951B-DF0832CA3C36}"/>
                </a:ext>
              </a:extLst>
            </p:cNvPr>
            <p:cNvSpPr txBox="1"/>
            <p:nvPr/>
          </p:nvSpPr>
          <p:spPr>
            <a:xfrm>
              <a:off x="4262165" y="5686006"/>
              <a:ext cx="4103237"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 bouton pour télécharger le document joint</a:t>
              </a:r>
            </a:p>
          </p:txBody>
        </p:sp>
        <p:sp>
          <p:nvSpPr>
            <p:cNvPr id="116" name="Rectangle 115">
              <a:extLst>
                <a:ext uri="{FF2B5EF4-FFF2-40B4-BE49-F238E27FC236}">
                  <a16:creationId xmlns:a16="http://schemas.microsoft.com/office/drawing/2014/main" xmlns="" id="{6149D763-95C3-4961-9520-7670D7844F44}"/>
                </a:ext>
              </a:extLst>
            </p:cNvPr>
            <p:cNvSpPr/>
            <p:nvPr/>
          </p:nvSpPr>
          <p:spPr>
            <a:xfrm>
              <a:off x="3887029" y="4250915"/>
              <a:ext cx="4478373" cy="1998124"/>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117" name="ZoneTexte 116">
              <a:extLst>
                <a:ext uri="{FF2B5EF4-FFF2-40B4-BE49-F238E27FC236}">
                  <a16:creationId xmlns:a16="http://schemas.microsoft.com/office/drawing/2014/main" xmlns="" id="{2441CF01-E17A-4C6D-929A-3D8B21B368E1}"/>
                </a:ext>
              </a:extLst>
            </p:cNvPr>
            <p:cNvSpPr txBox="1"/>
            <p:nvPr/>
          </p:nvSpPr>
          <p:spPr>
            <a:xfrm>
              <a:off x="4262165" y="5961547"/>
              <a:ext cx="4103237"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ce bouton pour supprimer le document joint</a:t>
              </a:r>
            </a:p>
          </p:txBody>
        </p:sp>
        <p:sp>
          <p:nvSpPr>
            <p:cNvPr id="118" name="Ellipse 117">
              <a:extLst>
                <a:ext uri="{FF2B5EF4-FFF2-40B4-BE49-F238E27FC236}">
                  <a16:creationId xmlns:a16="http://schemas.microsoft.com/office/drawing/2014/main" xmlns="" id="{C5595F1B-102F-4CE5-815C-C67D697FA595}"/>
                </a:ext>
              </a:extLst>
            </p:cNvPr>
            <p:cNvSpPr/>
            <p:nvPr/>
          </p:nvSpPr>
          <p:spPr>
            <a:xfrm>
              <a:off x="3948705" y="432744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119" name="Ellipse 118">
              <a:extLst>
                <a:ext uri="{FF2B5EF4-FFF2-40B4-BE49-F238E27FC236}">
                  <a16:creationId xmlns:a16="http://schemas.microsoft.com/office/drawing/2014/main" xmlns="" id="{4481603D-2B56-4D3C-8D5F-A57F772695D1}"/>
                </a:ext>
              </a:extLst>
            </p:cNvPr>
            <p:cNvSpPr/>
            <p:nvPr/>
          </p:nvSpPr>
          <p:spPr>
            <a:xfrm>
              <a:off x="3946532" y="469737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120" name="Ellipse 119">
              <a:extLst>
                <a:ext uri="{FF2B5EF4-FFF2-40B4-BE49-F238E27FC236}">
                  <a16:creationId xmlns:a16="http://schemas.microsoft.com/office/drawing/2014/main" xmlns="" id="{52825E3C-86BD-4046-8FCC-4B7AD806BDAD}"/>
                </a:ext>
              </a:extLst>
            </p:cNvPr>
            <p:cNvSpPr/>
            <p:nvPr/>
          </p:nvSpPr>
          <p:spPr>
            <a:xfrm>
              <a:off x="3946532" y="502599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7</a:t>
              </a:r>
            </a:p>
          </p:txBody>
        </p:sp>
        <p:sp>
          <p:nvSpPr>
            <p:cNvPr id="121" name="ZoneTexte 120">
              <a:extLst>
                <a:ext uri="{FF2B5EF4-FFF2-40B4-BE49-F238E27FC236}">
                  <a16:creationId xmlns:a16="http://schemas.microsoft.com/office/drawing/2014/main" xmlns="" id="{50A48E2A-8ADC-42B8-BD08-927F347D3860}"/>
                </a:ext>
              </a:extLst>
            </p:cNvPr>
            <p:cNvSpPr txBox="1"/>
            <p:nvPr/>
          </p:nvSpPr>
          <p:spPr>
            <a:xfrm>
              <a:off x="4258469" y="5025996"/>
              <a:ext cx="4106933"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joindre le document sélectionné à la demande</a:t>
              </a:r>
            </a:p>
          </p:txBody>
        </p:sp>
        <p:sp>
          <p:nvSpPr>
            <p:cNvPr id="122" name="Ellipse 121">
              <a:extLst>
                <a:ext uri="{FF2B5EF4-FFF2-40B4-BE49-F238E27FC236}">
                  <a16:creationId xmlns:a16="http://schemas.microsoft.com/office/drawing/2014/main" xmlns="" id="{973772E7-EF42-451A-8DAC-ED5F43498905}"/>
                </a:ext>
              </a:extLst>
            </p:cNvPr>
            <p:cNvSpPr/>
            <p:nvPr/>
          </p:nvSpPr>
          <p:spPr>
            <a:xfrm>
              <a:off x="3944125" y="534304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8</a:t>
              </a:r>
            </a:p>
          </p:txBody>
        </p:sp>
        <p:sp>
          <p:nvSpPr>
            <p:cNvPr id="123" name="Ellipse 122">
              <a:extLst>
                <a:ext uri="{FF2B5EF4-FFF2-40B4-BE49-F238E27FC236}">
                  <a16:creationId xmlns:a16="http://schemas.microsoft.com/office/drawing/2014/main" xmlns="" id="{FAC9A468-7C44-44A6-B6D7-9C7540862BA4}"/>
                </a:ext>
              </a:extLst>
            </p:cNvPr>
            <p:cNvSpPr/>
            <p:nvPr/>
          </p:nvSpPr>
          <p:spPr>
            <a:xfrm>
              <a:off x="3943152" y="565579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9</a:t>
              </a:r>
            </a:p>
          </p:txBody>
        </p:sp>
        <p:sp>
          <p:nvSpPr>
            <p:cNvPr id="124" name="Ellipse 123">
              <a:extLst>
                <a:ext uri="{FF2B5EF4-FFF2-40B4-BE49-F238E27FC236}">
                  <a16:creationId xmlns:a16="http://schemas.microsoft.com/office/drawing/2014/main" xmlns="" id="{41C2D2FA-E182-45D6-9C1B-9CF85AE42CBF}"/>
                </a:ext>
              </a:extLst>
            </p:cNvPr>
            <p:cNvSpPr/>
            <p:nvPr/>
          </p:nvSpPr>
          <p:spPr>
            <a:xfrm>
              <a:off x="3943152" y="596154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10</a:t>
              </a:r>
            </a:p>
          </p:txBody>
        </p:sp>
      </p:grpSp>
    </p:spTree>
    <p:extLst>
      <p:ext uri="{BB962C8B-B14F-4D97-AF65-F5344CB8AC3E}">
        <p14:creationId xmlns:p14="http://schemas.microsoft.com/office/powerpoint/2010/main" val="327257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632229657"/>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39286"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050743" y="57150"/>
            <a:ext cx="8552603"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16/20)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éléments à renseigner par le demandeur – </a:t>
            </a:r>
            <a:r>
              <a:rPr lang="fr-FR" b="0" i="1" dirty="0">
                <a:solidFill>
                  <a:srgbClr val="0070C0"/>
                </a:solidFill>
                <a:latin typeface="Calibri" panose="020F0502020204030204" pitchFamily="34" charset="0"/>
                <a:cs typeface="Calibri" panose="020F0502020204030204" pitchFamily="34" charset="0"/>
              </a:rPr>
              <a:t>Onglet Documents à joindre</a:t>
            </a:r>
          </a:p>
          <a:p>
            <a:pPr defTabSz="685800">
              <a:defRPr/>
            </a:pPr>
            <a:r>
              <a:rPr lang="fr-FR" b="0" i="1" dirty="0">
                <a:solidFill>
                  <a:srgbClr val="1565C0"/>
                </a:solidFill>
                <a:latin typeface="Calibri" panose="020F0502020204030204" pitchFamily="34" charset="0"/>
                <a:cs typeface="Calibri" panose="020F0502020204030204" pitchFamily="34" charset="0"/>
              </a:rPr>
              <a:t>Autres documents liés à l’instruction et annexes de certificat</a:t>
            </a:r>
            <a:endParaRPr lang="fr-FR" sz="1200" b="0" i="1" dirty="0">
              <a:solidFill>
                <a:srgbClr val="1565C0"/>
              </a:solidFill>
              <a:latin typeface="Calibri" panose="020F0502020204030204" pitchFamily="34" charset="0"/>
              <a:cs typeface="Calibri" panose="020F0502020204030204" pitchFamily="34" charset="0"/>
            </a:endParaRPr>
          </a:p>
        </p:txBody>
      </p:sp>
      <p:sp>
        <p:nvSpPr>
          <p:cNvPr id="41" name="ZoneTexte 40">
            <a:extLst>
              <a:ext uri="{FF2B5EF4-FFF2-40B4-BE49-F238E27FC236}">
                <a16:creationId xmlns:a16="http://schemas.microsoft.com/office/drawing/2014/main" xmlns="" id="{E9E91080-3D50-4AB5-9690-2CC532B8A227}"/>
              </a:ext>
            </a:extLst>
          </p:cNvPr>
          <p:cNvSpPr txBox="1"/>
          <p:nvPr/>
        </p:nvSpPr>
        <p:spPr>
          <a:xfrm>
            <a:off x="2274303" y="5145072"/>
            <a:ext cx="3260160"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pPr lvl="0"/>
            <a:r>
              <a:rPr lang="fr-FR" dirty="0"/>
              <a:t>Cliquer pour télécharger le(s) document(s) joint(s) à la demande</a:t>
            </a:r>
          </a:p>
        </p:txBody>
      </p:sp>
      <p:sp>
        <p:nvSpPr>
          <p:cNvPr id="54" name="Ellipse 53">
            <a:extLst>
              <a:ext uri="{FF2B5EF4-FFF2-40B4-BE49-F238E27FC236}">
                <a16:creationId xmlns:a16="http://schemas.microsoft.com/office/drawing/2014/main" xmlns="" id="{973772E7-EF42-451A-8DAC-ED5F43498905}"/>
              </a:ext>
            </a:extLst>
          </p:cNvPr>
          <p:cNvSpPr/>
          <p:nvPr/>
        </p:nvSpPr>
        <p:spPr>
          <a:xfrm>
            <a:off x="1773278" y="3260889"/>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6" name="Ellipse 55">
            <a:extLst>
              <a:ext uri="{FF2B5EF4-FFF2-40B4-BE49-F238E27FC236}">
                <a16:creationId xmlns:a16="http://schemas.microsoft.com/office/drawing/2014/main" xmlns="" id="{48DF46C4-021A-4352-B282-0D3D054C2694}"/>
              </a:ext>
            </a:extLst>
          </p:cNvPr>
          <p:cNvSpPr/>
          <p:nvPr/>
        </p:nvSpPr>
        <p:spPr>
          <a:xfrm>
            <a:off x="1953154" y="518643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a:t>
            </a:r>
          </a:p>
        </p:txBody>
      </p:sp>
      <p:sp>
        <p:nvSpPr>
          <p:cNvPr id="57" name="Ellipse 56">
            <a:extLst>
              <a:ext uri="{FF2B5EF4-FFF2-40B4-BE49-F238E27FC236}">
                <a16:creationId xmlns:a16="http://schemas.microsoft.com/office/drawing/2014/main" xmlns="" id="{FAC9A468-7C44-44A6-B6D7-9C7540862BA4}"/>
              </a:ext>
            </a:extLst>
          </p:cNvPr>
          <p:cNvSpPr/>
          <p:nvPr/>
        </p:nvSpPr>
        <p:spPr>
          <a:xfrm>
            <a:off x="1766249" y="3572093"/>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58" name="ZoneTexte 57">
            <a:extLst>
              <a:ext uri="{FF2B5EF4-FFF2-40B4-BE49-F238E27FC236}">
                <a16:creationId xmlns:a16="http://schemas.microsoft.com/office/drawing/2014/main" xmlns="" id="{5ACBAF83-EF25-4E9A-951B-DF0832CA3C36}"/>
              </a:ext>
            </a:extLst>
          </p:cNvPr>
          <p:cNvSpPr txBox="1"/>
          <p:nvPr/>
        </p:nvSpPr>
        <p:spPr>
          <a:xfrm>
            <a:off x="2093825" y="3623455"/>
            <a:ext cx="3265787"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Type du document ajouté (Annexe ou Instruction)</a:t>
            </a:r>
          </a:p>
        </p:txBody>
      </p:sp>
      <p:sp>
        <p:nvSpPr>
          <p:cNvPr id="65" name="Ellipse 64">
            <a:extLst>
              <a:ext uri="{FF2B5EF4-FFF2-40B4-BE49-F238E27FC236}">
                <a16:creationId xmlns:a16="http://schemas.microsoft.com/office/drawing/2014/main" xmlns="" id="{F1F84942-CF92-450D-9804-21BA976163DB}"/>
              </a:ext>
            </a:extLst>
          </p:cNvPr>
          <p:cNvSpPr/>
          <p:nvPr/>
        </p:nvSpPr>
        <p:spPr>
          <a:xfrm>
            <a:off x="1939237" y="5506436"/>
            <a:ext cx="270983" cy="251482"/>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6b</a:t>
            </a:r>
          </a:p>
        </p:txBody>
      </p:sp>
      <p:sp>
        <p:nvSpPr>
          <p:cNvPr id="66" name="ZoneTexte 65">
            <a:extLst>
              <a:ext uri="{FF2B5EF4-FFF2-40B4-BE49-F238E27FC236}">
                <a16:creationId xmlns:a16="http://schemas.microsoft.com/office/drawing/2014/main" xmlns="" id="{FA914EBF-8EFF-4467-BF8A-FFC80915307D}"/>
              </a:ext>
            </a:extLst>
          </p:cNvPr>
          <p:cNvSpPr txBox="1"/>
          <p:nvPr/>
        </p:nvSpPr>
        <p:spPr>
          <a:xfrm>
            <a:off x="2274303" y="5533133"/>
            <a:ext cx="3266155"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modifier la pièce jointe</a:t>
            </a:r>
          </a:p>
        </p:txBody>
      </p:sp>
      <p:sp>
        <p:nvSpPr>
          <p:cNvPr id="67" name="Ellipse 66">
            <a:extLst>
              <a:ext uri="{FF2B5EF4-FFF2-40B4-BE49-F238E27FC236}">
                <a16:creationId xmlns:a16="http://schemas.microsoft.com/office/drawing/2014/main" xmlns="" id="{24659263-89A1-4B29-99A6-93486C5397DB}"/>
              </a:ext>
            </a:extLst>
          </p:cNvPr>
          <p:cNvSpPr/>
          <p:nvPr/>
        </p:nvSpPr>
        <p:spPr>
          <a:xfrm>
            <a:off x="1933160" y="580550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6c</a:t>
            </a:r>
          </a:p>
        </p:txBody>
      </p:sp>
      <p:sp>
        <p:nvSpPr>
          <p:cNvPr id="68" name="ZoneTexte 67">
            <a:extLst>
              <a:ext uri="{FF2B5EF4-FFF2-40B4-BE49-F238E27FC236}">
                <a16:creationId xmlns:a16="http://schemas.microsoft.com/office/drawing/2014/main" xmlns="" id="{F858E57E-9590-4237-AE0B-2E8918F476EC}"/>
              </a:ext>
            </a:extLst>
          </p:cNvPr>
          <p:cNvSpPr txBox="1"/>
          <p:nvPr/>
        </p:nvSpPr>
        <p:spPr>
          <a:xfrm>
            <a:off x="2268307" y="5834168"/>
            <a:ext cx="3266156"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supprimer la pièce jointe</a:t>
            </a:r>
          </a:p>
        </p:txBody>
      </p:sp>
      <p:pic>
        <p:nvPicPr>
          <p:cNvPr id="94" name="Image 93"/>
          <p:cNvPicPr>
            <a:picLocks noChangeAspect="1"/>
          </p:cNvPicPr>
          <p:nvPr/>
        </p:nvPicPr>
        <p:blipFill rotWithShape="1">
          <a:blip r:embed="rId7"/>
          <a:srcRect l="25050" t="70515" r="23069" b="17629"/>
          <a:stretch/>
        </p:blipFill>
        <p:spPr>
          <a:xfrm>
            <a:off x="2036168" y="2152435"/>
            <a:ext cx="8291923" cy="1184320"/>
          </a:xfrm>
          <a:prstGeom prst="rect">
            <a:avLst/>
          </a:prstGeom>
        </p:spPr>
      </p:pic>
      <p:sp>
        <p:nvSpPr>
          <p:cNvPr id="95" name="Ellipse 94">
            <a:extLst>
              <a:ext uri="{FF2B5EF4-FFF2-40B4-BE49-F238E27FC236}">
                <a16:creationId xmlns:a16="http://schemas.microsoft.com/office/drawing/2014/main" xmlns="" id="{357AA865-910B-4078-AA97-43CD348C94E9}"/>
              </a:ext>
            </a:extLst>
          </p:cNvPr>
          <p:cNvSpPr/>
          <p:nvPr/>
        </p:nvSpPr>
        <p:spPr>
          <a:xfrm>
            <a:off x="5991170" y="206677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96" name="Ellipse 95">
            <a:extLst>
              <a:ext uri="{FF2B5EF4-FFF2-40B4-BE49-F238E27FC236}">
                <a16:creationId xmlns:a16="http://schemas.microsoft.com/office/drawing/2014/main" xmlns="" id="{B222E804-525B-4623-AC44-7B3CEABB4171}"/>
              </a:ext>
            </a:extLst>
          </p:cNvPr>
          <p:cNvSpPr/>
          <p:nvPr/>
        </p:nvSpPr>
        <p:spPr>
          <a:xfrm>
            <a:off x="2300264" y="245974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03" name="Ellipse 102">
            <a:extLst>
              <a:ext uri="{FF2B5EF4-FFF2-40B4-BE49-F238E27FC236}">
                <a16:creationId xmlns:a16="http://schemas.microsoft.com/office/drawing/2014/main" xmlns="" id="{48DF46C4-021A-4352-B282-0D3D054C2694}"/>
              </a:ext>
            </a:extLst>
          </p:cNvPr>
          <p:cNvSpPr/>
          <p:nvPr/>
        </p:nvSpPr>
        <p:spPr>
          <a:xfrm>
            <a:off x="7022177" y="245974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a:t>
            </a:r>
          </a:p>
        </p:txBody>
      </p:sp>
      <p:sp>
        <p:nvSpPr>
          <p:cNvPr id="104" name="Ellipse 103">
            <a:extLst>
              <a:ext uri="{FF2B5EF4-FFF2-40B4-BE49-F238E27FC236}">
                <a16:creationId xmlns:a16="http://schemas.microsoft.com/office/drawing/2014/main" xmlns="" id="{F1F84942-CF92-450D-9804-21BA976163DB}"/>
              </a:ext>
            </a:extLst>
          </p:cNvPr>
          <p:cNvSpPr/>
          <p:nvPr/>
        </p:nvSpPr>
        <p:spPr>
          <a:xfrm>
            <a:off x="7696834" y="2459547"/>
            <a:ext cx="291984" cy="251482"/>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6b</a:t>
            </a:r>
          </a:p>
        </p:txBody>
      </p:sp>
      <p:sp>
        <p:nvSpPr>
          <p:cNvPr id="105" name="Ellipse 104">
            <a:extLst>
              <a:ext uri="{FF2B5EF4-FFF2-40B4-BE49-F238E27FC236}">
                <a16:creationId xmlns:a16="http://schemas.microsoft.com/office/drawing/2014/main" xmlns="" id="{F1F84942-CF92-450D-9804-21BA976163DB}"/>
              </a:ext>
            </a:extLst>
          </p:cNvPr>
          <p:cNvSpPr/>
          <p:nvPr/>
        </p:nvSpPr>
        <p:spPr>
          <a:xfrm>
            <a:off x="8858844" y="2771694"/>
            <a:ext cx="291984" cy="251482"/>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6c</a:t>
            </a:r>
          </a:p>
        </p:txBody>
      </p:sp>
      <p:grpSp>
        <p:nvGrpSpPr>
          <p:cNvPr id="107" name="Groupe 106"/>
          <p:cNvGrpSpPr/>
          <p:nvPr/>
        </p:nvGrpSpPr>
        <p:grpSpPr>
          <a:xfrm>
            <a:off x="6008056" y="3253439"/>
            <a:ext cx="4330041" cy="2766215"/>
            <a:chOff x="3908612" y="2911286"/>
            <a:chExt cx="4810677" cy="3077963"/>
          </a:xfrm>
        </p:grpSpPr>
        <p:pic>
          <p:nvPicPr>
            <p:cNvPr id="108" name="Image 107">
              <a:extLst>
                <a:ext uri="{FF2B5EF4-FFF2-40B4-BE49-F238E27FC236}">
                  <a16:creationId xmlns:a16="http://schemas.microsoft.com/office/drawing/2014/main" xmlns="" id="{EC1E69F8-C03A-48B8-99BD-8EFECCF1B86C}"/>
                </a:ext>
              </a:extLst>
            </p:cNvPr>
            <p:cNvPicPr/>
            <p:nvPr/>
          </p:nvPicPr>
          <p:blipFill rotWithShape="1">
            <a:blip r:embed="rId8"/>
            <a:srcRect t="2748" r="1316" b="2195"/>
            <a:stretch/>
          </p:blipFill>
          <p:spPr>
            <a:xfrm>
              <a:off x="3908612" y="2911286"/>
              <a:ext cx="4810677" cy="3077963"/>
            </a:xfrm>
            <a:prstGeom prst="rect">
              <a:avLst/>
            </a:prstGeom>
            <a:ln w="28575">
              <a:solidFill>
                <a:srgbClr val="0072BC"/>
              </a:solidFill>
            </a:ln>
          </p:spPr>
        </p:pic>
        <p:sp>
          <p:nvSpPr>
            <p:cNvPr id="109" name="Ellipse 108">
              <a:extLst>
                <a:ext uri="{FF2B5EF4-FFF2-40B4-BE49-F238E27FC236}">
                  <a16:creationId xmlns:a16="http://schemas.microsoft.com/office/drawing/2014/main" xmlns="" id="{26FA842D-BDB1-42A9-BE24-D549087EEEBB}"/>
                </a:ext>
              </a:extLst>
            </p:cNvPr>
            <p:cNvSpPr/>
            <p:nvPr/>
          </p:nvSpPr>
          <p:spPr>
            <a:xfrm>
              <a:off x="6812347" y="362207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110" name="Ellipse 109">
              <a:extLst>
                <a:ext uri="{FF2B5EF4-FFF2-40B4-BE49-F238E27FC236}">
                  <a16:creationId xmlns:a16="http://schemas.microsoft.com/office/drawing/2014/main" xmlns="" id="{CF66E66A-B2B6-43E8-89AA-9FFD65308B3E}"/>
                </a:ext>
              </a:extLst>
            </p:cNvPr>
            <p:cNvSpPr/>
            <p:nvPr/>
          </p:nvSpPr>
          <p:spPr>
            <a:xfrm>
              <a:off x="5634452" y="502247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111" name="Ellipse 110">
              <a:extLst>
                <a:ext uri="{FF2B5EF4-FFF2-40B4-BE49-F238E27FC236}">
                  <a16:creationId xmlns:a16="http://schemas.microsoft.com/office/drawing/2014/main" xmlns="" id="{767095C8-78AA-4915-961F-E6CF9563C953}"/>
                </a:ext>
              </a:extLst>
            </p:cNvPr>
            <p:cNvSpPr/>
            <p:nvPr/>
          </p:nvSpPr>
          <p:spPr>
            <a:xfrm>
              <a:off x="6322915" y="5225891"/>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112" name="Ellipse 111">
              <a:extLst>
                <a:ext uri="{FF2B5EF4-FFF2-40B4-BE49-F238E27FC236}">
                  <a16:creationId xmlns:a16="http://schemas.microsoft.com/office/drawing/2014/main" xmlns="" id="{5BA3C556-1977-4B78-BA8C-35805B6F9387}"/>
                </a:ext>
              </a:extLst>
            </p:cNvPr>
            <p:cNvSpPr/>
            <p:nvPr/>
          </p:nvSpPr>
          <p:spPr>
            <a:xfrm>
              <a:off x="7178369" y="550406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grpSp>
      <p:sp>
        <p:nvSpPr>
          <p:cNvPr id="118" name="ZoneTexte 117">
            <a:extLst>
              <a:ext uri="{FF2B5EF4-FFF2-40B4-BE49-F238E27FC236}">
                <a16:creationId xmlns:a16="http://schemas.microsoft.com/office/drawing/2014/main" xmlns="" id="{C5A1005E-F316-432D-8B47-709B4CC4E597}"/>
              </a:ext>
            </a:extLst>
          </p:cNvPr>
          <p:cNvSpPr txBox="1"/>
          <p:nvPr/>
        </p:nvSpPr>
        <p:spPr>
          <a:xfrm>
            <a:off x="2095217" y="3856016"/>
            <a:ext cx="3258768" cy="352276"/>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rechercher et sélectionner le document à joindre.</a:t>
            </a:r>
          </a:p>
        </p:txBody>
      </p:sp>
      <p:sp>
        <p:nvSpPr>
          <p:cNvPr id="125" name="Ellipse 124">
            <a:extLst>
              <a:ext uri="{FF2B5EF4-FFF2-40B4-BE49-F238E27FC236}">
                <a16:creationId xmlns:a16="http://schemas.microsoft.com/office/drawing/2014/main" xmlns="" id="{4481603D-2B56-4D3C-8D5F-A57F772695D1}"/>
              </a:ext>
            </a:extLst>
          </p:cNvPr>
          <p:cNvSpPr/>
          <p:nvPr/>
        </p:nvSpPr>
        <p:spPr>
          <a:xfrm>
            <a:off x="1758758" y="391300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126" name="ZoneTexte 125">
            <a:extLst>
              <a:ext uri="{FF2B5EF4-FFF2-40B4-BE49-F238E27FC236}">
                <a16:creationId xmlns:a16="http://schemas.microsoft.com/office/drawing/2014/main" xmlns="" id="{CDB0722F-BAEF-47CD-9521-E44E1F2CD48E}"/>
              </a:ext>
            </a:extLst>
          </p:cNvPr>
          <p:cNvSpPr txBox="1"/>
          <p:nvPr/>
        </p:nvSpPr>
        <p:spPr>
          <a:xfrm>
            <a:off x="2095218" y="4247241"/>
            <a:ext cx="2619637"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Taper le libellé du document joint.</a:t>
            </a:r>
          </a:p>
        </p:txBody>
      </p:sp>
      <p:sp>
        <p:nvSpPr>
          <p:cNvPr id="127" name="Ellipse 126">
            <a:extLst>
              <a:ext uri="{FF2B5EF4-FFF2-40B4-BE49-F238E27FC236}">
                <a16:creationId xmlns:a16="http://schemas.microsoft.com/office/drawing/2014/main" xmlns="" id="{52825E3C-86BD-4046-8FCC-4B7AD806BDAD}"/>
              </a:ext>
            </a:extLst>
          </p:cNvPr>
          <p:cNvSpPr/>
          <p:nvPr/>
        </p:nvSpPr>
        <p:spPr>
          <a:xfrm>
            <a:off x="1752682" y="423404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128" name="Ellipse 127">
            <a:extLst>
              <a:ext uri="{FF2B5EF4-FFF2-40B4-BE49-F238E27FC236}">
                <a16:creationId xmlns:a16="http://schemas.microsoft.com/office/drawing/2014/main" xmlns="" id="{973772E7-EF42-451A-8DAC-ED5F43498905}"/>
              </a:ext>
            </a:extLst>
          </p:cNvPr>
          <p:cNvSpPr/>
          <p:nvPr/>
        </p:nvSpPr>
        <p:spPr>
          <a:xfrm>
            <a:off x="1752682" y="453290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129" name="ZoneTexte 128">
            <a:extLst>
              <a:ext uri="{FF2B5EF4-FFF2-40B4-BE49-F238E27FC236}">
                <a16:creationId xmlns:a16="http://schemas.microsoft.com/office/drawing/2014/main" xmlns="" id="{50A48E2A-8ADC-42B8-BD08-927F347D3860}"/>
              </a:ext>
            </a:extLst>
          </p:cNvPr>
          <p:cNvSpPr txBox="1"/>
          <p:nvPr/>
        </p:nvSpPr>
        <p:spPr>
          <a:xfrm>
            <a:off x="2081171" y="4589841"/>
            <a:ext cx="3734172"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Sélectionner l’usage du document.</a:t>
            </a:r>
          </a:p>
        </p:txBody>
      </p:sp>
      <p:sp>
        <p:nvSpPr>
          <p:cNvPr id="130" name="ZoneTexte 129">
            <a:extLst>
              <a:ext uri="{FF2B5EF4-FFF2-40B4-BE49-F238E27FC236}">
                <a16:creationId xmlns:a16="http://schemas.microsoft.com/office/drawing/2014/main" xmlns="" id="{73CB8AC2-6AF6-428E-B367-DCA203409580}"/>
              </a:ext>
            </a:extLst>
          </p:cNvPr>
          <p:cNvSpPr txBox="1"/>
          <p:nvPr/>
        </p:nvSpPr>
        <p:spPr>
          <a:xfrm>
            <a:off x="2050743" y="4916347"/>
            <a:ext cx="3590397"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ajouter le fichier sélectionné à la demande</a:t>
            </a:r>
          </a:p>
        </p:txBody>
      </p:sp>
      <p:sp>
        <p:nvSpPr>
          <p:cNvPr id="131" name="Ellipse 130">
            <a:extLst>
              <a:ext uri="{FF2B5EF4-FFF2-40B4-BE49-F238E27FC236}">
                <a16:creationId xmlns:a16="http://schemas.microsoft.com/office/drawing/2014/main" xmlns="" id="{973772E7-EF42-451A-8DAC-ED5F43498905}"/>
              </a:ext>
            </a:extLst>
          </p:cNvPr>
          <p:cNvSpPr/>
          <p:nvPr/>
        </p:nvSpPr>
        <p:spPr>
          <a:xfrm>
            <a:off x="1761272" y="487802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6</a:t>
            </a:r>
          </a:p>
        </p:txBody>
      </p:sp>
      <p:sp>
        <p:nvSpPr>
          <p:cNvPr id="132" name="ZoneTexte 131">
            <a:extLst>
              <a:ext uri="{FF2B5EF4-FFF2-40B4-BE49-F238E27FC236}">
                <a16:creationId xmlns:a16="http://schemas.microsoft.com/office/drawing/2014/main" xmlns="" id="{73CB8AC2-6AF6-428E-B367-DCA203409580}"/>
              </a:ext>
            </a:extLst>
          </p:cNvPr>
          <p:cNvSpPr txBox="1"/>
          <p:nvPr/>
        </p:nvSpPr>
        <p:spPr>
          <a:xfrm>
            <a:off x="2095218" y="3231013"/>
            <a:ext cx="3294613"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ajouter un document lié à l’instruction. Déclenche une </a:t>
            </a:r>
            <a:r>
              <a:rPr lang="fr-FR" b="1" dirty="0"/>
              <a:t>POP UP</a:t>
            </a:r>
            <a:r>
              <a:rPr lang="fr-FR" dirty="0"/>
              <a:t>.</a:t>
            </a:r>
          </a:p>
        </p:txBody>
      </p:sp>
      <p:sp>
        <p:nvSpPr>
          <p:cNvPr id="133" name="Rectangle 132">
            <a:extLst>
              <a:ext uri="{FF2B5EF4-FFF2-40B4-BE49-F238E27FC236}">
                <a16:creationId xmlns:a16="http://schemas.microsoft.com/office/drawing/2014/main" xmlns="" id="{C9B8B954-4688-40D6-A55F-DD433536FD99}"/>
              </a:ext>
            </a:extLst>
          </p:cNvPr>
          <p:cNvSpPr/>
          <p:nvPr/>
        </p:nvSpPr>
        <p:spPr>
          <a:xfrm>
            <a:off x="1677910" y="3183476"/>
            <a:ext cx="3947093" cy="2963827"/>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grpSp>
        <p:nvGrpSpPr>
          <p:cNvPr id="3" name="Groupe 2"/>
          <p:cNvGrpSpPr/>
          <p:nvPr/>
        </p:nvGrpSpPr>
        <p:grpSpPr>
          <a:xfrm>
            <a:off x="2147093" y="876373"/>
            <a:ext cx="8053074" cy="1228477"/>
            <a:chOff x="623092" y="876372"/>
            <a:chExt cx="8053074" cy="1228477"/>
          </a:xfrm>
        </p:grpSpPr>
        <p:sp>
          <p:nvSpPr>
            <p:cNvPr id="102" name="Rectangle 101">
              <a:extLst>
                <a:ext uri="{FF2B5EF4-FFF2-40B4-BE49-F238E27FC236}">
                  <a16:creationId xmlns:a16="http://schemas.microsoft.com/office/drawing/2014/main" xmlns="" id="{BEA2D3B2-6505-4F9D-9193-198EFF1A21CF}"/>
                </a:ext>
              </a:extLst>
            </p:cNvPr>
            <p:cNvSpPr/>
            <p:nvPr/>
          </p:nvSpPr>
          <p:spPr>
            <a:xfrm>
              <a:off x="623092" y="876372"/>
              <a:ext cx="8053074" cy="1228477"/>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400" dirty="0">
                  <a:solidFill>
                    <a:schemeClr val="tx1"/>
                  </a:solidFill>
                  <a:latin typeface="Calibri" panose="020F0502020204030204" pitchFamily="34" charset="0"/>
                  <a:cs typeface="Calibri" panose="020F0502020204030204" pitchFamily="34" charset="0"/>
                </a:rPr>
                <a:t>Ce sont des documents nécessaires à </a:t>
              </a:r>
              <a:r>
                <a:rPr lang="fr-FR" sz="1400" b="1" dirty="0">
                  <a:solidFill>
                    <a:schemeClr val="tx1"/>
                  </a:solidFill>
                  <a:latin typeface="Calibri" panose="020F0502020204030204" pitchFamily="34" charset="0"/>
                  <a:cs typeface="Calibri" panose="020F0502020204030204" pitchFamily="34" charset="0"/>
                </a:rPr>
                <a:t>l’instruction des demandes de certificats par les autorités françaises </a:t>
              </a:r>
              <a:r>
                <a:rPr lang="fr-FR" sz="1400" dirty="0">
                  <a:solidFill>
                    <a:schemeClr val="tx1"/>
                  </a:solidFill>
                  <a:latin typeface="Calibri" panose="020F0502020204030204" pitchFamily="34" charset="0"/>
                  <a:cs typeface="Calibri" panose="020F0502020204030204" pitchFamily="34" charset="0"/>
                </a:rPr>
                <a:t>et des </a:t>
              </a:r>
              <a:r>
                <a:rPr lang="fr-FR" sz="1400" b="1" dirty="0">
                  <a:solidFill>
                    <a:schemeClr val="tx1"/>
                  </a:solidFill>
                  <a:latin typeface="Calibri" panose="020F0502020204030204" pitchFamily="34" charset="0"/>
                  <a:cs typeface="Calibri" panose="020F0502020204030204" pitchFamily="34" charset="0"/>
                </a:rPr>
                <a:t>annexes au certificat sanitaire. </a:t>
              </a:r>
              <a:r>
                <a:rPr lang="fr-FR" sz="1400" dirty="0">
                  <a:solidFill>
                    <a:schemeClr val="tx1"/>
                  </a:solidFill>
                  <a:latin typeface="Calibri" panose="020F0502020204030204" pitchFamily="34" charset="0"/>
                  <a:cs typeface="Calibri" panose="020F0502020204030204" pitchFamily="34" charset="0"/>
                </a:rPr>
                <a:t>Les annexes au certificat sanitaire font partie intégrante du certificat sanitaire auquel elles doivent être jointe: elles comportent les informations requises mais ne pouvant pas figurer dans les certificats faute de place sur les </a:t>
              </a:r>
              <a:r>
                <a:rPr lang="fr-FR" sz="1400" dirty="0" smtClean="0">
                  <a:solidFill>
                    <a:schemeClr val="tx1"/>
                  </a:solidFill>
                  <a:latin typeface="Calibri" panose="020F0502020204030204" pitchFamily="34" charset="0"/>
                  <a:cs typeface="Calibri" panose="020F0502020204030204" pitchFamily="34" charset="0"/>
                </a:rPr>
                <a:t>modèles ou nécessaire à l’instruction de la demande par la </a:t>
              </a:r>
              <a:r>
                <a:rPr lang="fr-FR" sz="1400" dirty="0" err="1" smtClean="0">
                  <a:solidFill>
                    <a:schemeClr val="tx1"/>
                  </a:solidFill>
                  <a:latin typeface="Calibri" panose="020F0502020204030204" pitchFamily="34" charset="0"/>
                  <a:cs typeface="Calibri" panose="020F0502020204030204" pitchFamily="34" charset="0"/>
                </a:rPr>
                <a:t>DDecPP</a:t>
              </a:r>
              <a:endParaRPr lang="fr-FR" sz="1400" dirty="0">
                <a:solidFill>
                  <a:schemeClr val="tx1"/>
                </a:solidFill>
                <a:latin typeface="Calibri" panose="020F0502020204030204" pitchFamily="34" charset="0"/>
                <a:cs typeface="Calibri" panose="020F0502020204030204" pitchFamily="34" charset="0"/>
              </a:endParaRPr>
            </a:p>
            <a:p>
              <a:r>
                <a:rPr lang="fr-FR" sz="1400" dirty="0">
                  <a:solidFill>
                    <a:schemeClr val="tx1"/>
                  </a:solidFill>
                  <a:latin typeface="Calibri" panose="020F0502020204030204" pitchFamily="34" charset="0"/>
                  <a:cs typeface="Calibri" panose="020F0502020204030204" pitchFamily="34" charset="0"/>
                </a:rPr>
                <a:t>       :  Le numéro du certificat est dorénavant ajouté automatiquement aux annexes.</a:t>
              </a:r>
            </a:p>
          </p:txBody>
        </p:sp>
        <p:sp>
          <p:nvSpPr>
            <p:cNvPr id="2" name="Étoile à 5 branches 1"/>
            <p:cNvSpPr/>
            <p:nvPr/>
          </p:nvSpPr>
          <p:spPr>
            <a:xfrm>
              <a:off x="746767" y="1927703"/>
              <a:ext cx="177466" cy="157316"/>
            </a:xfrm>
            <a:prstGeom prst="star5">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Tree>
    <p:extLst>
      <p:ext uri="{BB962C8B-B14F-4D97-AF65-F5344CB8AC3E}">
        <p14:creationId xmlns:p14="http://schemas.microsoft.com/office/powerpoint/2010/main" val="1461469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69871"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050743" y="57150"/>
            <a:ext cx="8552603"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17/20)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éléments à renseigner par le demandeur – </a:t>
            </a:r>
            <a:r>
              <a:rPr lang="fr-FR" b="0" i="1" dirty="0">
                <a:solidFill>
                  <a:srgbClr val="0070C0"/>
                </a:solidFill>
                <a:latin typeface="Calibri" panose="020F0502020204030204" pitchFamily="34" charset="0"/>
                <a:cs typeface="Calibri" panose="020F0502020204030204" pitchFamily="34" charset="0"/>
              </a:rPr>
              <a:t>Onglet Agréments</a:t>
            </a:r>
            <a:endParaRPr lang="fr-FR" sz="1200" b="0" i="1" dirty="0">
              <a:solidFill>
                <a:srgbClr val="1565C0"/>
              </a:solidFill>
              <a:latin typeface="Calibri" panose="020F0502020204030204" pitchFamily="34" charset="0"/>
              <a:cs typeface="Calibri" panose="020F0502020204030204" pitchFamily="34" charset="0"/>
            </a:endParaRPr>
          </a:p>
        </p:txBody>
      </p:sp>
      <p:grpSp>
        <p:nvGrpSpPr>
          <p:cNvPr id="37" name="Groupe 36">
            <a:extLst>
              <a:ext uri="{FF2B5EF4-FFF2-40B4-BE49-F238E27FC236}">
                <a16:creationId xmlns:a16="http://schemas.microsoft.com/office/drawing/2014/main" xmlns="" id="{E62DC298-4CD1-4A63-B9CD-8F0DCC58A113}"/>
              </a:ext>
            </a:extLst>
          </p:cNvPr>
          <p:cNvGrpSpPr/>
          <p:nvPr/>
        </p:nvGrpSpPr>
        <p:grpSpPr>
          <a:xfrm>
            <a:off x="6604873" y="1644242"/>
            <a:ext cx="5243674" cy="1287706"/>
            <a:chOff x="12613" y="2692851"/>
            <a:chExt cx="5243674" cy="1287706"/>
          </a:xfrm>
        </p:grpSpPr>
        <p:sp>
          <p:nvSpPr>
            <p:cNvPr id="54" name="Ellipse 53">
              <a:extLst>
                <a:ext uri="{FF2B5EF4-FFF2-40B4-BE49-F238E27FC236}">
                  <a16:creationId xmlns:a16="http://schemas.microsoft.com/office/drawing/2014/main" xmlns="" id="{973772E7-EF42-451A-8DAC-ED5F43498905}"/>
                </a:ext>
              </a:extLst>
            </p:cNvPr>
            <p:cNvSpPr/>
            <p:nvPr/>
          </p:nvSpPr>
          <p:spPr>
            <a:xfrm>
              <a:off x="103448" y="321848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7" name="Ellipse 56">
              <a:extLst>
                <a:ext uri="{FF2B5EF4-FFF2-40B4-BE49-F238E27FC236}">
                  <a16:creationId xmlns:a16="http://schemas.microsoft.com/office/drawing/2014/main" xmlns="" id="{FAC9A468-7C44-44A6-B6D7-9C7540862BA4}"/>
                </a:ext>
              </a:extLst>
            </p:cNvPr>
            <p:cNvSpPr/>
            <p:nvPr/>
          </p:nvSpPr>
          <p:spPr>
            <a:xfrm>
              <a:off x="94909" y="3630352"/>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58" name="ZoneTexte 57">
              <a:extLst>
                <a:ext uri="{FF2B5EF4-FFF2-40B4-BE49-F238E27FC236}">
                  <a16:creationId xmlns:a16="http://schemas.microsoft.com/office/drawing/2014/main" xmlns="" id="{5ACBAF83-EF25-4E9A-951B-DF0832CA3C36}"/>
                </a:ext>
              </a:extLst>
            </p:cNvPr>
            <p:cNvSpPr txBox="1"/>
            <p:nvPr/>
          </p:nvSpPr>
          <p:spPr>
            <a:xfrm>
              <a:off x="405707" y="3639769"/>
              <a:ext cx="4850580" cy="195310"/>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 </a:t>
              </a:r>
              <a:r>
                <a:rPr lang="fr-FR" dirty="0" err="1"/>
                <a:t>Prévaloriser</a:t>
              </a:r>
              <a:r>
                <a:rPr lang="fr-FR" dirty="0"/>
                <a:t> » pour ajouter les informations dans votre demande</a:t>
              </a:r>
            </a:p>
          </p:txBody>
        </p:sp>
        <p:sp>
          <p:nvSpPr>
            <p:cNvPr id="132" name="ZoneTexte 131">
              <a:extLst>
                <a:ext uri="{FF2B5EF4-FFF2-40B4-BE49-F238E27FC236}">
                  <a16:creationId xmlns:a16="http://schemas.microsoft.com/office/drawing/2014/main" xmlns="" id="{73CB8AC2-6AF6-428E-B367-DCA203409580}"/>
                </a:ext>
              </a:extLst>
            </p:cNvPr>
            <p:cNvSpPr txBox="1"/>
            <p:nvPr/>
          </p:nvSpPr>
          <p:spPr>
            <a:xfrm>
              <a:off x="407100" y="3255716"/>
              <a:ext cx="3602929"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rechercher et ajouter un établissement de transformation</a:t>
              </a:r>
            </a:p>
          </p:txBody>
        </p:sp>
        <p:sp>
          <p:nvSpPr>
            <p:cNvPr id="133" name="Rectangle 132">
              <a:extLst>
                <a:ext uri="{FF2B5EF4-FFF2-40B4-BE49-F238E27FC236}">
                  <a16:creationId xmlns:a16="http://schemas.microsoft.com/office/drawing/2014/main" xmlns="" id="{C9B8B954-4688-40D6-A55F-DD433536FD99}"/>
                </a:ext>
              </a:extLst>
            </p:cNvPr>
            <p:cNvSpPr/>
            <p:nvPr/>
          </p:nvSpPr>
          <p:spPr>
            <a:xfrm>
              <a:off x="12613" y="2692851"/>
              <a:ext cx="5243674" cy="1287706"/>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grpSp>
      <p:grpSp>
        <p:nvGrpSpPr>
          <p:cNvPr id="3" name="Groupe 2">
            <a:extLst>
              <a:ext uri="{FF2B5EF4-FFF2-40B4-BE49-F238E27FC236}">
                <a16:creationId xmlns:a16="http://schemas.microsoft.com/office/drawing/2014/main" xmlns="" id="{A85E241B-0A25-4683-A40C-3D285D61C3E5}"/>
              </a:ext>
            </a:extLst>
          </p:cNvPr>
          <p:cNvGrpSpPr/>
          <p:nvPr/>
        </p:nvGrpSpPr>
        <p:grpSpPr>
          <a:xfrm>
            <a:off x="201422" y="1082982"/>
            <a:ext cx="6085808" cy="4077333"/>
            <a:chOff x="66486" y="1882029"/>
            <a:chExt cx="6085808" cy="4077333"/>
          </a:xfrm>
        </p:grpSpPr>
        <p:pic>
          <p:nvPicPr>
            <p:cNvPr id="9" name="Image 8">
              <a:extLst>
                <a:ext uri="{FF2B5EF4-FFF2-40B4-BE49-F238E27FC236}">
                  <a16:creationId xmlns:a16="http://schemas.microsoft.com/office/drawing/2014/main" xmlns="" id="{1A555A18-6E57-49FA-B8BC-84572CABACE3}"/>
                </a:ext>
              </a:extLst>
            </p:cNvPr>
            <p:cNvPicPr>
              <a:picLocks noChangeAspect="1"/>
            </p:cNvPicPr>
            <p:nvPr/>
          </p:nvPicPr>
          <p:blipFill rotWithShape="1">
            <a:blip r:embed="rId7"/>
            <a:srcRect l="228" t="4006" r="702" b="2638"/>
            <a:stretch/>
          </p:blipFill>
          <p:spPr>
            <a:xfrm>
              <a:off x="66486" y="1882029"/>
              <a:ext cx="6085808" cy="4077333"/>
            </a:xfrm>
            <a:prstGeom prst="rect">
              <a:avLst/>
            </a:prstGeom>
            <a:ln w="28575">
              <a:solidFill>
                <a:srgbClr val="1565C0"/>
              </a:solidFill>
            </a:ln>
          </p:spPr>
        </p:pic>
        <p:sp>
          <p:nvSpPr>
            <p:cNvPr id="95" name="Ellipse 94">
              <a:extLst>
                <a:ext uri="{FF2B5EF4-FFF2-40B4-BE49-F238E27FC236}">
                  <a16:creationId xmlns:a16="http://schemas.microsoft.com/office/drawing/2014/main" xmlns="" id="{357AA865-910B-4078-AA97-43CD348C94E9}"/>
                </a:ext>
              </a:extLst>
            </p:cNvPr>
            <p:cNvSpPr/>
            <p:nvPr/>
          </p:nvSpPr>
          <p:spPr>
            <a:xfrm>
              <a:off x="1575931" y="373099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9" name="Ellipse 58">
              <a:extLst>
                <a:ext uri="{FF2B5EF4-FFF2-40B4-BE49-F238E27FC236}">
                  <a16:creationId xmlns:a16="http://schemas.microsoft.com/office/drawing/2014/main" xmlns="" id="{99A63044-18FD-471F-B5DE-813F6463DCDD}"/>
                </a:ext>
              </a:extLst>
            </p:cNvPr>
            <p:cNvSpPr/>
            <p:nvPr/>
          </p:nvSpPr>
          <p:spPr>
            <a:xfrm>
              <a:off x="4217070" y="521439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grpSp>
      <p:sp>
        <p:nvSpPr>
          <p:cNvPr id="30" name="ZoneTexte 29">
            <a:extLst>
              <a:ext uri="{FF2B5EF4-FFF2-40B4-BE49-F238E27FC236}">
                <a16:creationId xmlns:a16="http://schemas.microsoft.com/office/drawing/2014/main" xmlns="" id="{3F3008BC-61C3-4058-946A-E3CCE7CE5417}"/>
              </a:ext>
            </a:extLst>
          </p:cNvPr>
          <p:cNvSpPr txBox="1"/>
          <p:nvPr/>
        </p:nvSpPr>
        <p:spPr>
          <a:xfrm>
            <a:off x="6749089" y="1720388"/>
            <a:ext cx="5012276" cy="352276"/>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Dans l’onglet agrément, j’ajoute les informations agréments à partir des données </a:t>
            </a:r>
            <a:r>
              <a:rPr lang="fr-FR" sz="1200" dirty="0">
                <a:solidFill>
                  <a:srgbClr val="000000"/>
                </a:solidFill>
                <a:latin typeface="Calibri" panose="020F0502020204030204" pitchFamily="34" charset="0"/>
                <a:ea typeface="Calibri" panose="020F0502020204030204" pitchFamily="34" charset="0"/>
              </a:rPr>
              <a:t>connues de l’administration.</a:t>
            </a:r>
            <a:r>
              <a:rPr lang="fr-FR" dirty="0"/>
              <a:t> Retrouvez le processus</a:t>
            </a:r>
            <a:r>
              <a:rPr lang="fr-FR" dirty="0">
                <a:hlinkClick r:id="rId8" action="ppaction://hlinksldjump"/>
              </a:rPr>
              <a:t> ici</a:t>
            </a:r>
            <a:r>
              <a:rPr lang="fr-FR" dirty="0"/>
              <a:t>.</a:t>
            </a:r>
          </a:p>
        </p:txBody>
      </p:sp>
      <p:sp>
        <p:nvSpPr>
          <p:cNvPr id="15" name="Rectangle 14"/>
          <p:cNvSpPr/>
          <p:nvPr/>
        </p:nvSpPr>
        <p:spPr>
          <a:xfrm>
            <a:off x="2409825" y="3550303"/>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6" name="Rectangle 15"/>
          <p:cNvSpPr/>
          <p:nvPr/>
        </p:nvSpPr>
        <p:spPr>
          <a:xfrm>
            <a:off x="2409825" y="2258796"/>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7" name="Rectangle 16"/>
          <p:cNvSpPr/>
          <p:nvPr/>
        </p:nvSpPr>
        <p:spPr>
          <a:xfrm>
            <a:off x="467181" y="2615385"/>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8" name="Rectangle 17"/>
          <p:cNvSpPr/>
          <p:nvPr/>
        </p:nvSpPr>
        <p:spPr>
          <a:xfrm>
            <a:off x="467181" y="3860013"/>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157277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4464"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Préambule</a:t>
            </a:r>
            <a:endParaRPr lang="fr-FR" sz="1600" b="0" i="1"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 périmètre d’</a:t>
            </a:r>
            <a:r>
              <a:rPr lang="fr-FR" b="0" i="1" dirty="0" err="1">
                <a:solidFill>
                  <a:srgbClr val="000000"/>
                </a:solidFill>
                <a:latin typeface="Calibri" panose="020F0502020204030204" pitchFamily="34" charset="0"/>
                <a:cs typeface="Calibri" panose="020F0502020204030204" pitchFamily="34" charset="0"/>
              </a:rPr>
              <a:t>Expadon</a:t>
            </a:r>
            <a:r>
              <a:rPr lang="fr-FR" b="0" i="1" dirty="0">
                <a:solidFill>
                  <a:srgbClr val="000000"/>
                </a:solidFill>
                <a:latin typeface="Calibri" panose="020F0502020204030204" pitchFamily="34" charset="0"/>
                <a:cs typeface="Calibri" panose="020F0502020204030204" pitchFamily="34" charset="0"/>
              </a:rPr>
              <a:t> 2</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17" name="Groupe 16">
            <a:extLst>
              <a:ext uri="{FF2B5EF4-FFF2-40B4-BE49-F238E27FC236}">
                <a16:creationId xmlns:a16="http://schemas.microsoft.com/office/drawing/2014/main" xmlns="" id="{65106A4C-D385-49D9-856B-05FE78EDDF7E}"/>
              </a:ext>
            </a:extLst>
          </p:cNvPr>
          <p:cNvGrpSpPr>
            <a:grpSpLocks noChangeAspect="1"/>
          </p:cNvGrpSpPr>
          <p:nvPr/>
        </p:nvGrpSpPr>
        <p:grpSpPr>
          <a:xfrm>
            <a:off x="1758493" y="945930"/>
            <a:ext cx="8475832" cy="5150498"/>
            <a:chOff x="439738" y="1374775"/>
            <a:chExt cx="9812337" cy="5962650"/>
          </a:xfrm>
        </p:grpSpPr>
        <p:grpSp>
          <p:nvGrpSpPr>
            <p:cNvPr id="18" name="Groupe 17">
              <a:extLst>
                <a:ext uri="{FF2B5EF4-FFF2-40B4-BE49-F238E27FC236}">
                  <a16:creationId xmlns:a16="http://schemas.microsoft.com/office/drawing/2014/main" xmlns="" id="{4C5F9A84-6565-40BB-8351-EC33C5C9CD6A}"/>
                </a:ext>
              </a:extLst>
            </p:cNvPr>
            <p:cNvGrpSpPr>
              <a:grpSpLocks/>
            </p:cNvGrpSpPr>
            <p:nvPr/>
          </p:nvGrpSpPr>
          <p:grpSpPr bwMode="auto">
            <a:xfrm>
              <a:off x="1436688" y="1374775"/>
              <a:ext cx="2624137" cy="2182813"/>
              <a:chOff x="1437256" y="1374729"/>
              <a:chExt cx="2623012" cy="2182685"/>
            </a:xfrm>
          </p:grpSpPr>
          <p:pic>
            <p:nvPicPr>
              <p:cNvPr id="44" name="Image 4">
                <a:extLst>
                  <a:ext uri="{FF2B5EF4-FFF2-40B4-BE49-F238E27FC236}">
                    <a16:creationId xmlns:a16="http://schemas.microsoft.com/office/drawing/2014/main" xmlns="" id="{A36FCB9D-485D-4519-AD9D-A4B90C868214}"/>
                  </a:ext>
                </a:extLst>
              </p:cNvPr>
              <p:cNvPicPr>
                <a:picLocks noChangeAspect="1"/>
              </p:cNvPicPr>
              <p:nvPr/>
            </p:nvPicPr>
            <p:blipFill>
              <a:blip r:embed="rId6" cstate="print">
                <a:extLst>
                  <a:ext uri="{28A0092B-C50C-407E-A947-70E740481C1C}">
                    <a14:useLocalDpi xmlns:a14="http://schemas.microsoft.com/office/drawing/2010/main" val="0"/>
                  </a:ext>
                </a:extLst>
              </a:blip>
              <a:srcRect l="10161" t="14059" r="63104" b="54482"/>
              <a:stretch>
                <a:fillRect/>
              </a:stretch>
            </p:blipFill>
            <p:spPr bwMode="auto">
              <a:xfrm>
                <a:off x="1437256" y="1374729"/>
                <a:ext cx="2623012" cy="218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ZoneTexte 5">
                <a:extLst>
                  <a:ext uri="{FF2B5EF4-FFF2-40B4-BE49-F238E27FC236}">
                    <a16:creationId xmlns:a16="http://schemas.microsoft.com/office/drawing/2014/main" xmlns="" id="{2EA53BB6-0231-4596-915F-FA81170D67D5}"/>
                  </a:ext>
                </a:extLst>
              </p:cNvPr>
              <p:cNvSpPr txBox="1">
                <a:spLocks noChangeArrowheads="1"/>
              </p:cNvSpPr>
              <p:nvPr/>
            </p:nvSpPr>
            <p:spPr bwMode="auto">
              <a:xfrm>
                <a:off x="1767841" y="2553898"/>
                <a:ext cx="1926336" cy="49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dirty="0">
                    <a:solidFill>
                      <a:srgbClr val="002060"/>
                    </a:solidFill>
                  </a:rPr>
                  <a:t>domaine </a:t>
                </a:r>
                <a:r>
                  <a:rPr lang="fr-FR" altLang="fr-FR" sz="1100" b="1" dirty="0">
                    <a:solidFill>
                      <a:srgbClr val="002060"/>
                    </a:solidFill>
                  </a:rPr>
                  <a:t>ANIMAL</a:t>
                </a:r>
                <a:r>
                  <a:rPr lang="fr-FR" altLang="fr-FR" sz="1100" dirty="0">
                    <a:solidFill>
                      <a:srgbClr val="002060"/>
                    </a:solidFill>
                  </a:rPr>
                  <a:t> et </a:t>
                </a:r>
                <a:r>
                  <a:rPr lang="fr-FR" altLang="fr-FR" sz="1100" b="1" dirty="0">
                    <a:solidFill>
                      <a:srgbClr val="002060"/>
                    </a:solidFill>
                  </a:rPr>
                  <a:t>VEGETAL</a:t>
                </a:r>
              </a:p>
            </p:txBody>
          </p:sp>
        </p:grpSp>
        <p:grpSp>
          <p:nvGrpSpPr>
            <p:cNvPr id="20" name="Groupe 19">
              <a:extLst>
                <a:ext uri="{FF2B5EF4-FFF2-40B4-BE49-F238E27FC236}">
                  <a16:creationId xmlns:a16="http://schemas.microsoft.com/office/drawing/2014/main" xmlns="" id="{AAD0DAFC-A044-4007-A02C-B7FAB63C8301}"/>
                </a:ext>
              </a:extLst>
            </p:cNvPr>
            <p:cNvGrpSpPr>
              <a:grpSpLocks/>
            </p:cNvGrpSpPr>
            <p:nvPr/>
          </p:nvGrpSpPr>
          <p:grpSpPr bwMode="auto">
            <a:xfrm>
              <a:off x="4090988" y="1800225"/>
              <a:ext cx="2527300" cy="1673225"/>
              <a:chOff x="4090989" y="1800215"/>
              <a:chExt cx="2527535" cy="1672450"/>
            </a:xfrm>
          </p:grpSpPr>
          <p:pic>
            <p:nvPicPr>
              <p:cNvPr id="42" name="Image 15">
                <a:extLst>
                  <a:ext uri="{FF2B5EF4-FFF2-40B4-BE49-F238E27FC236}">
                    <a16:creationId xmlns:a16="http://schemas.microsoft.com/office/drawing/2014/main" xmlns="" id="{D3A4D0C8-C907-4EFD-B41C-EA5827774A1C}"/>
                  </a:ext>
                </a:extLst>
              </p:cNvPr>
              <p:cNvPicPr>
                <a:picLocks noChangeAspect="1"/>
              </p:cNvPicPr>
              <p:nvPr/>
            </p:nvPicPr>
            <p:blipFill>
              <a:blip r:embed="rId6" cstate="print">
                <a:extLst>
                  <a:ext uri="{28A0092B-C50C-407E-A947-70E740481C1C}">
                    <a14:useLocalDpi xmlns:a14="http://schemas.microsoft.com/office/drawing/2010/main" val="0"/>
                  </a:ext>
                </a:extLst>
              </a:blip>
              <a:srcRect l="37210" t="20192" r="37029" b="55702"/>
              <a:stretch>
                <a:fillRect/>
              </a:stretch>
            </p:blipFill>
            <p:spPr bwMode="auto">
              <a:xfrm>
                <a:off x="4090989" y="1800215"/>
                <a:ext cx="2527535" cy="1672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 name="ZoneTexte 6">
                <a:extLst>
                  <a:ext uri="{FF2B5EF4-FFF2-40B4-BE49-F238E27FC236}">
                    <a16:creationId xmlns:a16="http://schemas.microsoft.com/office/drawing/2014/main" xmlns="" id="{88DB7813-16DF-48EC-BA62-92AA16520884}"/>
                  </a:ext>
                </a:extLst>
              </p:cNvPr>
              <p:cNvSpPr txBox="1">
                <a:spLocks noChangeArrowheads="1"/>
              </p:cNvSpPr>
              <p:nvPr/>
            </p:nvSpPr>
            <p:spPr bwMode="auto">
              <a:xfrm>
                <a:off x="5082667" y="2368635"/>
                <a:ext cx="1488820" cy="69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a:solidFill>
                      <a:srgbClr val="002060"/>
                    </a:solidFill>
                  </a:rPr>
                  <a:t>interface </a:t>
                </a:r>
                <a:r>
                  <a:rPr lang="fr-FR" altLang="fr-FR" sz="1100" b="1">
                    <a:solidFill>
                      <a:srgbClr val="002060"/>
                    </a:solidFill>
                  </a:rPr>
                  <a:t>INTERACTIVE</a:t>
                </a:r>
                <a:r>
                  <a:rPr lang="fr-FR" altLang="fr-FR" sz="1100">
                    <a:solidFill>
                      <a:srgbClr val="002060"/>
                    </a:solidFill>
                  </a:rPr>
                  <a:t> et </a:t>
                </a:r>
                <a:r>
                  <a:rPr lang="fr-FR" altLang="fr-FR" sz="1100" b="1">
                    <a:solidFill>
                      <a:srgbClr val="002060"/>
                    </a:solidFill>
                  </a:rPr>
                  <a:t>COMMUNE</a:t>
                </a:r>
              </a:p>
            </p:txBody>
          </p:sp>
        </p:grpSp>
        <p:grpSp>
          <p:nvGrpSpPr>
            <p:cNvPr id="21" name="Groupe 20">
              <a:extLst>
                <a:ext uri="{FF2B5EF4-FFF2-40B4-BE49-F238E27FC236}">
                  <a16:creationId xmlns:a16="http://schemas.microsoft.com/office/drawing/2014/main" xmlns="" id="{A230F9F4-2D00-43F1-87A4-556FE1AB4068}"/>
                </a:ext>
              </a:extLst>
            </p:cNvPr>
            <p:cNvGrpSpPr>
              <a:grpSpLocks/>
            </p:cNvGrpSpPr>
            <p:nvPr/>
          </p:nvGrpSpPr>
          <p:grpSpPr bwMode="auto">
            <a:xfrm>
              <a:off x="6618288" y="1800225"/>
              <a:ext cx="2622550" cy="1757363"/>
              <a:chOff x="6618524" y="1800215"/>
              <a:chExt cx="2623012" cy="1757199"/>
            </a:xfrm>
          </p:grpSpPr>
          <p:pic>
            <p:nvPicPr>
              <p:cNvPr id="40" name="Image 16">
                <a:extLst>
                  <a:ext uri="{FF2B5EF4-FFF2-40B4-BE49-F238E27FC236}">
                    <a16:creationId xmlns:a16="http://schemas.microsoft.com/office/drawing/2014/main" xmlns="" id="{A4B348DF-03C0-46D5-BD4A-D7F10AAA2EBA}"/>
                  </a:ext>
                </a:extLst>
              </p:cNvPr>
              <p:cNvPicPr>
                <a:picLocks noChangeAspect="1"/>
              </p:cNvPicPr>
              <p:nvPr/>
            </p:nvPicPr>
            <p:blipFill>
              <a:blip r:embed="rId6" cstate="print">
                <a:extLst>
                  <a:ext uri="{28A0092B-C50C-407E-A947-70E740481C1C}">
                    <a14:useLocalDpi xmlns:a14="http://schemas.microsoft.com/office/drawing/2010/main" val="0"/>
                  </a:ext>
                </a:extLst>
              </a:blip>
              <a:srcRect l="62971" t="20190" r="10294" b="54482"/>
              <a:stretch>
                <a:fillRect/>
              </a:stretch>
            </p:blipFill>
            <p:spPr bwMode="auto">
              <a:xfrm>
                <a:off x="6618524" y="1800215"/>
                <a:ext cx="2623012" cy="17571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ZoneTexte 7">
                <a:extLst>
                  <a:ext uri="{FF2B5EF4-FFF2-40B4-BE49-F238E27FC236}">
                    <a16:creationId xmlns:a16="http://schemas.microsoft.com/office/drawing/2014/main" xmlns="" id="{3554AC0C-C228-4E81-B730-EA2AE2115838}"/>
                  </a:ext>
                </a:extLst>
              </p:cNvPr>
              <p:cNvSpPr txBox="1">
                <a:spLocks noChangeArrowheads="1"/>
              </p:cNvSpPr>
              <p:nvPr/>
            </p:nvSpPr>
            <p:spPr bwMode="auto">
              <a:xfrm>
                <a:off x="6801402" y="2338453"/>
                <a:ext cx="1304073" cy="69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dirty="0">
                    <a:solidFill>
                      <a:srgbClr val="002060"/>
                    </a:solidFill>
                  </a:rPr>
                  <a:t>exportation vers </a:t>
                </a:r>
                <a:br>
                  <a:rPr lang="fr-FR" altLang="fr-FR" sz="1100" dirty="0">
                    <a:solidFill>
                      <a:srgbClr val="002060"/>
                    </a:solidFill>
                  </a:rPr>
                </a:br>
                <a:r>
                  <a:rPr lang="fr-FR" altLang="fr-FR" sz="1100" b="1" dirty="0">
                    <a:solidFill>
                      <a:srgbClr val="002060"/>
                    </a:solidFill>
                  </a:rPr>
                  <a:t>PAYS TIERS</a:t>
                </a:r>
              </a:p>
            </p:txBody>
          </p:sp>
        </p:grpSp>
        <p:grpSp>
          <p:nvGrpSpPr>
            <p:cNvPr id="22" name="Groupe 21">
              <a:extLst>
                <a:ext uri="{FF2B5EF4-FFF2-40B4-BE49-F238E27FC236}">
                  <a16:creationId xmlns:a16="http://schemas.microsoft.com/office/drawing/2014/main" xmlns="" id="{76DE3D87-385B-438B-B361-CFDE0F884127}"/>
                </a:ext>
              </a:extLst>
            </p:cNvPr>
            <p:cNvGrpSpPr>
              <a:grpSpLocks/>
            </p:cNvGrpSpPr>
            <p:nvPr/>
          </p:nvGrpSpPr>
          <p:grpSpPr bwMode="auto">
            <a:xfrm>
              <a:off x="1450975" y="3763963"/>
              <a:ext cx="2593975" cy="1619250"/>
              <a:chOff x="1450277" y="3764361"/>
              <a:chExt cx="2594587" cy="1619325"/>
            </a:xfrm>
          </p:grpSpPr>
          <p:pic>
            <p:nvPicPr>
              <p:cNvPr id="38" name="Image 17">
                <a:extLst>
                  <a:ext uri="{FF2B5EF4-FFF2-40B4-BE49-F238E27FC236}">
                    <a16:creationId xmlns:a16="http://schemas.microsoft.com/office/drawing/2014/main" xmlns="" id="{61CCBB17-F1F8-4F33-B1B4-C6F81DF15481}"/>
                  </a:ext>
                </a:extLst>
              </p:cNvPr>
              <p:cNvPicPr>
                <a:picLocks noChangeAspect="1"/>
              </p:cNvPicPr>
              <p:nvPr/>
            </p:nvPicPr>
            <p:blipFill>
              <a:blip r:embed="rId6" cstate="print">
                <a:extLst>
                  <a:ext uri="{28A0092B-C50C-407E-A947-70E740481C1C}">
                    <a14:useLocalDpi xmlns:a14="http://schemas.microsoft.com/office/drawing/2010/main" val="0"/>
                  </a:ext>
                </a:extLst>
              </a:blip>
              <a:srcRect l="10295" t="48502" r="63260" b="28159"/>
              <a:stretch>
                <a:fillRect/>
              </a:stretch>
            </p:blipFill>
            <p:spPr bwMode="auto">
              <a:xfrm>
                <a:off x="1450277" y="3764361"/>
                <a:ext cx="2594587" cy="16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ZoneTexte 8">
                <a:extLst>
                  <a:ext uri="{FF2B5EF4-FFF2-40B4-BE49-F238E27FC236}">
                    <a16:creationId xmlns:a16="http://schemas.microsoft.com/office/drawing/2014/main" xmlns="" id="{28682326-9BC4-43D0-8B38-7A250C7A501F}"/>
                  </a:ext>
                </a:extLst>
              </p:cNvPr>
              <p:cNvSpPr txBox="1">
                <a:spLocks noChangeArrowheads="1"/>
              </p:cNvSpPr>
              <p:nvPr/>
            </p:nvSpPr>
            <p:spPr bwMode="auto">
              <a:xfrm>
                <a:off x="1847088" y="3880503"/>
                <a:ext cx="1978155" cy="49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b="1" dirty="0">
                    <a:solidFill>
                      <a:srgbClr val="002060"/>
                    </a:solidFill>
                  </a:rPr>
                  <a:t>ACTUALISATION</a:t>
                </a:r>
                <a:r>
                  <a:rPr lang="fr-FR" altLang="fr-FR" sz="1100" dirty="0">
                    <a:solidFill>
                      <a:srgbClr val="002060"/>
                    </a:solidFill>
                  </a:rPr>
                  <a:t> au fur et à mesure</a:t>
                </a:r>
                <a:endParaRPr lang="fr-FR" altLang="fr-FR" sz="1100" b="1" dirty="0">
                  <a:solidFill>
                    <a:srgbClr val="002060"/>
                  </a:solidFill>
                </a:endParaRPr>
              </a:p>
            </p:txBody>
          </p:sp>
        </p:grpSp>
        <p:grpSp>
          <p:nvGrpSpPr>
            <p:cNvPr id="23" name="Groupe 22">
              <a:extLst>
                <a:ext uri="{FF2B5EF4-FFF2-40B4-BE49-F238E27FC236}">
                  <a16:creationId xmlns:a16="http://schemas.microsoft.com/office/drawing/2014/main" xmlns="" id="{2A3305CC-9042-48CD-A2CC-13B36EEA8E00}"/>
                </a:ext>
              </a:extLst>
            </p:cNvPr>
            <p:cNvGrpSpPr>
              <a:grpSpLocks/>
            </p:cNvGrpSpPr>
            <p:nvPr/>
          </p:nvGrpSpPr>
          <p:grpSpPr bwMode="auto">
            <a:xfrm>
              <a:off x="6618288" y="3763963"/>
              <a:ext cx="2738437" cy="1549400"/>
              <a:chOff x="6618524" y="3764361"/>
              <a:chExt cx="2737804" cy="1548384"/>
            </a:xfrm>
          </p:grpSpPr>
          <p:pic>
            <p:nvPicPr>
              <p:cNvPr id="36" name="Image 19">
                <a:extLst>
                  <a:ext uri="{FF2B5EF4-FFF2-40B4-BE49-F238E27FC236}">
                    <a16:creationId xmlns:a16="http://schemas.microsoft.com/office/drawing/2014/main" xmlns="" id="{7127DDF5-93D6-4CA8-8C50-9D2D5C8F7C64}"/>
                  </a:ext>
                </a:extLst>
              </p:cNvPr>
              <p:cNvPicPr>
                <a:picLocks noChangeAspect="1"/>
              </p:cNvPicPr>
              <p:nvPr/>
            </p:nvPicPr>
            <p:blipFill>
              <a:blip r:embed="rId6" cstate="print">
                <a:extLst>
                  <a:ext uri="{28A0092B-C50C-407E-A947-70E740481C1C}">
                    <a14:useLocalDpi xmlns:a14="http://schemas.microsoft.com/office/drawing/2010/main" val="0"/>
                  </a:ext>
                </a:extLst>
              </a:blip>
              <a:srcRect l="62971" t="48502" r="10294" b="29179"/>
              <a:stretch>
                <a:fillRect/>
              </a:stretch>
            </p:blipFill>
            <p:spPr bwMode="auto">
              <a:xfrm>
                <a:off x="6618524" y="3764361"/>
                <a:ext cx="2623012" cy="154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ZoneTexte 9">
                <a:extLst>
                  <a:ext uri="{FF2B5EF4-FFF2-40B4-BE49-F238E27FC236}">
                    <a16:creationId xmlns:a16="http://schemas.microsoft.com/office/drawing/2014/main" xmlns="" id="{BF3AB2B4-EE9C-4444-9598-83AE0E7E70FC}"/>
                  </a:ext>
                </a:extLst>
              </p:cNvPr>
              <p:cNvSpPr txBox="1">
                <a:spLocks noChangeArrowheads="1"/>
              </p:cNvSpPr>
              <p:nvPr/>
            </p:nvSpPr>
            <p:spPr bwMode="auto">
              <a:xfrm>
                <a:off x="6618525" y="4674964"/>
                <a:ext cx="2737803" cy="49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b="1">
                    <a:solidFill>
                      <a:srgbClr val="002060"/>
                    </a:solidFill>
                  </a:rPr>
                  <a:t>CERTIFICATS, </a:t>
                </a:r>
              </a:p>
              <a:p>
                <a:pPr algn="ctr"/>
                <a:r>
                  <a:rPr lang="fr-FR" altLang="fr-FR" sz="1100" b="1">
                    <a:solidFill>
                      <a:srgbClr val="002060"/>
                    </a:solidFill>
                  </a:rPr>
                  <a:t>ATTESTATIONS, FICHES</a:t>
                </a:r>
                <a:endParaRPr lang="fr-FR" altLang="fr-FR" sz="1100">
                  <a:solidFill>
                    <a:srgbClr val="002060"/>
                  </a:solidFill>
                </a:endParaRPr>
              </a:p>
            </p:txBody>
          </p:sp>
        </p:grpSp>
        <p:grpSp>
          <p:nvGrpSpPr>
            <p:cNvPr id="24" name="Groupe 23">
              <a:extLst>
                <a:ext uri="{FF2B5EF4-FFF2-40B4-BE49-F238E27FC236}">
                  <a16:creationId xmlns:a16="http://schemas.microsoft.com/office/drawing/2014/main" xmlns="" id="{83047E41-28EE-4686-A0E7-B2030ACEFB62}"/>
                </a:ext>
              </a:extLst>
            </p:cNvPr>
            <p:cNvGrpSpPr>
              <a:grpSpLocks/>
            </p:cNvGrpSpPr>
            <p:nvPr/>
          </p:nvGrpSpPr>
          <p:grpSpPr bwMode="auto">
            <a:xfrm>
              <a:off x="439738" y="5532438"/>
              <a:ext cx="3621087" cy="1804987"/>
              <a:chOff x="440312" y="5532201"/>
              <a:chExt cx="3619956" cy="1805050"/>
            </a:xfrm>
          </p:grpSpPr>
          <p:pic>
            <p:nvPicPr>
              <p:cNvPr id="34" name="Image 20">
                <a:extLst>
                  <a:ext uri="{FF2B5EF4-FFF2-40B4-BE49-F238E27FC236}">
                    <a16:creationId xmlns:a16="http://schemas.microsoft.com/office/drawing/2014/main" xmlns="" id="{B366D95F-0064-48FF-8F1A-91C1486B8ABD}"/>
                  </a:ext>
                </a:extLst>
              </p:cNvPr>
              <p:cNvPicPr>
                <a:picLocks noChangeAspect="1"/>
              </p:cNvPicPr>
              <p:nvPr/>
            </p:nvPicPr>
            <p:blipFill>
              <a:blip r:embed="rId6" cstate="print">
                <a:extLst>
                  <a:ext uri="{28A0092B-C50C-407E-A947-70E740481C1C}">
                    <a14:useLocalDpi xmlns:a14="http://schemas.microsoft.com/office/drawing/2010/main" val="0"/>
                  </a:ext>
                </a:extLst>
              </a:blip>
              <a:srcRect t="73982" r="63261"/>
              <a:stretch>
                <a:fillRect/>
              </a:stretch>
            </p:blipFill>
            <p:spPr bwMode="auto">
              <a:xfrm>
                <a:off x="440312" y="5532201"/>
                <a:ext cx="3604554" cy="18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ZoneTexte 10">
                <a:extLst>
                  <a:ext uri="{FF2B5EF4-FFF2-40B4-BE49-F238E27FC236}">
                    <a16:creationId xmlns:a16="http://schemas.microsoft.com/office/drawing/2014/main" xmlns="" id="{D910C3D7-5E3B-48FD-AC87-687B8DFB959E}"/>
                  </a:ext>
                </a:extLst>
              </p:cNvPr>
              <p:cNvSpPr txBox="1">
                <a:spLocks noChangeArrowheads="1"/>
              </p:cNvSpPr>
              <p:nvPr/>
            </p:nvSpPr>
            <p:spPr bwMode="auto">
              <a:xfrm>
                <a:off x="2268045" y="6094705"/>
                <a:ext cx="1792223" cy="49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a:solidFill>
                      <a:srgbClr val="002060"/>
                    </a:solidFill>
                  </a:rPr>
                  <a:t>demande</a:t>
                </a:r>
              </a:p>
              <a:p>
                <a:pPr algn="ctr"/>
                <a:r>
                  <a:rPr lang="fr-FR" altLang="fr-FR" sz="1100" b="1">
                    <a:solidFill>
                      <a:srgbClr val="002060"/>
                    </a:solidFill>
                  </a:rPr>
                  <a:t>D’AGREMENT</a:t>
                </a:r>
              </a:p>
            </p:txBody>
          </p:sp>
        </p:grpSp>
        <p:grpSp>
          <p:nvGrpSpPr>
            <p:cNvPr id="25" name="Groupe 24">
              <a:extLst>
                <a:ext uri="{FF2B5EF4-FFF2-40B4-BE49-F238E27FC236}">
                  <a16:creationId xmlns:a16="http://schemas.microsoft.com/office/drawing/2014/main" xmlns="" id="{B227DC3B-14C1-415A-9A9B-9682D228B755}"/>
                </a:ext>
              </a:extLst>
            </p:cNvPr>
            <p:cNvGrpSpPr>
              <a:grpSpLocks/>
            </p:cNvGrpSpPr>
            <p:nvPr/>
          </p:nvGrpSpPr>
          <p:grpSpPr bwMode="auto">
            <a:xfrm>
              <a:off x="4113213" y="5532438"/>
              <a:ext cx="2505075" cy="1804987"/>
              <a:chOff x="4113780" y="5532201"/>
              <a:chExt cx="2504745" cy="1805050"/>
            </a:xfrm>
          </p:grpSpPr>
          <p:pic>
            <p:nvPicPr>
              <p:cNvPr id="32" name="Image 21">
                <a:extLst>
                  <a:ext uri="{FF2B5EF4-FFF2-40B4-BE49-F238E27FC236}">
                    <a16:creationId xmlns:a16="http://schemas.microsoft.com/office/drawing/2014/main" xmlns="" id="{8BB6858C-630F-46A6-83EA-AA7DD4A15367}"/>
                  </a:ext>
                </a:extLst>
              </p:cNvPr>
              <p:cNvPicPr>
                <a:picLocks noChangeAspect="1"/>
              </p:cNvPicPr>
              <p:nvPr/>
            </p:nvPicPr>
            <p:blipFill>
              <a:blip r:embed="rId6" cstate="print">
                <a:extLst>
                  <a:ext uri="{28A0092B-C50C-407E-A947-70E740481C1C}">
                    <a14:useLocalDpi xmlns:a14="http://schemas.microsoft.com/office/drawing/2010/main" val="0"/>
                  </a:ext>
                </a:extLst>
              </a:blip>
              <a:srcRect l="37440" t="73982" r="37029"/>
              <a:stretch>
                <a:fillRect/>
              </a:stretch>
            </p:blipFill>
            <p:spPr bwMode="auto">
              <a:xfrm>
                <a:off x="4113780" y="5532201"/>
                <a:ext cx="2504745" cy="1805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 name="ZoneTexte 11">
                <a:extLst>
                  <a:ext uri="{FF2B5EF4-FFF2-40B4-BE49-F238E27FC236}">
                    <a16:creationId xmlns:a16="http://schemas.microsoft.com/office/drawing/2014/main" xmlns="" id="{15206F8F-92E0-4655-8236-E2749E768539}"/>
                  </a:ext>
                </a:extLst>
              </p:cNvPr>
              <p:cNvSpPr txBox="1">
                <a:spLocks noChangeArrowheads="1"/>
              </p:cNvSpPr>
              <p:nvPr/>
            </p:nvSpPr>
            <p:spPr bwMode="auto">
              <a:xfrm>
                <a:off x="4113780" y="5786242"/>
                <a:ext cx="1792223" cy="69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a:solidFill>
                      <a:srgbClr val="002060"/>
                    </a:solidFill>
                  </a:rPr>
                  <a:t>liste </a:t>
                </a:r>
                <a:r>
                  <a:rPr lang="fr-FR" altLang="fr-FR" sz="1100" b="1">
                    <a:solidFill>
                      <a:srgbClr val="002060"/>
                    </a:solidFill>
                  </a:rPr>
                  <a:t>ÉTABLISSEMENTS</a:t>
                </a:r>
              </a:p>
              <a:p>
                <a:pPr algn="ctr"/>
                <a:r>
                  <a:rPr lang="fr-FR" altLang="fr-FR" sz="1100">
                    <a:solidFill>
                      <a:srgbClr val="002060"/>
                    </a:solidFill>
                  </a:rPr>
                  <a:t>agréés</a:t>
                </a:r>
              </a:p>
            </p:txBody>
          </p:sp>
        </p:grpSp>
        <p:grpSp>
          <p:nvGrpSpPr>
            <p:cNvPr id="26" name="Groupe 25">
              <a:extLst>
                <a:ext uri="{FF2B5EF4-FFF2-40B4-BE49-F238E27FC236}">
                  <a16:creationId xmlns:a16="http://schemas.microsoft.com/office/drawing/2014/main" xmlns="" id="{3CCBA2CB-39B6-4FC6-8BE0-B34BD0964C34}"/>
                </a:ext>
              </a:extLst>
            </p:cNvPr>
            <p:cNvGrpSpPr>
              <a:grpSpLocks/>
            </p:cNvGrpSpPr>
            <p:nvPr/>
          </p:nvGrpSpPr>
          <p:grpSpPr bwMode="auto">
            <a:xfrm>
              <a:off x="6618288" y="5313363"/>
              <a:ext cx="3633787" cy="2024062"/>
              <a:chOff x="6618525" y="5312745"/>
              <a:chExt cx="3632975" cy="2024506"/>
            </a:xfrm>
          </p:grpSpPr>
          <p:pic>
            <p:nvPicPr>
              <p:cNvPr id="30" name="Image 22">
                <a:extLst>
                  <a:ext uri="{FF2B5EF4-FFF2-40B4-BE49-F238E27FC236}">
                    <a16:creationId xmlns:a16="http://schemas.microsoft.com/office/drawing/2014/main" xmlns="" id="{63A80ED3-C3D2-4363-88A0-62C2CB7CD294}"/>
                  </a:ext>
                </a:extLst>
              </p:cNvPr>
              <p:cNvPicPr>
                <a:picLocks noChangeAspect="1"/>
              </p:cNvPicPr>
              <p:nvPr/>
            </p:nvPicPr>
            <p:blipFill>
              <a:blip r:embed="rId6" cstate="print">
                <a:extLst>
                  <a:ext uri="{28A0092B-C50C-407E-A947-70E740481C1C}">
                    <a14:useLocalDpi xmlns:a14="http://schemas.microsoft.com/office/drawing/2010/main" val="0"/>
                  </a:ext>
                </a:extLst>
              </a:blip>
              <a:srcRect l="62971" t="70821"/>
              <a:stretch>
                <a:fillRect/>
              </a:stretch>
            </p:blipFill>
            <p:spPr bwMode="auto">
              <a:xfrm>
                <a:off x="6618525" y="5312745"/>
                <a:ext cx="3632975" cy="202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ZoneTexte 12">
                <a:extLst>
                  <a:ext uri="{FF2B5EF4-FFF2-40B4-BE49-F238E27FC236}">
                    <a16:creationId xmlns:a16="http://schemas.microsoft.com/office/drawing/2014/main" xmlns="" id="{424E98DA-878C-4276-ACAC-FEF70561088D}"/>
                  </a:ext>
                </a:extLst>
              </p:cNvPr>
              <p:cNvSpPr txBox="1">
                <a:spLocks noChangeArrowheads="1"/>
              </p:cNvSpPr>
              <p:nvPr/>
            </p:nvSpPr>
            <p:spPr bwMode="auto">
              <a:xfrm>
                <a:off x="7034786" y="6626917"/>
                <a:ext cx="1792223" cy="30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a:solidFill>
                      <a:srgbClr val="002060"/>
                    </a:solidFill>
                  </a:rPr>
                  <a:t>bilans </a:t>
                </a:r>
                <a:r>
                  <a:rPr lang="fr-FR" altLang="fr-FR" sz="1100" b="1">
                    <a:solidFill>
                      <a:srgbClr val="002060"/>
                    </a:solidFill>
                  </a:rPr>
                  <a:t>SANITAIRE</a:t>
                </a:r>
              </a:p>
            </p:txBody>
          </p:sp>
        </p:grpSp>
        <p:grpSp>
          <p:nvGrpSpPr>
            <p:cNvPr id="27" name="Groupe 26">
              <a:extLst>
                <a:ext uri="{FF2B5EF4-FFF2-40B4-BE49-F238E27FC236}">
                  <a16:creationId xmlns:a16="http://schemas.microsoft.com/office/drawing/2014/main" xmlns="" id="{4737D69C-C7B2-4A1B-9CD4-A10D8D11437D}"/>
                </a:ext>
              </a:extLst>
            </p:cNvPr>
            <p:cNvGrpSpPr>
              <a:grpSpLocks/>
            </p:cNvGrpSpPr>
            <p:nvPr/>
          </p:nvGrpSpPr>
          <p:grpSpPr bwMode="auto">
            <a:xfrm>
              <a:off x="4113213" y="3703638"/>
              <a:ext cx="2505075" cy="1671637"/>
              <a:chOff x="4113779" y="3702927"/>
              <a:chExt cx="2504745" cy="1672450"/>
            </a:xfrm>
          </p:grpSpPr>
          <p:pic>
            <p:nvPicPr>
              <p:cNvPr id="28" name="Image 18">
                <a:extLst>
                  <a:ext uri="{FF2B5EF4-FFF2-40B4-BE49-F238E27FC236}">
                    <a16:creationId xmlns:a16="http://schemas.microsoft.com/office/drawing/2014/main" xmlns="" id="{B507A167-08BF-403D-8A44-FD7A6A74425C}"/>
                  </a:ext>
                </a:extLst>
              </p:cNvPr>
              <p:cNvPicPr>
                <a:picLocks noChangeAspect="1"/>
              </p:cNvPicPr>
              <p:nvPr/>
            </p:nvPicPr>
            <p:blipFill>
              <a:blip r:embed="rId6" cstate="print">
                <a:extLst>
                  <a:ext uri="{28A0092B-C50C-407E-A947-70E740481C1C}">
                    <a14:useLocalDpi xmlns:a14="http://schemas.microsoft.com/office/drawing/2010/main" val="0"/>
                  </a:ext>
                </a:extLst>
              </a:blip>
              <a:srcRect l="37442" t="47617" r="37029" b="28278"/>
              <a:stretch>
                <a:fillRect/>
              </a:stretch>
            </p:blipFill>
            <p:spPr bwMode="auto">
              <a:xfrm>
                <a:off x="4113779" y="3702927"/>
                <a:ext cx="2504745" cy="167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ZoneTexte 13">
                <a:extLst>
                  <a:ext uri="{FF2B5EF4-FFF2-40B4-BE49-F238E27FC236}">
                    <a16:creationId xmlns:a16="http://schemas.microsoft.com/office/drawing/2014/main" xmlns="" id="{DE359BA9-9C4C-4212-B8C2-251A7019B3F5}"/>
                  </a:ext>
                </a:extLst>
              </p:cNvPr>
              <p:cNvSpPr txBox="1">
                <a:spLocks noChangeArrowheads="1"/>
              </p:cNvSpPr>
              <p:nvPr/>
            </p:nvSpPr>
            <p:spPr bwMode="auto">
              <a:xfrm>
                <a:off x="4631230" y="4197909"/>
                <a:ext cx="1792223" cy="69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Open Sans" pitchFamily="34" charset="0"/>
                    <a:cs typeface="Arial" panose="020B0604020202020204" pitchFamily="34" charset="0"/>
                  </a:defRPr>
                </a:lvl1pPr>
                <a:lvl2pPr marL="742950" indent="-285750">
                  <a:defRPr sz="2000">
                    <a:solidFill>
                      <a:schemeClr val="tx1"/>
                    </a:solidFill>
                    <a:latin typeface="Open Sans" pitchFamily="34" charset="0"/>
                    <a:cs typeface="Arial" panose="020B0604020202020204" pitchFamily="34" charset="0"/>
                  </a:defRPr>
                </a:lvl2pPr>
                <a:lvl3pPr marL="1143000" indent="-228600">
                  <a:defRPr sz="2000">
                    <a:solidFill>
                      <a:schemeClr val="tx1"/>
                    </a:solidFill>
                    <a:latin typeface="Open Sans" pitchFamily="34" charset="0"/>
                    <a:cs typeface="Arial" panose="020B0604020202020204" pitchFamily="34" charset="0"/>
                  </a:defRPr>
                </a:lvl3pPr>
                <a:lvl4pPr marL="1600200" indent="-228600">
                  <a:defRPr sz="2000">
                    <a:solidFill>
                      <a:schemeClr val="tx1"/>
                    </a:solidFill>
                    <a:latin typeface="Open Sans" pitchFamily="34" charset="0"/>
                    <a:cs typeface="Arial" panose="020B0604020202020204" pitchFamily="34" charset="0"/>
                  </a:defRPr>
                </a:lvl4pPr>
                <a:lvl5pPr marL="2057400" indent="-228600">
                  <a:defRPr sz="2000">
                    <a:solidFill>
                      <a:schemeClr val="tx1"/>
                    </a:solidFill>
                    <a:latin typeface="Open Sans" pitchFamily="34" charset="0"/>
                    <a:cs typeface="Arial" panose="020B0604020202020204" pitchFamily="34" charset="0"/>
                  </a:defRPr>
                </a:lvl5pPr>
                <a:lvl6pPr marL="25146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6pPr>
                <a:lvl7pPr marL="29718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7pPr>
                <a:lvl8pPr marL="34290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8pPr>
                <a:lvl9pPr marL="3886200" indent="-228600" defTabSz="1041400" fontAlgn="base">
                  <a:spcBef>
                    <a:spcPct val="0"/>
                  </a:spcBef>
                  <a:spcAft>
                    <a:spcPct val="0"/>
                  </a:spcAft>
                  <a:defRPr sz="2000">
                    <a:solidFill>
                      <a:schemeClr val="tx1"/>
                    </a:solidFill>
                    <a:latin typeface="Open Sans" pitchFamily="34" charset="0"/>
                    <a:cs typeface="Arial" panose="020B0604020202020204" pitchFamily="34" charset="0"/>
                  </a:defRPr>
                </a:lvl9pPr>
              </a:lstStyle>
              <a:p>
                <a:pPr algn="ctr"/>
                <a:r>
                  <a:rPr lang="fr-FR" altLang="fr-FR" sz="1100">
                    <a:solidFill>
                      <a:srgbClr val="002060"/>
                    </a:solidFill>
                  </a:rPr>
                  <a:t>couple</a:t>
                </a:r>
              </a:p>
              <a:p>
                <a:pPr algn="ctr"/>
                <a:r>
                  <a:rPr lang="fr-FR" altLang="fr-FR" sz="1100" b="1">
                    <a:solidFill>
                      <a:srgbClr val="002060"/>
                    </a:solidFill>
                  </a:rPr>
                  <a:t>PAYS  +</a:t>
                </a:r>
              </a:p>
              <a:p>
                <a:pPr algn="ctr"/>
                <a:r>
                  <a:rPr lang="fr-FR" altLang="fr-FR" sz="1100" b="1">
                    <a:solidFill>
                      <a:srgbClr val="002060"/>
                    </a:solidFill>
                  </a:rPr>
                  <a:t>PRODUITS</a:t>
                </a:r>
              </a:p>
            </p:txBody>
          </p:sp>
        </p:grpSp>
      </p:grpSp>
    </p:spTree>
    <p:extLst>
      <p:ext uri="{BB962C8B-B14F-4D97-AF65-F5344CB8AC3E}">
        <p14:creationId xmlns:p14="http://schemas.microsoft.com/office/powerpoint/2010/main" val="3539172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85022" name="Diapositive think-cell" r:id="rId5" imgW="360" imgH="360" progId="TCLayout.ActiveDocument.1">
                  <p:embed/>
                </p:oleObj>
              </mc:Choice>
              <mc:Fallback>
                <p:oleObj name="Diapositive think-cell"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050743" y="57150"/>
            <a:ext cx="8552603"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18/20)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smtClean="0">
                <a:solidFill>
                  <a:srgbClr val="000000"/>
                </a:solidFill>
                <a:latin typeface="Calibri" panose="020F0502020204030204" pitchFamily="34" charset="0"/>
                <a:cs typeface="Calibri" panose="020F0502020204030204" pitchFamily="34" charset="0"/>
              </a:rPr>
              <a:t>Modifier un agrément – </a:t>
            </a:r>
            <a:r>
              <a:rPr lang="fr-FR" b="0" i="1" dirty="0">
                <a:solidFill>
                  <a:srgbClr val="0070C0"/>
                </a:solidFill>
                <a:latin typeface="Calibri" panose="020F0502020204030204" pitchFamily="34" charset="0"/>
                <a:cs typeface="Calibri" panose="020F0502020204030204" pitchFamily="34" charset="0"/>
              </a:rPr>
              <a:t>Onglet Agréments</a:t>
            </a:r>
            <a:endParaRPr lang="fr-FR" sz="1200" b="0" i="1" dirty="0">
              <a:solidFill>
                <a:srgbClr val="1565C0"/>
              </a:solidFill>
              <a:latin typeface="Calibri" panose="020F0502020204030204" pitchFamily="34" charset="0"/>
              <a:cs typeface="Calibri" panose="020F0502020204030204" pitchFamily="34" charset="0"/>
            </a:endParaRPr>
          </a:p>
        </p:txBody>
      </p:sp>
      <p:grpSp>
        <p:nvGrpSpPr>
          <p:cNvPr id="3" name="Groupe 2">
            <a:extLst>
              <a:ext uri="{FF2B5EF4-FFF2-40B4-BE49-F238E27FC236}">
                <a16:creationId xmlns:a16="http://schemas.microsoft.com/office/drawing/2014/main" xmlns="" id="{A85E241B-0A25-4683-A40C-3D285D61C3E5}"/>
              </a:ext>
            </a:extLst>
          </p:cNvPr>
          <p:cNvGrpSpPr/>
          <p:nvPr/>
        </p:nvGrpSpPr>
        <p:grpSpPr>
          <a:xfrm>
            <a:off x="77134" y="1322662"/>
            <a:ext cx="4531903" cy="3036257"/>
            <a:chOff x="66486" y="1882029"/>
            <a:chExt cx="6085808" cy="4077333"/>
          </a:xfrm>
        </p:grpSpPr>
        <p:pic>
          <p:nvPicPr>
            <p:cNvPr id="9" name="Image 8">
              <a:extLst>
                <a:ext uri="{FF2B5EF4-FFF2-40B4-BE49-F238E27FC236}">
                  <a16:creationId xmlns:a16="http://schemas.microsoft.com/office/drawing/2014/main" xmlns="" id="{1A555A18-6E57-49FA-B8BC-84572CABACE3}"/>
                </a:ext>
              </a:extLst>
            </p:cNvPr>
            <p:cNvPicPr>
              <a:picLocks noChangeAspect="1"/>
            </p:cNvPicPr>
            <p:nvPr/>
          </p:nvPicPr>
          <p:blipFill rotWithShape="1">
            <a:blip r:embed="rId7"/>
            <a:srcRect l="228" t="4006" r="702" b="2638"/>
            <a:stretch/>
          </p:blipFill>
          <p:spPr>
            <a:xfrm>
              <a:off x="66486" y="1882029"/>
              <a:ext cx="6085808" cy="4077333"/>
            </a:xfrm>
            <a:prstGeom prst="rect">
              <a:avLst/>
            </a:prstGeom>
            <a:ln w="28575">
              <a:noFill/>
            </a:ln>
          </p:spPr>
        </p:pic>
        <p:sp>
          <p:nvSpPr>
            <p:cNvPr id="95" name="Ellipse 94">
              <a:extLst>
                <a:ext uri="{FF2B5EF4-FFF2-40B4-BE49-F238E27FC236}">
                  <a16:creationId xmlns:a16="http://schemas.microsoft.com/office/drawing/2014/main" xmlns="" id="{357AA865-910B-4078-AA97-43CD348C94E9}"/>
                </a:ext>
              </a:extLst>
            </p:cNvPr>
            <p:cNvSpPr/>
            <p:nvPr/>
          </p:nvSpPr>
          <p:spPr>
            <a:xfrm>
              <a:off x="1558175" y="3730995"/>
              <a:ext cx="262890" cy="251280"/>
            </a:xfrm>
            <a:prstGeom prst="ellipse">
              <a:avLst/>
            </a:prstGeom>
            <a:solidFill>
              <a:srgbClr val="F582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grpSp>
      <p:sp>
        <p:nvSpPr>
          <p:cNvPr id="54" name="Ellipse 53">
            <a:extLst>
              <a:ext uri="{FF2B5EF4-FFF2-40B4-BE49-F238E27FC236}">
                <a16:creationId xmlns:a16="http://schemas.microsoft.com/office/drawing/2014/main" xmlns="" id="{973772E7-EF42-451A-8DAC-ED5F43498905}"/>
              </a:ext>
            </a:extLst>
          </p:cNvPr>
          <p:cNvSpPr/>
          <p:nvPr/>
        </p:nvSpPr>
        <p:spPr>
          <a:xfrm>
            <a:off x="4678735" y="4411878"/>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7" name="Ellipse 56">
            <a:extLst>
              <a:ext uri="{FF2B5EF4-FFF2-40B4-BE49-F238E27FC236}">
                <a16:creationId xmlns:a16="http://schemas.microsoft.com/office/drawing/2014/main" xmlns="" id="{FAC9A468-7C44-44A6-B6D7-9C7540862BA4}"/>
              </a:ext>
            </a:extLst>
          </p:cNvPr>
          <p:cNvSpPr/>
          <p:nvPr/>
        </p:nvSpPr>
        <p:spPr>
          <a:xfrm>
            <a:off x="4682783" y="5578620"/>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58" name="ZoneTexte 57">
            <a:extLst>
              <a:ext uri="{FF2B5EF4-FFF2-40B4-BE49-F238E27FC236}">
                <a16:creationId xmlns:a16="http://schemas.microsoft.com/office/drawing/2014/main" xmlns="" id="{5ACBAF83-EF25-4E9A-951B-DF0832CA3C36}"/>
              </a:ext>
            </a:extLst>
          </p:cNvPr>
          <p:cNvSpPr txBox="1"/>
          <p:nvPr/>
        </p:nvSpPr>
        <p:spPr>
          <a:xfrm>
            <a:off x="5020021" y="5545822"/>
            <a:ext cx="6911567"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sur « </a:t>
            </a:r>
            <a:r>
              <a:rPr lang="fr-FR" dirty="0" err="1"/>
              <a:t>Prévaloriser</a:t>
            </a:r>
            <a:r>
              <a:rPr lang="fr-FR" dirty="0"/>
              <a:t> » pour ajouter les informations dans votre </a:t>
            </a:r>
            <a:r>
              <a:rPr lang="fr-FR" dirty="0" smtClean="0"/>
              <a:t>demande et n’oubliez pas d’enregistrez par la suite. </a:t>
            </a:r>
            <a:endParaRPr lang="fr-FR" dirty="0"/>
          </a:p>
        </p:txBody>
      </p:sp>
      <p:sp>
        <p:nvSpPr>
          <p:cNvPr id="132" name="ZoneTexte 131">
            <a:extLst>
              <a:ext uri="{FF2B5EF4-FFF2-40B4-BE49-F238E27FC236}">
                <a16:creationId xmlns:a16="http://schemas.microsoft.com/office/drawing/2014/main" xmlns="" id="{73CB8AC2-6AF6-428E-B367-DCA203409580}"/>
              </a:ext>
            </a:extLst>
          </p:cNvPr>
          <p:cNvSpPr txBox="1"/>
          <p:nvPr/>
        </p:nvSpPr>
        <p:spPr>
          <a:xfrm>
            <a:off x="5001595" y="4440568"/>
            <a:ext cx="4816260"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rechercher et ajouter un établissement de transformation</a:t>
            </a:r>
          </a:p>
        </p:txBody>
      </p:sp>
      <p:sp>
        <p:nvSpPr>
          <p:cNvPr id="133" name="Rectangle 132">
            <a:extLst>
              <a:ext uri="{FF2B5EF4-FFF2-40B4-BE49-F238E27FC236}">
                <a16:creationId xmlns:a16="http://schemas.microsoft.com/office/drawing/2014/main" xmlns="" id="{C9B8B954-4688-40D6-A55F-DD433536FD99}"/>
              </a:ext>
            </a:extLst>
          </p:cNvPr>
          <p:cNvSpPr/>
          <p:nvPr/>
        </p:nvSpPr>
        <p:spPr>
          <a:xfrm>
            <a:off x="4609038" y="3804169"/>
            <a:ext cx="7437960" cy="2268157"/>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30" name="ZoneTexte 29">
            <a:extLst>
              <a:ext uri="{FF2B5EF4-FFF2-40B4-BE49-F238E27FC236}">
                <a16:creationId xmlns:a16="http://schemas.microsoft.com/office/drawing/2014/main" xmlns="" id="{3F3008BC-61C3-4058-946A-E3CCE7CE5417}"/>
              </a:ext>
            </a:extLst>
          </p:cNvPr>
          <p:cNvSpPr txBox="1"/>
          <p:nvPr/>
        </p:nvSpPr>
        <p:spPr>
          <a:xfrm>
            <a:off x="6137088" y="3897729"/>
            <a:ext cx="5012276" cy="352276"/>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Dans l’onglet agrément, j’ajoute les informations agréments à partir des données </a:t>
            </a:r>
            <a:r>
              <a:rPr lang="fr-FR" sz="1200" dirty="0">
                <a:solidFill>
                  <a:srgbClr val="000000"/>
                </a:solidFill>
                <a:latin typeface="Calibri" panose="020F0502020204030204" pitchFamily="34" charset="0"/>
                <a:ea typeface="Calibri" panose="020F0502020204030204" pitchFamily="34" charset="0"/>
              </a:rPr>
              <a:t>connues de l’administration.</a:t>
            </a:r>
            <a:r>
              <a:rPr lang="fr-FR" dirty="0"/>
              <a:t> Retrouvez le processus</a:t>
            </a:r>
            <a:r>
              <a:rPr lang="fr-FR" dirty="0">
                <a:hlinkClick r:id="rId8" action="ppaction://hlinksldjump"/>
              </a:rPr>
              <a:t> ici</a:t>
            </a:r>
            <a:r>
              <a:rPr lang="fr-FR" dirty="0"/>
              <a:t>.</a:t>
            </a:r>
          </a:p>
        </p:txBody>
      </p:sp>
      <p:pic>
        <p:nvPicPr>
          <p:cNvPr id="4" name="Image 3"/>
          <p:cNvPicPr>
            <a:picLocks noChangeAspect="1"/>
          </p:cNvPicPr>
          <p:nvPr/>
        </p:nvPicPr>
        <p:blipFill>
          <a:blip r:embed="rId9"/>
          <a:stretch>
            <a:fillRect/>
          </a:stretch>
        </p:blipFill>
        <p:spPr>
          <a:xfrm>
            <a:off x="2343085" y="996701"/>
            <a:ext cx="4072016" cy="1943927"/>
          </a:xfrm>
          <a:prstGeom prst="rect">
            <a:avLst/>
          </a:prstGeom>
          <a:ln w="28575">
            <a:solidFill>
              <a:srgbClr val="1565C0"/>
            </a:solidFill>
          </a:ln>
        </p:spPr>
      </p:pic>
      <p:pic>
        <p:nvPicPr>
          <p:cNvPr id="6" name="Image 5"/>
          <p:cNvPicPr>
            <a:picLocks noChangeAspect="1"/>
          </p:cNvPicPr>
          <p:nvPr/>
        </p:nvPicPr>
        <p:blipFill>
          <a:blip r:embed="rId10"/>
          <a:stretch>
            <a:fillRect/>
          </a:stretch>
        </p:blipFill>
        <p:spPr>
          <a:xfrm>
            <a:off x="7608837" y="996701"/>
            <a:ext cx="3465026" cy="2547984"/>
          </a:xfrm>
          <a:prstGeom prst="rect">
            <a:avLst/>
          </a:prstGeom>
          <a:ln w="28575">
            <a:solidFill>
              <a:srgbClr val="1565C0"/>
            </a:solidFill>
          </a:ln>
        </p:spPr>
      </p:pic>
      <p:cxnSp>
        <p:nvCxnSpPr>
          <p:cNvPr id="20" name="Connecteur droit avec flèche 19">
            <a:extLst>
              <a:ext uri="{FF2B5EF4-FFF2-40B4-BE49-F238E27FC236}">
                <a16:creationId xmlns:a16="http://schemas.microsoft.com/office/drawing/2014/main" xmlns="" id="{8C53EEBB-66A9-4111-9EB0-AE24D113226A}"/>
              </a:ext>
            </a:extLst>
          </p:cNvPr>
          <p:cNvCxnSpPr>
            <a:cxnSpLocks/>
          </p:cNvCxnSpPr>
          <p:nvPr/>
        </p:nvCxnSpPr>
        <p:spPr>
          <a:xfrm>
            <a:off x="6455457" y="2324100"/>
            <a:ext cx="1103359" cy="8819"/>
          </a:xfrm>
          <a:prstGeom prst="straightConnector1">
            <a:avLst/>
          </a:prstGeom>
          <a:ln w="57150">
            <a:solidFill>
              <a:srgbClr val="F5822A"/>
            </a:solidFill>
            <a:tailEnd type="triangle"/>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xmlns="" id="{FAC9A468-7C44-44A6-B6D7-9C7540862BA4}"/>
              </a:ext>
            </a:extLst>
          </p:cNvPr>
          <p:cNvSpPr/>
          <p:nvPr/>
        </p:nvSpPr>
        <p:spPr>
          <a:xfrm>
            <a:off x="4673570" y="4814392"/>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3" name="ZoneTexte 22">
            <a:extLst>
              <a:ext uri="{FF2B5EF4-FFF2-40B4-BE49-F238E27FC236}">
                <a16:creationId xmlns:a16="http://schemas.microsoft.com/office/drawing/2014/main" xmlns="" id="{73CB8AC2-6AF6-428E-B367-DCA203409580}"/>
              </a:ext>
            </a:extLst>
          </p:cNvPr>
          <p:cNvSpPr txBox="1"/>
          <p:nvPr/>
        </p:nvSpPr>
        <p:spPr>
          <a:xfrm>
            <a:off x="4993250" y="4840072"/>
            <a:ext cx="5411912"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E</a:t>
            </a:r>
            <a:r>
              <a:rPr lang="fr-FR" dirty="0" smtClean="0"/>
              <a:t>ffectuer une recherche d’un agrément lié à un établissement à l’aide de son Siret</a:t>
            </a:r>
            <a:endParaRPr lang="fr-FR" dirty="0"/>
          </a:p>
        </p:txBody>
      </p:sp>
      <p:sp>
        <p:nvSpPr>
          <p:cNvPr id="24" name="Ellipse 23">
            <a:extLst>
              <a:ext uri="{FF2B5EF4-FFF2-40B4-BE49-F238E27FC236}">
                <a16:creationId xmlns:a16="http://schemas.microsoft.com/office/drawing/2014/main" xmlns="" id="{FAC9A468-7C44-44A6-B6D7-9C7540862BA4}"/>
              </a:ext>
            </a:extLst>
          </p:cNvPr>
          <p:cNvSpPr/>
          <p:nvPr/>
        </p:nvSpPr>
        <p:spPr>
          <a:xfrm>
            <a:off x="4673568" y="5196506"/>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5" name="ZoneTexte 24">
            <a:extLst>
              <a:ext uri="{FF2B5EF4-FFF2-40B4-BE49-F238E27FC236}">
                <a16:creationId xmlns:a16="http://schemas.microsoft.com/office/drawing/2014/main" xmlns="" id="{73CB8AC2-6AF6-428E-B367-DCA203409580}"/>
              </a:ext>
            </a:extLst>
          </p:cNvPr>
          <p:cNvSpPr txBox="1"/>
          <p:nvPr/>
        </p:nvSpPr>
        <p:spPr>
          <a:xfrm>
            <a:off x="4993250" y="5236481"/>
            <a:ext cx="5411912"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smtClean="0"/>
              <a:t>Choisir le numéro agrément recherché et cliquer sur « </a:t>
            </a:r>
            <a:r>
              <a:rPr lang="fr-FR" dirty="0" err="1" smtClean="0"/>
              <a:t>Selectionner</a:t>
            </a:r>
            <a:r>
              <a:rPr lang="fr-FR" dirty="0" smtClean="0"/>
              <a:t> »</a:t>
            </a:r>
            <a:endParaRPr lang="fr-FR" dirty="0"/>
          </a:p>
        </p:txBody>
      </p:sp>
      <p:sp>
        <p:nvSpPr>
          <p:cNvPr id="26" name="Ellipse 25">
            <a:extLst>
              <a:ext uri="{FF2B5EF4-FFF2-40B4-BE49-F238E27FC236}">
                <a16:creationId xmlns:a16="http://schemas.microsoft.com/office/drawing/2014/main" xmlns="" id="{FAC9A468-7C44-44A6-B6D7-9C7540862BA4}"/>
              </a:ext>
            </a:extLst>
          </p:cNvPr>
          <p:cNvSpPr/>
          <p:nvPr/>
        </p:nvSpPr>
        <p:spPr>
          <a:xfrm>
            <a:off x="9209603" y="3178680"/>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7" name="Ellipse 26">
            <a:extLst>
              <a:ext uri="{FF2B5EF4-FFF2-40B4-BE49-F238E27FC236}">
                <a16:creationId xmlns:a16="http://schemas.microsoft.com/office/drawing/2014/main" xmlns="" id="{FAC9A468-7C44-44A6-B6D7-9C7540862BA4}"/>
              </a:ext>
            </a:extLst>
          </p:cNvPr>
          <p:cNvSpPr/>
          <p:nvPr/>
        </p:nvSpPr>
        <p:spPr>
          <a:xfrm>
            <a:off x="4410075" y="1467412"/>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8" name="Ellipse 27">
            <a:extLst>
              <a:ext uri="{FF2B5EF4-FFF2-40B4-BE49-F238E27FC236}">
                <a16:creationId xmlns:a16="http://schemas.microsoft.com/office/drawing/2014/main" xmlns="" id="{FAC9A468-7C44-44A6-B6D7-9C7540862BA4}"/>
              </a:ext>
            </a:extLst>
          </p:cNvPr>
          <p:cNvSpPr/>
          <p:nvPr/>
        </p:nvSpPr>
        <p:spPr>
          <a:xfrm>
            <a:off x="3473126" y="3544685"/>
            <a:ext cx="256793" cy="23902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31" name="Rectangle 30"/>
          <p:cNvSpPr/>
          <p:nvPr/>
        </p:nvSpPr>
        <p:spPr>
          <a:xfrm>
            <a:off x="1730043" y="3141965"/>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2" name="Rectangle 31"/>
          <p:cNvSpPr/>
          <p:nvPr/>
        </p:nvSpPr>
        <p:spPr>
          <a:xfrm>
            <a:off x="1730043" y="2179879"/>
            <a:ext cx="572686"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3" name="Rectangle 32"/>
          <p:cNvSpPr/>
          <p:nvPr/>
        </p:nvSpPr>
        <p:spPr>
          <a:xfrm>
            <a:off x="230827" y="3387226"/>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4" name="Rectangle 33"/>
          <p:cNvSpPr/>
          <p:nvPr/>
        </p:nvSpPr>
        <p:spPr>
          <a:xfrm>
            <a:off x="230827" y="2452248"/>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5" name="Rectangle 34"/>
          <p:cNvSpPr/>
          <p:nvPr/>
        </p:nvSpPr>
        <p:spPr>
          <a:xfrm>
            <a:off x="7608837" y="2508352"/>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6" name="Rectangle 35"/>
          <p:cNvSpPr/>
          <p:nvPr/>
        </p:nvSpPr>
        <p:spPr>
          <a:xfrm>
            <a:off x="9186863" y="2940628"/>
            <a:ext cx="3048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8" name="Rectangle 37"/>
          <p:cNvSpPr/>
          <p:nvPr/>
        </p:nvSpPr>
        <p:spPr>
          <a:xfrm>
            <a:off x="9186864" y="2727681"/>
            <a:ext cx="304800"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74911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58340" y="1005839"/>
            <a:ext cx="8275320" cy="1415772"/>
          </a:xfrm>
          <a:prstGeom prst="rect">
            <a:avLst/>
          </a:prstGeom>
          <a:ln w="9144">
            <a:solidFill>
              <a:srgbClr val="F5822A"/>
            </a:solidFill>
          </a:ln>
        </p:spPr>
        <p:txBody>
          <a:bodyPr vert="horz" wrap="square" lIns="0" tIns="86360" rIns="0" bIns="0" rtlCol="0">
            <a:spAutoFit/>
          </a:bodyPr>
          <a:lstStyle/>
          <a:p>
            <a:pPr marL="549910" indent="-447040">
              <a:spcBef>
                <a:spcPts val="680"/>
              </a:spcBef>
              <a:buClr>
                <a:srgbClr val="0071BB"/>
              </a:buClr>
              <a:buFont typeface="Arial MT"/>
              <a:buChar char="►"/>
              <a:tabLst>
                <a:tab pos="549910" algn="l"/>
                <a:tab pos="550545" algn="l"/>
              </a:tabLst>
            </a:pPr>
            <a:r>
              <a:rPr b="1" spc="-20" dirty="0" smtClean="0">
                <a:solidFill>
                  <a:srgbClr val="1464C0"/>
                </a:solidFill>
                <a:latin typeface="Calibri"/>
                <a:cs typeface="Calibri"/>
              </a:rPr>
              <a:t>Tableaux</a:t>
            </a:r>
            <a:r>
              <a:rPr lang="fr-FR" b="1" spc="-20" dirty="0" smtClean="0">
                <a:solidFill>
                  <a:srgbClr val="1464C0"/>
                </a:solidFill>
                <a:latin typeface="Calibri"/>
                <a:cs typeface="Calibri"/>
              </a:rPr>
              <a:t> dans le formulaire </a:t>
            </a:r>
            <a:endParaRPr dirty="0">
              <a:latin typeface="Calibri"/>
              <a:cs typeface="Calibri"/>
            </a:endParaRPr>
          </a:p>
          <a:p>
            <a:pPr marL="549910" marR="33655">
              <a:lnSpc>
                <a:spcPts val="1839"/>
              </a:lnSpc>
              <a:spcBef>
                <a:spcPts val="495"/>
              </a:spcBef>
            </a:pPr>
            <a:r>
              <a:rPr spc="-5" dirty="0">
                <a:latin typeface="Calibri"/>
                <a:cs typeface="Calibri"/>
              </a:rPr>
              <a:t>La</a:t>
            </a:r>
            <a:r>
              <a:rPr spc="10" dirty="0">
                <a:latin typeface="Calibri"/>
                <a:cs typeface="Calibri"/>
              </a:rPr>
              <a:t> </a:t>
            </a:r>
            <a:r>
              <a:rPr spc="-10" dirty="0">
                <a:latin typeface="Calibri"/>
                <a:cs typeface="Calibri"/>
              </a:rPr>
              <a:t>première</a:t>
            </a:r>
            <a:r>
              <a:rPr spc="20" dirty="0">
                <a:latin typeface="Calibri"/>
                <a:cs typeface="Calibri"/>
              </a:rPr>
              <a:t> </a:t>
            </a:r>
            <a:r>
              <a:rPr spc="-5" dirty="0">
                <a:latin typeface="Calibri"/>
                <a:cs typeface="Calibri"/>
              </a:rPr>
              <a:t>ligne</a:t>
            </a:r>
            <a:r>
              <a:rPr spc="20" dirty="0">
                <a:latin typeface="Calibri"/>
                <a:cs typeface="Calibri"/>
              </a:rPr>
              <a:t> </a:t>
            </a:r>
            <a:r>
              <a:rPr spc="-10" dirty="0">
                <a:latin typeface="Calibri"/>
                <a:cs typeface="Calibri"/>
              </a:rPr>
              <a:t>est</a:t>
            </a:r>
            <a:r>
              <a:rPr dirty="0">
                <a:latin typeface="Calibri"/>
                <a:cs typeface="Calibri"/>
              </a:rPr>
              <a:t> </a:t>
            </a:r>
            <a:r>
              <a:rPr spc="-15" dirty="0">
                <a:latin typeface="Calibri"/>
                <a:cs typeface="Calibri"/>
              </a:rPr>
              <a:t>obligatoire.</a:t>
            </a:r>
            <a:r>
              <a:rPr spc="15" dirty="0">
                <a:latin typeface="Calibri"/>
                <a:cs typeface="Calibri"/>
              </a:rPr>
              <a:t> </a:t>
            </a:r>
            <a:r>
              <a:rPr spc="-5" dirty="0">
                <a:latin typeface="Calibri"/>
                <a:cs typeface="Calibri"/>
              </a:rPr>
              <a:t>Le</a:t>
            </a:r>
            <a:r>
              <a:rPr spc="20" dirty="0">
                <a:latin typeface="Calibri"/>
                <a:cs typeface="Calibri"/>
              </a:rPr>
              <a:t> </a:t>
            </a:r>
            <a:r>
              <a:rPr spc="-10" dirty="0">
                <a:latin typeface="Calibri"/>
                <a:cs typeface="Calibri"/>
              </a:rPr>
              <a:t>formulaire</a:t>
            </a:r>
            <a:r>
              <a:rPr spc="20" dirty="0">
                <a:latin typeface="Calibri"/>
                <a:cs typeface="Calibri"/>
              </a:rPr>
              <a:t> </a:t>
            </a:r>
            <a:r>
              <a:rPr spc="-10" dirty="0">
                <a:latin typeface="Calibri"/>
                <a:cs typeface="Calibri"/>
              </a:rPr>
              <a:t>comporte</a:t>
            </a:r>
            <a:r>
              <a:rPr spc="20" dirty="0">
                <a:latin typeface="Calibri"/>
                <a:cs typeface="Calibri"/>
              </a:rPr>
              <a:t> </a:t>
            </a:r>
            <a:r>
              <a:rPr spc="-10" dirty="0">
                <a:latin typeface="Calibri"/>
                <a:cs typeface="Calibri"/>
              </a:rPr>
              <a:t>autant</a:t>
            </a:r>
            <a:r>
              <a:rPr dirty="0">
                <a:latin typeface="Calibri"/>
                <a:cs typeface="Calibri"/>
              </a:rPr>
              <a:t> de</a:t>
            </a:r>
            <a:r>
              <a:rPr spc="20" dirty="0">
                <a:latin typeface="Calibri"/>
                <a:cs typeface="Calibri"/>
              </a:rPr>
              <a:t> </a:t>
            </a:r>
            <a:r>
              <a:rPr spc="-5" dirty="0" err="1">
                <a:latin typeface="Calibri"/>
                <a:cs typeface="Calibri"/>
              </a:rPr>
              <a:t>lignes</a:t>
            </a:r>
            <a:r>
              <a:rPr spc="10" dirty="0">
                <a:latin typeface="Calibri"/>
                <a:cs typeface="Calibri"/>
              </a:rPr>
              <a:t> </a:t>
            </a:r>
            <a:r>
              <a:rPr dirty="0" smtClean="0">
                <a:latin typeface="Calibri"/>
                <a:cs typeface="Calibri"/>
              </a:rPr>
              <a:t>que</a:t>
            </a:r>
            <a:r>
              <a:rPr lang="fr-FR" spc="20" dirty="0">
                <a:latin typeface="Calibri"/>
                <a:cs typeface="Calibri"/>
              </a:rPr>
              <a:t> </a:t>
            </a:r>
            <a:r>
              <a:rPr spc="-5" dirty="0" smtClean="0">
                <a:latin typeface="Calibri"/>
                <a:cs typeface="Calibri"/>
              </a:rPr>
              <a:t>le</a:t>
            </a:r>
            <a:r>
              <a:rPr spc="15" dirty="0" smtClean="0">
                <a:latin typeface="Calibri"/>
                <a:cs typeface="Calibri"/>
              </a:rPr>
              <a:t> </a:t>
            </a:r>
            <a:r>
              <a:rPr spc="-5" dirty="0">
                <a:latin typeface="Calibri"/>
                <a:cs typeface="Calibri"/>
              </a:rPr>
              <a:t>modèle</a:t>
            </a:r>
            <a:r>
              <a:rPr spc="15" dirty="0">
                <a:latin typeface="Calibri"/>
                <a:cs typeface="Calibri"/>
              </a:rPr>
              <a:t> </a:t>
            </a:r>
            <a:r>
              <a:rPr spc="-5" dirty="0">
                <a:latin typeface="Calibri"/>
                <a:cs typeface="Calibri"/>
              </a:rPr>
              <a:t>pdf/papier</a:t>
            </a:r>
            <a:r>
              <a:rPr spc="20" dirty="0">
                <a:latin typeface="Calibri"/>
                <a:cs typeface="Calibri"/>
              </a:rPr>
              <a:t> </a:t>
            </a:r>
            <a:r>
              <a:rPr dirty="0">
                <a:latin typeface="Calibri"/>
                <a:cs typeface="Calibri"/>
              </a:rPr>
              <a:t>du </a:t>
            </a:r>
            <a:r>
              <a:rPr spc="-10" dirty="0">
                <a:latin typeface="Calibri"/>
                <a:cs typeface="Calibri"/>
              </a:rPr>
              <a:t>certificat.</a:t>
            </a:r>
            <a:endParaRPr dirty="0">
              <a:latin typeface="Calibri"/>
              <a:cs typeface="Calibri"/>
            </a:endParaRPr>
          </a:p>
          <a:p>
            <a:pPr marL="549910" marR="146050">
              <a:lnSpc>
                <a:spcPts val="1839"/>
              </a:lnSpc>
              <a:spcBef>
                <a:spcPts val="495"/>
              </a:spcBef>
            </a:pPr>
            <a:r>
              <a:rPr b="1" dirty="0">
                <a:latin typeface="Calibri"/>
                <a:cs typeface="Calibri"/>
              </a:rPr>
              <a:t>Si le</a:t>
            </a:r>
            <a:r>
              <a:rPr b="1" spc="-20" dirty="0">
                <a:latin typeface="Calibri"/>
                <a:cs typeface="Calibri"/>
              </a:rPr>
              <a:t> </a:t>
            </a:r>
            <a:r>
              <a:rPr b="1" spc="-5" dirty="0">
                <a:latin typeface="Calibri"/>
                <a:cs typeface="Calibri"/>
              </a:rPr>
              <a:t>tableau</a:t>
            </a:r>
            <a:r>
              <a:rPr b="1" spc="-25" dirty="0">
                <a:latin typeface="Calibri"/>
                <a:cs typeface="Calibri"/>
              </a:rPr>
              <a:t> </a:t>
            </a:r>
            <a:r>
              <a:rPr b="1" spc="-5" dirty="0">
                <a:latin typeface="Calibri"/>
                <a:cs typeface="Calibri"/>
              </a:rPr>
              <a:t>présent</a:t>
            </a:r>
            <a:r>
              <a:rPr b="1" spc="-25" dirty="0">
                <a:latin typeface="Calibri"/>
                <a:cs typeface="Calibri"/>
              </a:rPr>
              <a:t> </a:t>
            </a:r>
            <a:r>
              <a:rPr b="1" dirty="0">
                <a:latin typeface="Calibri"/>
                <a:cs typeface="Calibri"/>
              </a:rPr>
              <a:t>ne</a:t>
            </a:r>
            <a:r>
              <a:rPr b="1" spc="-15" dirty="0">
                <a:latin typeface="Calibri"/>
                <a:cs typeface="Calibri"/>
              </a:rPr>
              <a:t> </a:t>
            </a:r>
            <a:r>
              <a:rPr b="1" spc="-5" dirty="0">
                <a:latin typeface="Calibri"/>
                <a:cs typeface="Calibri"/>
              </a:rPr>
              <a:t>suffit</a:t>
            </a:r>
            <a:r>
              <a:rPr b="1" spc="10" dirty="0">
                <a:latin typeface="Calibri"/>
                <a:cs typeface="Calibri"/>
              </a:rPr>
              <a:t> </a:t>
            </a:r>
            <a:r>
              <a:rPr b="1" dirty="0">
                <a:latin typeface="Calibri"/>
                <a:cs typeface="Calibri"/>
              </a:rPr>
              <a:t>pas,</a:t>
            </a:r>
            <a:r>
              <a:rPr b="1" spc="-15" dirty="0">
                <a:latin typeface="Calibri"/>
                <a:cs typeface="Calibri"/>
              </a:rPr>
              <a:t> </a:t>
            </a:r>
            <a:r>
              <a:rPr b="1" spc="-5" dirty="0">
                <a:latin typeface="Calibri"/>
                <a:cs typeface="Calibri"/>
              </a:rPr>
              <a:t>vous</a:t>
            </a:r>
            <a:r>
              <a:rPr b="1" spc="-25" dirty="0">
                <a:latin typeface="Calibri"/>
                <a:cs typeface="Calibri"/>
              </a:rPr>
              <a:t> </a:t>
            </a:r>
            <a:r>
              <a:rPr b="1" spc="-10" dirty="0">
                <a:latin typeface="Calibri"/>
                <a:cs typeface="Calibri"/>
              </a:rPr>
              <a:t>pouvez</a:t>
            </a:r>
            <a:r>
              <a:rPr b="1" spc="-30" dirty="0">
                <a:latin typeface="Calibri"/>
                <a:cs typeface="Calibri"/>
              </a:rPr>
              <a:t> </a:t>
            </a:r>
            <a:r>
              <a:rPr b="1" spc="-5" dirty="0">
                <a:latin typeface="Calibri"/>
                <a:cs typeface="Calibri"/>
              </a:rPr>
              <a:t>joindre</a:t>
            </a:r>
            <a:r>
              <a:rPr b="1" spc="-30" dirty="0">
                <a:latin typeface="Calibri"/>
                <a:cs typeface="Calibri"/>
              </a:rPr>
              <a:t> </a:t>
            </a:r>
            <a:r>
              <a:rPr b="1" dirty="0">
                <a:latin typeface="Calibri"/>
                <a:cs typeface="Calibri"/>
              </a:rPr>
              <a:t>une</a:t>
            </a:r>
            <a:r>
              <a:rPr b="1" spc="-20" dirty="0">
                <a:latin typeface="Calibri"/>
                <a:cs typeface="Calibri"/>
              </a:rPr>
              <a:t> </a:t>
            </a:r>
            <a:r>
              <a:rPr b="1" spc="-15" dirty="0">
                <a:latin typeface="Calibri"/>
                <a:cs typeface="Calibri"/>
              </a:rPr>
              <a:t>annexe</a:t>
            </a:r>
            <a:r>
              <a:rPr b="1" dirty="0">
                <a:latin typeface="Calibri"/>
                <a:cs typeface="Calibri"/>
              </a:rPr>
              <a:t> </a:t>
            </a:r>
            <a:r>
              <a:rPr b="1" spc="-10" dirty="0">
                <a:latin typeface="Calibri"/>
                <a:cs typeface="Calibri"/>
              </a:rPr>
              <a:t>respectant</a:t>
            </a:r>
            <a:r>
              <a:rPr b="1" spc="-35" dirty="0">
                <a:latin typeface="Calibri"/>
                <a:cs typeface="Calibri"/>
              </a:rPr>
              <a:t> </a:t>
            </a:r>
            <a:r>
              <a:rPr b="1" dirty="0">
                <a:latin typeface="Calibri"/>
                <a:cs typeface="Calibri"/>
              </a:rPr>
              <a:t>le </a:t>
            </a:r>
            <a:r>
              <a:rPr b="1" spc="-390" dirty="0">
                <a:latin typeface="Calibri"/>
                <a:cs typeface="Calibri"/>
              </a:rPr>
              <a:t> </a:t>
            </a:r>
            <a:r>
              <a:rPr b="1" spc="-5" dirty="0">
                <a:latin typeface="Calibri"/>
                <a:cs typeface="Calibri"/>
              </a:rPr>
              <a:t>formalisme</a:t>
            </a:r>
            <a:r>
              <a:rPr b="1" spc="-35" dirty="0">
                <a:latin typeface="Calibri"/>
                <a:cs typeface="Calibri"/>
              </a:rPr>
              <a:t> </a:t>
            </a:r>
            <a:r>
              <a:rPr b="1" dirty="0">
                <a:latin typeface="Calibri"/>
                <a:cs typeface="Calibri"/>
              </a:rPr>
              <a:t>du</a:t>
            </a:r>
            <a:r>
              <a:rPr b="1" spc="-5" dirty="0">
                <a:latin typeface="Calibri"/>
                <a:cs typeface="Calibri"/>
              </a:rPr>
              <a:t> tableau</a:t>
            </a:r>
            <a:r>
              <a:rPr b="1" spc="-30" dirty="0">
                <a:latin typeface="Calibri"/>
                <a:cs typeface="Calibri"/>
              </a:rPr>
              <a:t> </a:t>
            </a:r>
            <a:r>
              <a:rPr b="1" spc="-5" dirty="0">
                <a:latin typeface="Calibri"/>
                <a:cs typeface="Calibri"/>
              </a:rPr>
              <a:t>au</a:t>
            </a:r>
            <a:r>
              <a:rPr b="1" spc="5" dirty="0">
                <a:latin typeface="Calibri"/>
                <a:cs typeface="Calibri"/>
              </a:rPr>
              <a:t> </a:t>
            </a:r>
            <a:r>
              <a:rPr b="1" spc="-10" dirty="0">
                <a:latin typeface="Calibri"/>
                <a:cs typeface="Calibri"/>
              </a:rPr>
              <a:t>format </a:t>
            </a:r>
            <a:r>
              <a:rPr b="1" spc="-25" dirty="0" smtClean="0">
                <a:latin typeface="Calibri"/>
                <a:cs typeface="Calibri"/>
              </a:rPr>
              <a:t>pdf</a:t>
            </a:r>
            <a:r>
              <a:rPr lang="fr-FR" b="1" spc="-25" dirty="0" smtClean="0">
                <a:latin typeface="Calibri"/>
                <a:cs typeface="Calibri"/>
              </a:rPr>
              <a:t> dans l’onglet « Documents à joindre ».</a:t>
            </a:r>
            <a:endParaRPr dirty="0">
              <a:latin typeface="Calibri"/>
              <a:cs typeface="Calibri"/>
            </a:endParaRPr>
          </a:p>
        </p:txBody>
      </p:sp>
      <p:sp>
        <p:nvSpPr>
          <p:cNvPr id="4" name="object 4"/>
          <p:cNvSpPr txBox="1"/>
          <p:nvPr/>
        </p:nvSpPr>
        <p:spPr>
          <a:xfrm>
            <a:off x="2049363" y="3005850"/>
            <a:ext cx="8071484" cy="2839239"/>
          </a:xfrm>
          <a:prstGeom prst="rect">
            <a:avLst/>
          </a:prstGeom>
        </p:spPr>
        <p:txBody>
          <a:bodyPr vert="horz" wrap="square" lIns="0" tIns="35560" rIns="0" bIns="0" rtlCol="0">
            <a:spAutoFit/>
          </a:bodyPr>
          <a:lstStyle/>
          <a:p>
            <a:pPr marL="459105" indent="-447040">
              <a:spcBef>
                <a:spcPts val="280"/>
              </a:spcBef>
              <a:buClr>
                <a:srgbClr val="0071BB"/>
              </a:buClr>
              <a:buFont typeface="Arial MT"/>
              <a:buChar char="►"/>
              <a:tabLst>
                <a:tab pos="459105" algn="l"/>
                <a:tab pos="459740" algn="l"/>
              </a:tabLst>
            </a:pPr>
            <a:r>
              <a:rPr b="1" spc="-10" dirty="0">
                <a:solidFill>
                  <a:srgbClr val="1464C0"/>
                </a:solidFill>
                <a:latin typeface="Calibri"/>
                <a:cs typeface="Calibri"/>
              </a:rPr>
              <a:t>Informations</a:t>
            </a:r>
            <a:r>
              <a:rPr b="1" spc="-55" dirty="0">
                <a:solidFill>
                  <a:srgbClr val="1464C0"/>
                </a:solidFill>
                <a:latin typeface="Calibri"/>
                <a:cs typeface="Calibri"/>
              </a:rPr>
              <a:t> </a:t>
            </a:r>
            <a:r>
              <a:rPr b="1" spc="-5" dirty="0">
                <a:solidFill>
                  <a:srgbClr val="1464C0"/>
                </a:solidFill>
                <a:latin typeface="Calibri"/>
                <a:cs typeface="Calibri"/>
              </a:rPr>
              <a:t>sanitaires</a:t>
            </a:r>
            <a:endParaRPr dirty="0">
              <a:latin typeface="Calibri"/>
              <a:cs typeface="Calibri"/>
            </a:endParaRPr>
          </a:p>
          <a:p>
            <a:pPr marL="469900" marR="5080">
              <a:lnSpc>
                <a:spcPts val="1839"/>
              </a:lnSpc>
              <a:spcBef>
                <a:spcPts val="505"/>
              </a:spcBef>
            </a:pPr>
            <a:r>
              <a:rPr spc="-10" dirty="0">
                <a:latin typeface="Calibri"/>
                <a:cs typeface="Calibri"/>
              </a:rPr>
              <a:t>Lorsqu’une</a:t>
            </a:r>
            <a:r>
              <a:rPr spc="25" dirty="0">
                <a:latin typeface="Calibri"/>
                <a:cs typeface="Calibri"/>
              </a:rPr>
              <a:t> </a:t>
            </a:r>
            <a:r>
              <a:rPr spc="-5" dirty="0">
                <a:latin typeface="Calibri"/>
                <a:cs typeface="Calibri"/>
              </a:rPr>
              <a:t>action</a:t>
            </a:r>
            <a:r>
              <a:rPr spc="15" dirty="0">
                <a:latin typeface="Calibri"/>
                <a:cs typeface="Calibri"/>
              </a:rPr>
              <a:t> </a:t>
            </a:r>
            <a:r>
              <a:rPr spc="-10" dirty="0">
                <a:latin typeface="Calibri"/>
                <a:cs typeface="Calibri"/>
              </a:rPr>
              <a:t>est</a:t>
            </a:r>
            <a:r>
              <a:rPr dirty="0">
                <a:latin typeface="Calibri"/>
                <a:cs typeface="Calibri"/>
              </a:rPr>
              <a:t> </a:t>
            </a:r>
            <a:r>
              <a:rPr spc="-10" dirty="0">
                <a:latin typeface="Calibri"/>
                <a:cs typeface="Calibri"/>
              </a:rPr>
              <a:t>requise</a:t>
            </a:r>
            <a:r>
              <a:rPr spc="20" dirty="0">
                <a:latin typeface="Calibri"/>
                <a:cs typeface="Calibri"/>
              </a:rPr>
              <a:t> </a:t>
            </a:r>
            <a:r>
              <a:rPr dirty="0">
                <a:latin typeface="Calibri"/>
                <a:cs typeface="Calibri"/>
              </a:rPr>
              <a:t>dans</a:t>
            </a:r>
            <a:r>
              <a:rPr spc="5" dirty="0">
                <a:latin typeface="Calibri"/>
                <a:cs typeface="Calibri"/>
              </a:rPr>
              <a:t> </a:t>
            </a:r>
            <a:r>
              <a:rPr spc="-5" dirty="0">
                <a:latin typeface="Calibri"/>
                <a:cs typeface="Calibri"/>
              </a:rPr>
              <a:t>le</a:t>
            </a:r>
            <a:r>
              <a:rPr spc="20" dirty="0">
                <a:latin typeface="Calibri"/>
                <a:cs typeface="Calibri"/>
              </a:rPr>
              <a:t> </a:t>
            </a:r>
            <a:r>
              <a:rPr spc="-5" dirty="0">
                <a:latin typeface="Calibri"/>
                <a:cs typeface="Calibri"/>
              </a:rPr>
              <a:t>modèle</a:t>
            </a:r>
            <a:r>
              <a:rPr spc="10" dirty="0">
                <a:latin typeface="Calibri"/>
                <a:cs typeface="Calibri"/>
              </a:rPr>
              <a:t> </a:t>
            </a:r>
            <a:r>
              <a:rPr dirty="0">
                <a:latin typeface="Calibri"/>
                <a:cs typeface="Calibri"/>
              </a:rPr>
              <a:t>de</a:t>
            </a:r>
            <a:r>
              <a:rPr spc="20" dirty="0">
                <a:latin typeface="Calibri"/>
                <a:cs typeface="Calibri"/>
              </a:rPr>
              <a:t> </a:t>
            </a:r>
            <a:r>
              <a:rPr spc="-10" dirty="0">
                <a:latin typeface="Calibri"/>
                <a:cs typeface="Calibri"/>
              </a:rPr>
              <a:t>certificat,</a:t>
            </a:r>
            <a:r>
              <a:rPr spc="20" dirty="0">
                <a:latin typeface="Calibri"/>
                <a:cs typeface="Calibri"/>
              </a:rPr>
              <a:t> </a:t>
            </a:r>
            <a:r>
              <a:rPr spc="-5" dirty="0">
                <a:latin typeface="Calibri"/>
                <a:cs typeface="Calibri"/>
              </a:rPr>
              <a:t>le</a:t>
            </a:r>
            <a:r>
              <a:rPr spc="15" dirty="0">
                <a:latin typeface="Calibri"/>
                <a:cs typeface="Calibri"/>
              </a:rPr>
              <a:t> </a:t>
            </a:r>
            <a:r>
              <a:rPr spc="-10" dirty="0">
                <a:latin typeface="Calibri"/>
                <a:cs typeface="Calibri"/>
              </a:rPr>
              <a:t>formulaire</a:t>
            </a:r>
            <a:r>
              <a:rPr spc="20" dirty="0">
                <a:latin typeface="Calibri"/>
                <a:cs typeface="Calibri"/>
              </a:rPr>
              <a:t> </a:t>
            </a:r>
            <a:r>
              <a:rPr spc="-10" dirty="0">
                <a:latin typeface="Calibri"/>
                <a:cs typeface="Calibri"/>
              </a:rPr>
              <a:t>reproduit </a:t>
            </a:r>
            <a:r>
              <a:rPr spc="-390" dirty="0">
                <a:latin typeface="Calibri"/>
                <a:cs typeface="Calibri"/>
              </a:rPr>
              <a:t> </a:t>
            </a:r>
            <a:r>
              <a:rPr spc="-5" dirty="0">
                <a:latin typeface="Calibri"/>
                <a:cs typeface="Calibri"/>
              </a:rPr>
              <a:t>uniquement</a:t>
            </a:r>
            <a:r>
              <a:rPr dirty="0">
                <a:latin typeface="Calibri"/>
                <a:cs typeface="Calibri"/>
              </a:rPr>
              <a:t> </a:t>
            </a:r>
            <a:r>
              <a:rPr spc="-5" dirty="0">
                <a:latin typeface="Calibri"/>
                <a:cs typeface="Calibri"/>
              </a:rPr>
              <a:t>la</a:t>
            </a:r>
            <a:r>
              <a:rPr spc="10" dirty="0">
                <a:latin typeface="Calibri"/>
                <a:cs typeface="Calibri"/>
              </a:rPr>
              <a:t> </a:t>
            </a:r>
            <a:r>
              <a:rPr spc="-5" dirty="0">
                <a:latin typeface="Calibri"/>
                <a:cs typeface="Calibri"/>
              </a:rPr>
              <a:t>partie</a:t>
            </a:r>
            <a:r>
              <a:rPr spc="15" dirty="0">
                <a:latin typeface="Calibri"/>
                <a:cs typeface="Calibri"/>
              </a:rPr>
              <a:t> </a:t>
            </a:r>
            <a:r>
              <a:rPr spc="-5" dirty="0">
                <a:latin typeface="Calibri"/>
                <a:cs typeface="Calibri"/>
              </a:rPr>
              <a:t>concernée.</a:t>
            </a:r>
            <a:endParaRPr dirty="0">
              <a:latin typeface="Calibri"/>
              <a:cs typeface="Calibri"/>
            </a:endParaRPr>
          </a:p>
          <a:p>
            <a:pPr marL="469900">
              <a:spcBef>
                <a:spcPts val="155"/>
              </a:spcBef>
            </a:pPr>
            <a:r>
              <a:rPr dirty="0">
                <a:latin typeface="Calibri"/>
                <a:cs typeface="Calibri"/>
              </a:rPr>
              <a:t>Il</a:t>
            </a:r>
            <a:r>
              <a:rPr spc="-10" dirty="0">
                <a:latin typeface="Calibri"/>
                <a:cs typeface="Calibri"/>
              </a:rPr>
              <a:t> </a:t>
            </a:r>
            <a:r>
              <a:rPr dirty="0">
                <a:latin typeface="Calibri"/>
                <a:cs typeface="Calibri"/>
              </a:rPr>
              <a:t>peut</a:t>
            </a:r>
            <a:r>
              <a:rPr spc="5" dirty="0">
                <a:latin typeface="Calibri"/>
                <a:cs typeface="Calibri"/>
              </a:rPr>
              <a:t> </a:t>
            </a:r>
            <a:r>
              <a:rPr spc="-25" dirty="0">
                <a:latin typeface="Calibri"/>
                <a:cs typeface="Calibri"/>
              </a:rPr>
              <a:t>s’agir</a:t>
            </a:r>
            <a:r>
              <a:rPr spc="-5" dirty="0">
                <a:latin typeface="Calibri"/>
                <a:cs typeface="Calibri"/>
              </a:rPr>
              <a:t> </a:t>
            </a:r>
            <a:r>
              <a:rPr dirty="0">
                <a:latin typeface="Calibri"/>
                <a:cs typeface="Calibri"/>
              </a:rPr>
              <a:t>de</a:t>
            </a:r>
            <a:r>
              <a:rPr spc="15" dirty="0">
                <a:latin typeface="Calibri"/>
                <a:cs typeface="Calibri"/>
              </a:rPr>
              <a:t> </a:t>
            </a:r>
            <a:r>
              <a:rPr spc="-15" dirty="0">
                <a:latin typeface="Calibri"/>
                <a:cs typeface="Calibri"/>
              </a:rPr>
              <a:t>textes</a:t>
            </a:r>
            <a:r>
              <a:rPr spc="5" dirty="0">
                <a:latin typeface="Calibri"/>
                <a:cs typeface="Calibri"/>
              </a:rPr>
              <a:t> </a:t>
            </a:r>
            <a:r>
              <a:rPr dirty="0">
                <a:latin typeface="Calibri"/>
                <a:cs typeface="Calibri"/>
              </a:rPr>
              <a:t>à</a:t>
            </a:r>
            <a:r>
              <a:rPr spc="-5" dirty="0">
                <a:latin typeface="Calibri"/>
                <a:cs typeface="Calibri"/>
              </a:rPr>
              <a:t> </a:t>
            </a:r>
            <a:r>
              <a:rPr spc="-25" dirty="0">
                <a:latin typeface="Calibri"/>
                <a:cs typeface="Calibri"/>
              </a:rPr>
              <a:t>compléter,</a:t>
            </a:r>
            <a:r>
              <a:rPr spc="30" dirty="0">
                <a:latin typeface="Calibri"/>
                <a:cs typeface="Calibri"/>
              </a:rPr>
              <a:t> </a:t>
            </a:r>
            <a:r>
              <a:rPr dirty="0">
                <a:latin typeface="Calibri"/>
                <a:cs typeface="Calibri"/>
              </a:rPr>
              <a:t>de </a:t>
            </a:r>
            <a:r>
              <a:rPr spc="-5" dirty="0">
                <a:latin typeface="Calibri"/>
                <a:cs typeface="Calibri"/>
              </a:rPr>
              <a:t>cases</a:t>
            </a:r>
            <a:r>
              <a:rPr dirty="0">
                <a:latin typeface="Calibri"/>
                <a:cs typeface="Calibri"/>
              </a:rPr>
              <a:t> à </a:t>
            </a:r>
            <a:r>
              <a:rPr spc="-30" dirty="0">
                <a:latin typeface="Calibri"/>
                <a:cs typeface="Calibri"/>
              </a:rPr>
              <a:t>cocher,</a:t>
            </a:r>
            <a:r>
              <a:rPr spc="15" dirty="0">
                <a:latin typeface="Calibri"/>
                <a:cs typeface="Calibri"/>
              </a:rPr>
              <a:t> </a:t>
            </a:r>
            <a:r>
              <a:rPr dirty="0">
                <a:latin typeface="Calibri"/>
                <a:cs typeface="Calibri"/>
              </a:rPr>
              <a:t>de</a:t>
            </a:r>
            <a:r>
              <a:rPr spc="15" dirty="0">
                <a:latin typeface="Calibri"/>
                <a:cs typeface="Calibri"/>
              </a:rPr>
              <a:t> </a:t>
            </a:r>
            <a:r>
              <a:rPr spc="-15" dirty="0">
                <a:latin typeface="Calibri"/>
                <a:cs typeface="Calibri"/>
              </a:rPr>
              <a:t>textes</a:t>
            </a:r>
            <a:r>
              <a:rPr spc="5" dirty="0">
                <a:latin typeface="Calibri"/>
                <a:cs typeface="Calibri"/>
              </a:rPr>
              <a:t> </a:t>
            </a:r>
            <a:r>
              <a:rPr dirty="0">
                <a:latin typeface="Calibri"/>
                <a:cs typeface="Calibri"/>
              </a:rPr>
              <a:t>à </a:t>
            </a:r>
            <a:r>
              <a:rPr spc="-50" dirty="0">
                <a:latin typeface="Calibri"/>
                <a:cs typeface="Calibri"/>
              </a:rPr>
              <a:t>rayer.</a:t>
            </a:r>
            <a:endParaRPr dirty="0">
              <a:latin typeface="Calibri"/>
              <a:cs typeface="Calibri"/>
            </a:endParaRPr>
          </a:p>
          <a:p>
            <a:pPr marL="469900">
              <a:spcBef>
                <a:spcPts val="180"/>
              </a:spcBef>
            </a:pPr>
            <a:r>
              <a:rPr b="1" spc="-5" dirty="0">
                <a:latin typeface="Calibri"/>
                <a:cs typeface="Calibri"/>
              </a:rPr>
              <a:t>Les</a:t>
            </a:r>
            <a:r>
              <a:rPr b="1" spc="-10" dirty="0">
                <a:latin typeface="Calibri"/>
                <a:cs typeface="Calibri"/>
              </a:rPr>
              <a:t> </a:t>
            </a:r>
            <a:r>
              <a:rPr b="1" spc="-5" dirty="0">
                <a:latin typeface="Calibri"/>
                <a:cs typeface="Calibri"/>
              </a:rPr>
              <a:t>mentions que </a:t>
            </a:r>
            <a:r>
              <a:rPr b="1" spc="-10" dirty="0">
                <a:latin typeface="Calibri"/>
                <a:cs typeface="Calibri"/>
              </a:rPr>
              <a:t>vous</a:t>
            </a:r>
            <a:r>
              <a:rPr b="1" spc="-30" dirty="0">
                <a:latin typeface="Calibri"/>
                <a:cs typeface="Calibri"/>
              </a:rPr>
              <a:t> </a:t>
            </a:r>
            <a:r>
              <a:rPr b="1" spc="-10" dirty="0">
                <a:latin typeface="Calibri"/>
                <a:cs typeface="Calibri"/>
              </a:rPr>
              <a:t>portez</a:t>
            </a:r>
            <a:r>
              <a:rPr b="1" spc="-30" dirty="0">
                <a:latin typeface="Calibri"/>
                <a:cs typeface="Calibri"/>
              </a:rPr>
              <a:t> </a:t>
            </a:r>
            <a:r>
              <a:rPr b="1" spc="-5" dirty="0">
                <a:latin typeface="Calibri"/>
                <a:cs typeface="Calibri"/>
              </a:rPr>
              <a:t>sont</a:t>
            </a:r>
            <a:r>
              <a:rPr b="1" spc="-25" dirty="0">
                <a:latin typeface="Calibri"/>
                <a:cs typeface="Calibri"/>
              </a:rPr>
              <a:t> </a:t>
            </a:r>
            <a:r>
              <a:rPr b="1" spc="-10" dirty="0">
                <a:latin typeface="Calibri"/>
                <a:cs typeface="Calibri"/>
              </a:rPr>
              <a:t>reproduites</a:t>
            </a:r>
            <a:r>
              <a:rPr b="1" spc="-30" dirty="0">
                <a:latin typeface="Calibri"/>
                <a:cs typeface="Calibri"/>
              </a:rPr>
              <a:t> </a:t>
            </a:r>
            <a:r>
              <a:rPr b="1" dirty="0">
                <a:latin typeface="Calibri"/>
                <a:cs typeface="Calibri"/>
              </a:rPr>
              <a:t>à</a:t>
            </a:r>
            <a:r>
              <a:rPr b="1" spc="5" dirty="0">
                <a:latin typeface="Calibri"/>
                <a:cs typeface="Calibri"/>
              </a:rPr>
              <a:t> </a:t>
            </a:r>
            <a:r>
              <a:rPr b="1" spc="-5" dirty="0">
                <a:latin typeface="Calibri"/>
                <a:cs typeface="Calibri"/>
              </a:rPr>
              <a:t>l’impression sur</a:t>
            </a:r>
            <a:r>
              <a:rPr b="1" spc="-25" dirty="0">
                <a:latin typeface="Calibri"/>
                <a:cs typeface="Calibri"/>
              </a:rPr>
              <a:t> </a:t>
            </a:r>
            <a:r>
              <a:rPr b="1" dirty="0">
                <a:latin typeface="Calibri"/>
                <a:cs typeface="Calibri"/>
              </a:rPr>
              <a:t>le </a:t>
            </a:r>
            <a:r>
              <a:rPr b="1" spc="-5" dirty="0" err="1">
                <a:latin typeface="Calibri"/>
                <a:cs typeface="Calibri"/>
              </a:rPr>
              <a:t>certificat</a:t>
            </a:r>
            <a:r>
              <a:rPr b="1" spc="-5" dirty="0" smtClean="0">
                <a:latin typeface="Calibri"/>
                <a:cs typeface="Calibri"/>
              </a:rPr>
              <a:t>.</a:t>
            </a:r>
            <a:endParaRPr lang="fr-FR" b="1" spc="-5" dirty="0" smtClean="0">
              <a:latin typeface="Calibri"/>
              <a:cs typeface="Calibri"/>
            </a:endParaRPr>
          </a:p>
          <a:p>
            <a:pPr marL="469900">
              <a:spcBef>
                <a:spcPts val="180"/>
              </a:spcBef>
            </a:pPr>
            <a:r>
              <a:rPr lang="fr-FR" spc="-5" dirty="0" smtClean="0">
                <a:latin typeface="Calibri"/>
                <a:cs typeface="Calibri"/>
              </a:rPr>
              <a:t>Les blocs de textes statiques que l’on retrouve sur le PDF ne figurent pas dans le formulaire.</a:t>
            </a:r>
            <a:endParaRPr dirty="0">
              <a:latin typeface="Calibri"/>
              <a:cs typeface="Calibri"/>
            </a:endParaRPr>
          </a:p>
          <a:p>
            <a:pPr>
              <a:spcBef>
                <a:spcPts val="30"/>
              </a:spcBef>
            </a:pPr>
            <a:endParaRPr sz="2300" dirty="0">
              <a:latin typeface="Calibri"/>
              <a:cs typeface="Calibri"/>
            </a:endParaRPr>
          </a:p>
          <a:p>
            <a:pPr marL="469900" marR="361950">
              <a:lnSpc>
                <a:spcPts val="1839"/>
              </a:lnSpc>
            </a:pPr>
            <a:r>
              <a:rPr b="1" i="1" spc="-15" dirty="0">
                <a:latin typeface="Calibri"/>
                <a:cs typeface="Calibri"/>
              </a:rPr>
              <a:t>Attention</a:t>
            </a:r>
            <a:r>
              <a:rPr b="1" i="1" dirty="0">
                <a:latin typeface="Calibri"/>
                <a:cs typeface="Calibri"/>
              </a:rPr>
              <a:t> </a:t>
            </a:r>
            <a:r>
              <a:rPr b="1" i="1" spc="-5" dirty="0">
                <a:latin typeface="Calibri"/>
                <a:cs typeface="Calibri"/>
              </a:rPr>
              <a:t>pour</a:t>
            </a:r>
            <a:r>
              <a:rPr b="1" i="1" spc="20" dirty="0">
                <a:latin typeface="Calibri"/>
                <a:cs typeface="Calibri"/>
              </a:rPr>
              <a:t> </a:t>
            </a:r>
            <a:r>
              <a:rPr b="1" i="1" spc="-5" dirty="0">
                <a:latin typeface="Calibri"/>
                <a:cs typeface="Calibri"/>
              </a:rPr>
              <a:t>prendre</a:t>
            </a:r>
            <a:r>
              <a:rPr b="1" i="1" spc="20" dirty="0">
                <a:latin typeface="Calibri"/>
                <a:cs typeface="Calibri"/>
              </a:rPr>
              <a:t> </a:t>
            </a:r>
            <a:r>
              <a:rPr b="1" i="1" spc="-5" dirty="0">
                <a:latin typeface="Calibri"/>
                <a:cs typeface="Calibri"/>
              </a:rPr>
              <a:t>connaissance</a:t>
            </a:r>
            <a:r>
              <a:rPr b="1" i="1" spc="5" dirty="0">
                <a:latin typeface="Calibri"/>
                <a:cs typeface="Calibri"/>
              </a:rPr>
              <a:t> </a:t>
            </a:r>
            <a:r>
              <a:rPr b="1" i="1" spc="-5" dirty="0">
                <a:latin typeface="Calibri"/>
                <a:cs typeface="Calibri"/>
              </a:rPr>
              <a:t>de</a:t>
            </a:r>
            <a:r>
              <a:rPr b="1" i="1" spc="10" dirty="0">
                <a:latin typeface="Calibri"/>
                <a:cs typeface="Calibri"/>
              </a:rPr>
              <a:t> </a:t>
            </a:r>
            <a:r>
              <a:rPr b="1" i="1" spc="-15" dirty="0">
                <a:latin typeface="Calibri"/>
                <a:cs typeface="Calibri"/>
              </a:rPr>
              <a:t>l’ensemble</a:t>
            </a:r>
            <a:r>
              <a:rPr b="1" i="1" spc="10" dirty="0">
                <a:latin typeface="Calibri"/>
                <a:cs typeface="Calibri"/>
              </a:rPr>
              <a:t> </a:t>
            </a:r>
            <a:r>
              <a:rPr b="1" i="1" spc="-5" dirty="0">
                <a:latin typeface="Calibri"/>
                <a:cs typeface="Calibri"/>
              </a:rPr>
              <a:t>des conditions</a:t>
            </a:r>
            <a:r>
              <a:rPr b="1" i="1" dirty="0">
                <a:latin typeface="Calibri"/>
                <a:cs typeface="Calibri"/>
              </a:rPr>
              <a:t> </a:t>
            </a:r>
            <a:r>
              <a:rPr b="1" i="1" spc="-5" dirty="0">
                <a:latin typeface="Calibri"/>
                <a:cs typeface="Calibri"/>
              </a:rPr>
              <a:t>sanitaires </a:t>
            </a:r>
            <a:r>
              <a:rPr b="1" i="1" spc="-390" dirty="0">
                <a:latin typeface="Calibri"/>
                <a:cs typeface="Calibri"/>
              </a:rPr>
              <a:t> </a:t>
            </a:r>
            <a:r>
              <a:rPr b="1" i="1" spc="-10" dirty="0">
                <a:latin typeface="Calibri"/>
                <a:cs typeface="Calibri"/>
              </a:rPr>
              <a:t>exigées,</a:t>
            </a:r>
            <a:r>
              <a:rPr b="1" i="1" spc="-15" dirty="0">
                <a:latin typeface="Calibri"/>
                <a:cs typeface="Calibri"/>
              </a:rPr>
              <a:t> </a:t>
            </a:r>
            <a:r>
              <a:rPr b="1" i="1" spc="-5" dirty="0">
                <a:latin typeface="Calibri"/>
                <a:cs typeface="Calibri"/>
              </a:rPr>
              <a:t>téléchargez</a:t>
            </a:r>
            <a:r>
              <a:rPr b="1" i="1" spc="-10" dirty="0">
                <a:latin typeface="Calibri"/>
                <a:cs typeface="Calibri"/>
              </a:rPr>
              <a:t> </a:t>
            </a:r>
            <a:r>
              <a:rPr b="1" i="1" dirty="0">
                <a:latin typeface="Calibri"/>
                <a:cs typeface="Calibri"/>
              </a:rPr>
              <a:t>le </a:t>
            </a:r>
            <a:r>
              <a:rPr b="1" i="1" spc="-5" dirty="0">
                <a:latin typeface="Calibri"/>
                <a:cs typeface="Calibri"/>
              </a:rPr>
              <a:t>modèle.</a:t>
            </a:r>
            <a:endParaRPr dirty="0">
              <a:latin typeface="Calibri"/>
              <a:cs typeface="Calibri"/>
            </a:endParaRPr>
          </a:p>
        </p:txBody>
      </p:sp>
      <p:sp>
        <p:nvSpPr>
          <p:cNvPr id="5" name="object 5"/>
          <p:cNvSpPr/>
          <p:nvPr/>
        </p:nvSpPr>
        <p:spPr>
          <a:xfrm>
            <a:off x="1958340" y="2854452"/>
            <a:ext cx="8275320" cy="3165348"/>
          </a:xfrm>
          <a:custGeom>
            <a:avLst/>
            <a:gdLst/>
            <a:ahLst/>
            <a:cxnLst/>
            <a:rect l="l" t="t" r="r" b="b"/>
            <a:pathLst>
              <a:path w="8275320" h="2799715">
                <a:moveTo>
                  <a:pt x="0" y="0"/>
                </a:moveTo>
                <a:lnTo>
                  <a:pt x="8275320" y="0"/>
                </a:lnTo>
                <a:lnTo>
                  <a:pt x="8275320" y="2799588"/>
                </a:lnTo>
                <a:lnTo>
                  <a:pt x="0" y="2799588"/>
                </a:lnTo>
                <a:lnTo>
                  <a:pt x="0" y="0"/>
                </a:lnTo>
                <a:close/>
              </a:path>
            </a:pathLst>
          </a:custGeom>
          <a:ln w="9144">
            <a:solidFill>
              <a:srgbClr val="1464C0"/>
            </a:solidFill>
            <a:prstDash val="sysDash"/>
          </a:ln>
        </p:spPr>
        <p:txBody>
          <a:bodyPr wrap="square" lIns="0" tIns="0" rIns="0" bIns="0" rtlCol="0"/>
          <a:lstStyle/>
          <a:p>
            <a:endParaRPr/>
          </a:p>
        </p:txBody>
      </p:sp>
      <p:sp>
        <p:nvSpPr>
          <p:cNvPr id="7" name="Title 1">
            <a:extLst>
              <a:ext uri="{FF2B5EF4-FFF2-40B4-BE49-F238E27FC236}">
                <a16:creationId xmlns:a16="http://schemas.microsoft.com/office/drawing/2014/main" xmlns="" id="{2FB6275F-E033-4DEE-8DC5-8F5E2A3CC1D6}"/>
              </a:ext>
            </a:extLst>
          </p:cNvPr>
          <p:cNvSpPr txBox="1">
            <a:spLocks/>
          </p:cNvSpPr>
          <p:nvPr/>
        </p:nvSpPr>
        <p:spPr>
          <a:xfrm>
            <a:off x="2050743" y="57150"/>
            <a:ext cx="8552603"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19/20)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Les cas complexes dans le formulaire </a:t>
            </a:r>
            <a:r>
              <a:rPr lang="fr-FR" b="0" i="1" dirty="0" smtClean="0">
                <a:solidFill>
                  <a:srgbClr val="000000"/>
                </a:solidFill>
                <a:latin typeface="Calibri" panose="020F0502020204030204" pitchFamily="34" charset="0"/>
                <a:cs typeface="Calibri" panose="020F0502020204030204" pitchFamily="34" charset="0"/>
              </a:rPr>
              <a:t>d’une </a:t>
            </a:r>
            <a:r>
              <a:rPr lang="fr-FR" b="0" i="1" dirty="0">
                <a:solidFill>
                  <a:srgbClr val="000000"/>
                </a:solidFill>
                <a:latin typeface="Calibri" panose="020F0502020204030204" pitchFamily="34" charset="0"/>
                <a:cs typeface="Calibri" panose="020F0502020204030204" pitchFamily="34" charset="0"/>
              </a:rPr>
              <a:t>demande</a:t>
            </a:r>
            <a:endParaRPr lang="fr-FR" sz="1200" b="0" i="1" dirty="0">
              <a:solidFill>
                <a:srgbClr val="1565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0065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632229657"/>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63799"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050743" y="57150"/>
            <a:ext cx="8552603"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5. Déposer une demande de certificat </a:t>
            </a:r>
            <a:r>
              <a:rPr lang="fr-FR" sz="2000" dirty="0" smtClean="0">
                <a:solidFill>
                  <a:srgbClr val="000000"/>
                </a:solidFill>
                <a:latin typeface="Calibri" panose="020F0502020204030204" pitchFamily="34" charset="0"/>
                <a:cs typeface="Calibri" panose="020F0502020204030204" pitchFamily="34" charset="0"/>
              </a:rPr>
              <a:t>(20/20)</a:t>
            </a:r>
            <a:endParaRPr lang="fr-FR" sz="2000" dirty="0">
              <a:solidFill>
                <a:srgbClr val="000000"/>
              </a:solidFill>
              <a:latin typeface="Calibri" panose="020F0502020204030204" pitchFamily="34" charset="0"/>
              <a:cs typeface="Calibri" panose="020F0502020204030204" pitchFamily="34" charset="0"/>
            </a:endParaRPr>
          </a:p>
          <a:p>
            <a:pPr defTabSz="685800">
              <a:defRPr/>
            </a:pPr>
            <a:r>
              <a:rPr lang="fr-FR" b="0" i="1" dirty="0">
                <a:solidFill>
                  <a:srgbClr val="000000"/>
                </a:solidFill>
                <a:latin typeface="Calibri" panose="020F0502020204030204" pitchFamily="34" charset="0"/>
                <a:cs typeface="Calibri" panose="020F0502020204030204" pitchFamily="34" charset="0"/>
              </a:rPr>
              <a:t>Période d’activité de la demande</a:t>
            </a:r>
            <a:endParaRPr lang="fr-FR" sz="1200" b="0" i="1" dirty="0">
              <a:solidFill>
                <a:srgbClr val="1565C0"/>
              </a:solidFill>
              <a:latin typeface="Calibri" panose="020F0502020204030204" pitchFamily="34" charset="0"/>
              <a:cs typeface="Calibri" panose="020F0502020204030204" pitchFamily="34" charset="0"/>
            </a:endParaRPr>
          </a:p>
        </p:txBody>
      </p:sp>
      <p:grpSp>
        <p:nvGrpSpPr>
          <p:cNvPr id="2" name="Groupe 1"/>
          <p:cNvGrpSpPr/>
          <p:nvPr/>
        </p:nvGrpSpPr>
        <p:grpSpPr>
          <a:xfrm>
            <a:off x="3251690" y="4860544"/>
            <a:ext cx="4695163" cy="1038376"/>
            <a:chOff x="1677910" y="3183477"/>
            <a:chExt cx="4695163" cy="1038376"/>
          </a:xfrm>
        </p:grpSpPr>
        <p:sp>
          <p:nvSpPr>
            <p:cNvPr id="54" name="Ellipse 53">
              <a:extLst>
                <a:ext uri="{FF2B5EF4-FFF2-40B4-BE49-F238E27FC236}">
                  <a16:creationId xmlns:a16="http://schemas.microsoft.com/office/drawing/2014/main" xmlns="" id="{973772E7-EF42-451A-8DAC-ED5F43498905}"/>
                </a:ext>
              </a:extLst>
            </p:cNvPr>
            <p:cNvSpPr/>
            <p:nvPr/>
          </p:nvSpPr>
          <p:spPr>
            <a:xfrm>
              <a:off x="1773278" y="3260889"/>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7" name="Ellipse 56">
              <a:extLst>
                <a:ext uri="{FF2B5EF4-FFF2-40B4-BE49-F238E27FC236}">
                  <a16:creationId xmlns:a16="http://schemas.microsoft.com/office/drawing/2014/main" xmlns="" id="{FAC9A468-7C44-44A6-B6D7-9C7540862BA4}"/>
                </a:ext>
              </a:extLst>
            </p:cNvPr>
            <p:cNvSpPr/>
            <p:nvPr/>
          </p:nvSpPr>
          <p:spPr>
            <a:xfrm>
              <a:off x="1766249" y="3572093"/>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58" name="ZoneTexte 57">
              <a:extLst>
                <a:ext uri="{FF2B5EF4-FFF2-40B4-BE49-F238E27FC236}">
                  <a16:creationId xmlns:a16="http://schemas.microsoft.com/office/drawing/2014/main" xmlns="" id="{5ACBAF83-EF25-4E9A-951B-DF0832CA3C36}"/>
                </a:ext>
              </a:extLst>
            </p:cNvPr>
            <p:cNvSpPr txBox="1"/>
            <p:nvPr/>
          </p:nvSpPr>
          <p:spPr>
            <a:xfrm>
              <a:off x="2093825" y="3597465"/>
              <a:ext cx="4212171"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sortir de la demande en enregistrant les modifications</a:t>
              </a:r>
            </a:p>
          </p:txBody>
        </p:sp>
        <p:sp>
          <p:nvSpPr>
            <p:cNvPr id="118" name="ZoneTexte 117">
              <a:extLst>
                <a:ext uri="{FF2B5EF4-FFF2-40B4-BE49-F238E27FC236}">
                  <a16:creationId xmlns:a16="http://schemas.microsoft.com/office/drawing/2014/main" xmlns="" id="{C5A1005E-F316-432D-8B47-709B4CC4E597}"/>
                </a:ext>
              </a:extLst>
            </p:cNvPr>
            <p:cNvSpPr txBox="1"/>
            <p:nvPr/>
          </p:nvSpPr>
          <p:spPr>
            <a:xfrm>
              <a:off x="2102496" y="3938678"/>
              <a:ext cx="4203500"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continuer à travailler sur ma demande de certificat</a:t>
              </a:r>
            </a:p>
          </p:txBody>
        </p:sp>
        <p:sp>
          <p:nvSpPr>
            <p:cNvPr id="125" name="Ellipse 124">
              <a:extLst>
                <a:ext uri="{FF2B5EF4-FFF2-40B4-BE49-F238E27FC236}">
                  <a16:creationId xmlns:a16="http://schemas.microsoft.com/office/drawing/2014/main" xmlns="" id="{4481603D-2B56-4D3C-8D5F-A57F772695D1}"/>
                </a:ext>
              </a:extLst>
            </p:cNvPr>
            <p:cNvSpPr/>
            <p:nvPr/>
          </p:nvSpPr>
          <p:spPr>
            <a:xfrm>
              <a:off x="1758758" y="391300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132" name="ZoneTexte 131">
              <a:extLst>
                <a:ext uri="{FF2B5EF4-FFF2-40B4-BE49-F238E27FC236}">
                  <a16:creationId xmlns:a16="http://schemas.microsoft.com/office/drawing/2014/main" xmlns="" id="{73CB8AC2-6AF6-428E-B367-DCA203409580}"/>
                </a:ext>
              </a:extLst>
            </p:cNvPr>
            <p:cNvSpPr txBox="1"/>
            <p:nvPr/>
          </p:nvSpPr>
          <p:spPr>
            <a:xfrm>
              <a:off x="2093825" y="3289579"/>
              <a:ext cx="4279248"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sortir de la demande sans enregistrer les modifications.</a:t>
              </a:r>
            </a:p>
          </p:txBody>
        </p:sp>
        <p:sp>
          <p:nvSpPr>
            <p:cNvPr id="133" name="Rectangle 132">
              <a:extLst>
                <a:ext uri="{FF2B5EF4-FFF2-40B4-BE49-F238E27FC236}">
                  <a16:creationId xmlns:a16="http://schemas.microsoft.com/office/drawing/2014/main" xmlns="" id="{C9B8B954-4688-40D6-A55F-DD433536FD99}"/>
                </a:ext>
              </a:extLst>
            </p:cNvPr>
            <p:cNvSpPr/>
            <p:nvPr/>
          </p:nvSpPr>
          <p:spPr>
            <a:xfrm>
              <a:off x="1677910" y="3183477"/>
              <a:ext cx="4695163" cy="1038376"/>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grpSp>
      <p:sp>
        <p:nvSpPr>
          <p:cNvPr id="24" name="Rectangle 23">
            <a:extLst>
              <a:ext uri="{FF2B5EF4-FFF2-40B4-BE49-F238E27FC236}">
                <a16:creationId xmlns:a16="http://schemas.microsoft.com/office/drawing/2014/main" xmlns="" id="{BEA2D3B2-6505-4F9D-9193-198EFF1A21CF}"/>
              </a:ext>
            </a:extLst>
          </p:cNvPr>
          <p:cNvSpPr/>
          <p:nvPr/>
        </p:nvSpPr>
        <p:spPr>
          <a:xfrm>
            <a:off x="1022617" y="991353"/>
            <a:ext cx="10242358" cy="1081166"/>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r>
              <a:rPr lang="fr-FR" sz="1400" dirty="0">
                <a:solidFill>
                  <a:schemeClr val="tx1"/>
                </a:solidFill>
                <a:latin typeface="Calibri" panose="020F0502020204030204" pitchFamily="34" charset="0"/>
                <a:cs typeface="Calibri" panose="020F0502020204030204" pitchFamily="34" charset="0"/>
              </a:rPr>
              <a:t>Lorsque je travail sur une demande de certificat, elle est bloquée pour les autres utilisateurs de mon entreprise. Ils peuvent uniquement la consulter sans modification possible.</a:t>
            </a:r>
          </a:p>
          <a:p>
            <a:pPr marL="285750" indent="-285750">
              <a:buFont typeface="Arial" panose="020B0604020202020204" pitchFamily="34" charset="0"/>
              <a:buChar char="•"/>
            </a:pPr>
            <a:r>
              <a:rPr lang="fr-FR" sz="1400" dirty="0">
                <a:solidFill>
                  <a:schemeClr val="tx1"/>
                </a:solidFill>
                <a:latin typeface="Calibri" panose="020F0502020204030204" pitchFamily="34" charset="0"/>
                <a:cs typeface="Calibri" panose="020F0502020204030204" pitchFamily="34" charset="0"/>
              </a:rPr>
              <a:t>Sans activité de ma part sur ma demande de certificat, </a:t>
            </a:r>
            <a:r>
              <a:rPr lang="fr-FR" sz="1400" dirty="0" smtClean="0">
                <a:solidFill>
                  <a:schemeClr val="tx1"/>
                </a:solidFill>
                <a:latin typeface="Calibri" panose="020F0502020204030204" pitchFamily="34" charset="0"/>
                <a:cs typeface="Calibri" panose="020F0502020204030204" pitchFamily="34" charset="0"/>
              </a:rPr>
              <a:t>une </a:t>
            </a:r>
            <a:r>
              <a:rPr lang="fr-FR" sz="1400" dirty="0" err="1" smtClean="0">
                <a:solidFill>
                  <a:schemeClr val="tx1"/>
                </a:solidFill>
                <a:latin typeface="Calibri" panose="020F0502020204030204" pitchFamily="34" charset="0"/>
                <a:cs typeface="Calibri" panose="020F0502020204030204" pitchFamily="34" charset="0"/>
              </a:rPr>
              <a:t>fe</a:t>
            </a:r>
            <a:r>
              <a:rPr lang="fr-FR" sz="1400" dirty="0" smtClean="0">
                <a:solidFill>
                  <a:schemeClr val="tx1"/>
                </a:solidFill>
                <a:latin typeface="Calibri" panose="020F0502020204030204" pitchFamily="34" charset="0"/>
                <a:cs typeface="Calibri" panose="020F0502020204030204" pitchFamily="34" charset="0"/>
              </a:rPr>
              <a:t>,</a:t>
            </a:r>
            <a:r>
              <a:rPr lang="fr-FR" sz="1400" dirty="0" smtClean="0">
                <a:solidFill>
                  <a:schemeClr val="tx1"/>
                </a:solidFill>
                <a:latin typeface="Calibri" panose="020F0502020204030204" pitchFamily="34" charset="0"/>
                <a:cs typeface="Calibri" panose="020F0502020204030204" pitchFamily="34" charset="0"/>
              </a:rPr>
              <a:t> </a:t>
            </a:r>
            <a:r>
              <a:rPr lang="fr-FR" sz="1400" dirty="0">
                <a:solidFill>
                  <a:schemeClr val="tx1"/>
                </a:solidFill>
                <a:latin typeface="Calibri" panose="020F0502020204030204" pitchFamily="34" charset="0"/>
                <a:cs typeface="Calibri" panose="020F0502020204030204" pitchFamily="34" charset="0"/>
              </a:rPr>
              <a:t>s’ouvre  au bout de 10 minutes me demandant si je souhaite continuer ma demande. En l’absence d’action de ma part, ma demande est libérée et pourra être modifiée par un autre utilisateur. Je pourrai y accéder de nouveau sur mon tableau  bord.</a:t>
            </a:r>
          </a:p>
        </p:txBody>
      </p:sp>
      <p:grpSp>
        <p:nvGrpSpPr>
          <p:cNvPr id="3" name="Groupe 2"/>
          <p:cNvGrpSpPr/>
          <p:nvPr/>
        </p:nvGrpSpPr>
        <p:grpSpPr>
          <a:xfrm>
            <a:off x="2845249" y="2247271"/>
            <a:ext cx="5508043" cy="1985508"/>
            <a:chOff x="2977595" y="2024155"/>
            <a:chExt cx="5508043" cy="1985508"/>
          </a:xfrm>
        </p:grpSpPr>
        <p:pic>
          <p:nvPicPr>
            <p:cNvPr id="4" name="Image 3"/>
            <p:cNvPicPr>
              <a:picLocks noChangeAspect="1"/>
            </p:cNvPicPr>
            <p:nvPr/>
          </p:nvPicPr>
          <p:blipFill rotWithShape="1">
            <a:blip r:embed="rId7">
              <a:extLst>
                <a:ext uri="{28A0092B-C50C-407E-A947-70E740481C1C}">
                  <a14:useLocalDpi xmlns:a14="http://schemas.microsoft.com/office/drawing/2010/main" val="0"/>
                </a:ext>
              </a:extLst>
            </a:blip>
            <a:srcRect l="552" t="1102" r="384" b="1279"/>
            <a:stretch/>
          </p:blipFill>
          <p:spPr>
            <a:xfrm>
              <a:off x="2977595" y="2024155"/>
              <a:ext cx="5508043" cy="1985508"/>
            </a:xfrm>
            <a:prstGeom prst="rect">
              <a:avLst/>
            </a:prstGeom>
            <a:ln w="28575">
              <a:solidFill>
                <a:srgbClr val="1565C0"/>
              </a:solidFill>
            </a:ln>
          </p:spPr>
        </p:pic>
        <p:sp>
          <p:nvSpPr>
            <p:cNvPr id="26" name="Ellipse 25">
              <a:extLst>
                <a:ext uri="{FF2B5EF4-FFF2-40B4-BE49-F238E27FC236}">
                  <a16:creationId xmlns:a16="http://schemas.microsoft.com/office/drawing/2014/main" xmlns="" id="{973772E7-EF42-451A-8DAC-ED5F43498905}"/>
                </a:ext>
              </a:extLst>
            </p:cNvPr>
            <p:cNvSpPr/>
            <p:nvPr/>
          </p:nvSpPr>
          <p:spPr>
            <a:xfrm>
              <a:off x="3586028" y="339422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7" name="Ellipse 26">
              <a:extLst>
                <a:ext uri="{FF2B5EF4-FFF2-40B4-BE49-F238E27FC236}">
                  <a16:creationId xmlns:a16="http://schemas.microsoft.com/office/drawing/2014/main" xmlns="" id="{973772E7-EF42-451A-8DAC-ED5F43498905}"/>
                </a:ext>
              </a:extLst>
            </p:cNvPr>
            <p:cNvSpPr/>
            <p:nvPr/>
          </p:nvSpPr>
          <p:spPr>
            <a:xfrm>
              <a:off x="6081844" y="339422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8" name="Ellipse 27">
              <a:extLst>
                <a:ext uri="{FF2B5EF4-FFF2-40B4-BE49-F238E27FC236}">
                  <a16:creationId xmlns:a16="http://schemas.microsoft.com/office/drawing/2014/main" xmlns="" id="{973772E7-EF42-451A-8DAC-ED5F43498905}"/>
                </a:ext>
              </a:extLst>
            </p:cNvPr>
            <p:cNvSpPr/>
            <p:nvPr/>
          </p:nvSpPr>
          <p:spPr>
            <a:xfrm>
              <a:off x="8045306" y="339422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sp>
        <p:nvSpPr>
          <p:cNvPr id="5" name="ZoneTexte 4"/>
          <p:cNvSpPr txBox="1"/>
          <p:nvPr/>
        </p:nvSpPr>
        <p:spPr>
          <a:xfrm>
            <a:off x="8894618" y="2576945"/>
            <a:ext cx="2757055" cy="741742"/>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fr-FR" sz="1200" dirty="0"/>
              <a:t>« ma demande est « libérée » et modifiable par tous. </a:t>
            </a:r>
          </a:p>
          <a:p>
            <a:pPr marL="285750" indent="-285750">
              <a:lnSpc>
                <a:spcPct val="85000"/>
              </a:lnSpc>
              <a:spcAft>
                <a:spcPts val="600"/>
              </a:spcAft>
              <a:buClr>
                <a:schemeClr val="accent2"/>
              </a:buClr>
              <a:buSzPct val="70000"/>
              <a:buFont typeface="Arial" pitchFamily="34" charset="0"/>
              <a:buChar char="►"/>
            </a:pPr>
            <a:r>
              <a:rPr lang="fr-FR" sz="1200" dirty="0"/>
              <a:t>« je pourrai » « y accéder via mon tableau »</a:t>
            </a:r>
          </a:p>
        </p:txBody>
      </p:sp>
    </p:spTree>
    <p:extLst>
      <p:ext uri="{BB962C8B-B14F-4D97-AF65-F5344CB8AC3E}">
        <p14:creationId xmlns:p14="http://schemas.microsoft.com/office/powerpoint/2010/main" val="383269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632229657"/>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62776"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itle 1">
            <a:extLst>
              <a:ext uri="{FF2B5EF4-FFF2-40B4-BE49-F238E27FC236}">
                <a16:creationId xmlns:a16="http://schemas.microsoft.com/office/drawing/2014/main" xmlns="" id="{2FB6275F-E033-4DEE-8DC5-8F5E2A3CC1D6}"/>
              </a:ext>
            </a:extLst>
          </p:cNvPr>
          <p:cNvSpPr txBox="1">
            <a:spLocks/>
          </p:cNvSpPr>
          <p:nvPr/>
        </p:nvSpPr>
        <p:spPr>
          <a:xfrm>
            <a:off x="2050743" y="57150"/>
            <a:ext cx="8552603"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6. Soumettre la demande </a:t>
            </a:r>
          </a:p>
        </p:txBody>
      </p:sp>
      <p:grpSp>
        <p:nvGrpSpPr>
          <p:cNvPr id="4" name="Groupe 3"/>
          <p:cNvGrpSpPr/>
          <p:nvPr/>
        </p:nvGrpSpPr>
        <p:grpSpPr>
          <a:xfrm>
            <a:off x="8222774" y="1944161"/>
            <a:ext cx="3711921" cy="1126123"/>
            <a:chOff x="1677910" y="3183477"/>
            <a:chExt cx="3711921" cy="1126123"/>
          </a:xfrm>
        </p:grpSpPr>
        <p:sp>
          <p:nvSpPr>
            <p:cNvPr id="41" name="ZoneTexte 40">
              <a:extLst>
                <a:ext uri="{FF2B5EF4-FFF2-40B4-BE49-F238E27FC236}">
                  <a16:creationId xmlns:a16="http://schemas.microsoft.com/office/drawing/2014/main" xmlns="" id="{E9E91080-3D50-4AB5-9690-2CC532B8A227}"/>
                </a:ext>
              </a:extLst>
            </p:cNvPr>
            <p:cNvSpPr txBox="1"/>
            <p:nvPr/>
          </p:nvSpPr>
          <p:spPr>
            <a:xfrm>
              <a:off x="2093825" y="3855106"/>
              <a:ext cx="3260160" cy="35086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pPr lvl="0"/>
              <a:r>
                <a:rPr lang="fr-FR" dirty="0"/>
                <a:t>Je choisis de confirmer ou non la soumission de la demande de certificat sanitaire </a:t>
              </a:r>
            </a:p>
          </p:txBody>
        </p:sp>
        <p:sp>
          <p:nvSpPr>
            <p:cNvPr id="54" name="Ellipse 53">
              <a:extLst>
                <a:ext uri="{FF2B5EF4-FFF2-40B4-BE49-F238E27FC236}">
                  <a16:creationId xmlns:a16="http://schemas.microsoft.com/office/drawing/2014/main" xmlns="" id="{973772E7-EF42-451A-8DAC-ED5F43498905}"/>
                </a:ext>
              </a:extLst>
            </p:cNvPr>
            <p:cNvSpPr/>
            <p:nvPr/>
          </p:nvSpPr>
          <p:spPr>
            <a:xfrm>
              <a:off x="1773278" y="3260889"/>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56" name="Ellipse 55">
              <a:extLst>
                <a:ext uri="{FF2B5EF4-FFF2-40B4-BE49-F238E27FC236}">
                  <a16:creationId xmlns:a16="http://schemas.microsoft.com/office/drawing/2014/main" xmlns="" id="{48DF46C4-021A-4352-B282-0D3D054C2694}"/>
                </a:ext>
              </a:extLst>
            </p:cNvPr>
            <p:cNvSpPr/>
            <p:nvPr/>
          </p:nvSpPr>
          <p:spPr>
            <a:xfrm>
              <a:off x="1772676" y="3896473"/>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a:t>
              </a:r>
            </a:p>
          </p:txBody>
        </p:sp>
        <p:sp>
          <p:nvSpPr>
            <p:cNvPr id="57" name="Ellipse 56">
              <a:extLst>
                <a:ext uri="{FF2B5EF4-FFF2-40B4-BE49-F238E27FC236}">
                  <a16:creationId xmlns:a16="http://schemas.microsoft.com/office/drawing/2014/main" xmlns="" id="{FAC9A468-7C44-44A6-B6D7-9C7540862BA4}"/>
                </a:ext>
              </a:extLst>
            </p:cNvPr>
            <p:cNvSpPr/>
            <p:nvPr/>
          </p:nvSpPr>
          <p:spPr>
            <a:xfrm>
              <a:off x="1766249" y="3572093"/>
              <a:ext cx="263493" cy="245261"/>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58" name="ZoneTexte 57">
              <a:extLst>
                <a:ext uri="{FF2B5EF4-FFF2-40B4-BE49-F238E27FC236}">
                  <a16:creationId xmlns:a16="http://schemas.microsoft.com/office/drawing/2014/main" xmlns="" id="{5ACBAF83-EF25-4E9A-951B-DF0832CA3C36}"/>
                </a:ext>
              </a:extLst>
            </p:cNvPr>
            <p:cNvSpPr txBox="1"/>
            <p:nvPr/>
          </p:nvSpPr>
          <p:spPr>
            <a:xfrm>
              <a:off x="2093825" y="3579005"/>
              <a:ext cx="3265787"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Déclenche une </a:t>
              </a:r>
              <a:r>
                <a:rPr lang="fr-FR" b="1" dirty="0"/>
                <a:t>POP UP</a:t>
              </a:r>
              <a:r>
                <a:rPr lang="fr-FR" dirty="0"/>
                <a:t>.</a:t>
              </a:r>
            </a:p>
          </p:txBody>
        </p:sp>
        <p:sp>
          <p:nvSpPr>
            <p:cNvPr id="132" name="ZoneTexte 131">
              <a:extLst>
                <a:ext uri="{FF2B5EF4-FFF2-40B4-BE49-F238E27FC236}">
                  <a16:creationId xmlns:a16="http://schemas.microsoft.com/office/drawing/2014/main" xmlns="" id="{73CB8AC2-6AF6-428E-B367-DCA203409580}"/>
                </a:ext>
              </a:extLst>
            </p:cNvPr>
            <p:cNvSpPr txBox="1"/>
            <p:nvPr/>
          </p:nvSpPr>
          <p:spPr>
            <a:xfrm>
              <a:off x="2095218" y="3267589"/>
              <a:ext cx="3294613" cy="193899"/>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dirty="0"/>
                <a:t>Cliquer pour sur « Soumettre » </a:t>
              </a:r>
            </a:p>
          </p:txBody>
        </p:sp>
        <p:sp>
          <p:nvSpPr>
            <p:cNvPr id="133" name="Rectangle 132">
              <a:extLst>
                <a:ext uri="{FF2B5EF4-FFF2-40B4-BE49-F238E27FC236}">
                  <a16:creationId xmlns:a16="http://schemas.microsoft.com/office/drawing/2014/main" xmlns="" id="{C9B8B954-4688-40D6-A55F-DD433536FD99}"/>
                </a:ext>
              </a:extLst>
            </p:cNvPr>
            <p:cNvSpPr/>
            <p:nvPr/>
          </p:nvSpPr>
          <p:spPr>
            <a:xfrm>
              <a:off x="1677910" y="3183477"/>
              <a:ext cx="3554723" cy="1126123"/>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grpSp>
      <p:sp>
        <p:nvSpPr>
          <p:cNvPr id="102" name="Rectangle 101">
            <a:extLst>
              <a:ext uri="{FF2B5EF4-FFF2-40B4-BE49-F238E27FC236}">
                <a16:creationId xmlns:a16="http://schemas.microsoft.com/office/drawing/2014/main" xmlns="" id="{BEA2D3B2-6505-4F9D-9193-198EFF1A21CF}"/>
              </a:ext>
            </a:extLst>
          </p:cNvPr>
          <p:cNvSpPr/>
          <p:nvPr/>
        </p:nvSpPr>
        <p:spPr>
          <a:xfrm>
            <a:off x="1082134" y="937694"/>
            <a:ext cx="10242358" cy="495542"/>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r>
              <a:rPr lang="fr-FR" sz="1400" dirty="0">
                <a:solidFill>
                  <a:schemeClr val="tx1"/>
                </a:solidFill>
                <a:latin typeface="Calibri" panose="020F0502020204030204" pitchFamily="34" charset="0"/>
                <a:cs typeface="Calibri" panose="020F0502020204030204" pitchFamily="34" charset="0"/>
              </a:rPr>
              <a:t>Lorsque j’ai fini de renseigner l’ensemble des champs de ma demande de certificat, je peux la soumettre à l’administration pour validation.</a:t>
            </a:r>
          </a:p>
        </p:txBody>
      </p:sp>
      <p:grpSp>
        <p:nvGrpSpPr>
          <p:cNvPr id="9" name="Groupe 8"/>
          <p:cNvGrpSpPr/>
          <p:nvPr/>
        </p:nvGrpSpPr>
        <p:grpSpPr>
          <a:xfrm>
            <a:off x="893402" y="1801601"/>
            <a:ext cx="4099978" cy="4198773"/>
            <a:chOff x="1000469" y="1760504"/>
            <a:chExt cx="4099978" cy="4198773"/>
          </a:xfrm>
        </p:grpSpPr>
        <p:pic>
          <p:nvPicPr>
            <p:cNvPr id="5" name="Image 4"/>
            <p:cNvPicPr>
              <a:picLocks noChangeAspect="1"/>
            </p:cNvPicPr>
            <p:nvPr/>
          </p:nvPicPr>
          <p:blipFill>
            <a:blip r:embed="rId7"/>
            <a:stretch>
              <a:fillRect/>
            </a:stretch>
          </p:blipFill>
          <p:spPr>
            <a:xfrm>
              <a:off x="1000469" y="1760504"/>
              <a:ext cx="4099978" cy="4198773"/>
            </a:xfrm>
            <a:prstGeom prst="rect">
              <a:avLst/>
            </a:prstGeom>
            <a:ln w="28575">
              <a:solidFill>
                <a:srgbClr val="1565C0"/>
              </a:solidFill>
            </a:ln>
          </p:spPr>
        </p:pic>
        <p:sp>
          <p:nvSpPr>
            <p:cNvPr id="7" name="Rectangle 6"/>
            <p:cNvSpPr/>
            <p:nvPr/>
          </p:nvSpPr>
          <p:spPr>
            <a:xfrm>
              <a:off x="4495800" y="5543767"/>
              <a:ext cx="529875" cy="329983"/>
            </a:xfrm>
            <a:prstGeom prst="rect">
              <a:avLst/>
            </a:prstGeom>
            <a:no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0" name="Ellipse 29">
              <a:extLst>
                <a:ext uri="{FF2B5EF4-FFF2-40B4-BE49-F238E27FC236}">
                  <a16:creationId xmlns:a16="http://schemas.microsoft.com/office/drawing/2014/main" xmlns="" id="{973772E7-EF42-451A-8DAC-ED5F43498905}"/>
                </a:ext>
              </a:extLst>
            </p:cNvPr>
            <p:cNvSpPr/>
            <p:nvPr/>
          </p:nvSpPr>
          <p:spPr>
            <a:xfrm>
              <a:off x="4801282" y="526979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grpSp>
      <p:grpSp>
        <p:nvGrpSpPr>
          <p:cNvPr id="8" name="Groupe 7"/>
          <p:cNvGrpSpPr/>
          <p:nvPr/>
        </p:nvGrpSpPr>
        <p:grpSpPr>
          <a:xfrm>
            <a:off x="5968721" y="3581209"/>
            <a:ext cx="4634625" cy="1243234"/>
            <a:chOff x="5609175" y="1803987"/>
            <a:chExt cx="4634625" cy="1243234"/>
          </a:xfrm>
        </p:grpSpPr>
        <p:pic>
          <p:nvPicPr>
            <p:cNvPr id="6" name="Image 5"/>
            <p:cNvPicPr>
              <a:picLocks noChangeAspect="1"/>
            </p:cNvPicPr>
            <p:nvPr/>
          </p:nvPicPr>
          <p:blipFill rotWithShape="1">
            <a:blip r:embed="rId8"/>
            <a:srcRect l="717" t="2909" r="1071" b="2593"/>
            <a:stretch/>
          </p:blipFill>
          <p:spPr>
            <a:xfrm>
              <a:off x="5609175" y="2005820"/>
              <a:ext cx="4565650" cy="1041401"/>
            </a:xfrm>
            <a:prstGeom prst="rect">
              <a:avLst/>
            </a:prstGeom>
          </p:spPr>
        </p:pic>
        <p:sp>
          <p:nvSpPr>
            <p:cNvPr id="31" name="Ellipse 30">
              <a:extLst>
                <a:ext uri="{FF2B5EF4-FFF2-40B4-BE49-F238E27FC236}">
                  <a16:creationId xmlns:a16="http://schemas.microsoft.com/office/drawing/2014/main" xmlns="" id="{973772E7-EF42-451A-8DAC-ED5F43498905}"/>
                </a:ext>
              </a:extLst>
            </p:cNvPr>
            <p:cNvSpPr/>
            <p:nvPr/>
          </p:nvSpPr>
          <p:spPr>
            <a:xfrm>
              <a:off x="9980910" y="180398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32" name="Ellipse 31">
              <a:extLst>
                <a:ext uri="{FF2B5EF4-FFF2-40B4-BE49-F238E27FC236}">
                  <a16:creationId xmlns:a16="http://schemas.microsoft.com/office/drawing/2014/main" xmlns="" id="{48DF46C4-021A-4352-B282-0D3D054C2694}"/>
                </a:ext>
              </a:extLst>
            </p:cNvPr>
            <p:cNvSpPr/>
            <p:nvPr/>
          </p:nvSpPr>
          <p:spPr>
            <a:xfrm>
              <a:off x="6112404" y="270563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a:t>
              </a:r>
            </a:p>
          </p:txBody>
        </p:sp>
        <p:sp>
          <p:nvSpPr>
            <p:cNvPr id="33" name="Ellipse 32">
              <a:extLst>
                <a:ext uri="{FF2B5EF4-FFF2-40B4-BE49-F238E27FC236}">
                  <a16:creationId xmlns:a16="http://schemas.microsoft.com/office/drawing/2014/main" xmlns="" id="{48DF46C4-021A-4352-B282-0D3D054C2694}"/>
                </a:ext>
              </a:extLst>
            </p:cNvPr>
            <p:cNvSpPr/>
            <p:nvPr/>
          </p:nvSpPr>
          <p:spPr>
            <a:xfrm>
              <a:off x="9465204" y="2736605"/>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a:t>
              </a:r>
            </a:p>
          </p:txBody>
        </p:sp>
      </p:grpSp>
      <p:sp>
        <p:nvSpPr>
          <p:cNvPr id="23" name="Rectangle 22"/>
          <p:cNvSpPr/>
          <p:nvPr/>
        </p:nvSpPr>
        <p:spPr>
          <a:xfrm>
            <a:off x="1543612" y="3507779"/>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624596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Connecteur droit 124"/>
          <p:cNvCxnSpPr/>
          <p:nvPr/>
        </p:nvCxnSpPr>
        <p:spPr>
          <a:xfrm>
            <a:off x="9460778" y="1767682"/>
            <a:ext cx="0" cy="370826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object 3"/>
          <p:cNvGrpSpPr/>
          <p:nvPr/>
        </p:nvGrpSpPr>
        <p:grpSpPr>
          <a:xfrm>
            <a:off x="915391" y="3113304"/>
            <a:ext cx="1337310" cy="314325"/>
            <a:chOff x="543941" y="3270378"/>
            <a:chExt cx="1337310" cy="314325"/>
          </a:xfrm>
        </p:grpSpPr>
        <p:sp>
          <p:nvSpPr>
            <p:cNvPr id="4" name="object 4"/>
            <p:cNvSpPr/>
            <p:nvPr/>
          </p:nvSpPr>
          <p:spPr>
            <a:xfrm>
              <a:off x="558546" y="3284983"/>
              <a:ext cx="1308100" cy="285115"/>
            </a:xfrm>
            <a:custGeom>
              <a:avLst/>
              <a:gdLst/>
              <a:ahLst/>
              <a:cxnLst/>
              <a:rect l="l" t="t" r="r" b="b"/>
              <a:pathLst>
                <a:path w="1308100" h="285114">
                  <a:moveTo>
                    <a:pt x="1260094" y="0"/>
                  </a:moveTo>
                  <a:lnTo>
                    <a:pt x="47498" y="0"/>
                  </a:lnTo>
                  <a:lnTo>
                    <a:pt x="29007" y="3731"/>
                  </a:lnTo>
                  <a:lnTo>
                    <a:pt x="13909" y="13909"/>
                  </a:lnTo>
                  <a:lnTo>
                    <a:pt x="3731" y="29007"/>
                  </a:lnTo>
                  <a:lnTo>
                    <a:pt x="0" y="47498"/>
                  </a:lnTo>
                  <a:lnTo>
                    <a:pt x="0" y="237490"/>
                  </a:lnTo>
                  <a:lnTo>
                    <a:pt x="3731" y="255975"/>
                  </a:lnTo>
                  <a:lnTo>
                    <a:pt x="13909" y="271073"/>
                  </a:lnTo>
                  <a:lnTo>
                    <a:pt x="29007" y="281254"/>
                  </a:lnTo>
                  <a:lnTo>
                    <a:pt x="47498" y="284988"/>
                  </a:lnTo>
                  <a:lnTo>
                    <a:pt x="1260094" y="284988"/>
                  </a:lnTo>
                  <a:lnTo>
                    <a:pt x="1278584" y="281254"/>
                  </a:lnTo>
                  <a:lnTo>
                    <a:pt x="1293682" y="271073"/>
                  </a:lnTo>
                  <a:lnTo>
                    <a:pt x="1303860" y="255975"/>
                  </a:lnTo>
                  <a:lnTo>
                    <a:pt x="1307592" y="237490"/>
                  </a:lnTo>
                  <a:lnTo>
                    <a:pt x="1307592" y="47498"/>
                  </a:lnTo>
                  <a:lnTo>
                    <a:pt x="1303860" y="29007"/>
                  </a:lnTo>
                  <a:lnTo>
                    <a:pt x="1293682" y="13909"/>
                  </a:lnTo>
                  <a:lnTo>
                    <a:pt x="1278584" y="3731"/>
                  </a:lnTo>
                  <a:lnTo>
                    <a:pt x="1260094" y="0"/>
                  </a:lnTo>
                  <a:close/>
                </a:path>
              </a:pathLst>
            </a:custGeom>
            <a:solidFill>
              <a:srgbClr val="1464C0"/>
            </a:solidFill>
          </p:spPr>
          <p:txBody>
            <a:bodyPr wrap="square" lIns="0" tIns="0" rIns="0" bIns="0" rtlCol="0"/>
            <a:lstStyle/>
            <a:p>
              <a:endParaRPr/>
            </a:p>
          </p:txBody>
        </p:sp>
        <p:sp>
          <p:nvSpPr>
            <p:cNvPr id="5" name="object 5"/>
            <p:cNvSpPr/>
            <p:nvPr/>
          </p:nvSpPr>
          <p:spPr>
            <a:xfrm>
              <a:off x="558546" y="3284983"/>
              <a:ext cx="1308100" cy="285115"/>
            </a:xfrm>
            <a:custGeom>
              <a:avLst/>
              <a:gdLst/>
              <a:ahLst/>
              <a:cxnLst/>
              <a:rect l="l" t="t" r="r" b="b"/>
              <a:pathLst>
                <a:path w="1308100" h="285114">
                  <a:moveTo>
                    <a:pt x="0" y="47498"/>
                  </a:moveTo>
                  <a:lnTo>
                    <a:pt x="3731" y="29007"/>
                  </a:lnTo>
                  <a:lnTo>
                    <a:pt x="13909" y="13909"/>
                  </a:lnTo>
                  <a:lnTo>
                    <a:pt x="29007" y="3731"/>
                  </a:lnTo>
                  <a:lnTo>
                    <a:pt x="47498" y="0"/>
                  </a:lnTo>
                  <a:lnTo>
                    <a:pt x="1260094" y="0"/>
                  </a:lnTo>
                  <a:lnTo>
                    <a:pt x="1278584" y="3731"/>
                  </a:lnTo>
                  <a:lnTo>
                    <a:pt x="1293682" y="13909"/>
                  </a:lnTo>
                  <a:lnTo>
                    <a:pt x="1303860" y="29007"/>
                  </a:lnTo>
                  <a:lnTo>
                    <a:pt x="1307592" y="47498"/>
                  </a:lnTo>
                  <a:lnTo>
                    <a:pt x="1307592" y="237490"/>
                  </a:lnTo>
                  <a:lnTo>
                    <a:pt x="1303860" y="255975"/>
                  </a:lnTo>
                  <a:lnTo>
                    <a:pt x="1293682" y="271073"/>
                  </a:lnTo>
                  <a:lnTo>
                    <a:pt x="1278584" y="281254"/>
                  </a:lnTo>
                  <a:lnTo>
                    <a:pt x="1260094" y="284988"/>
                  </a:lnTo>
                  <a:lnTo>
                    <a:pt x="47498" y="284988"/>
                  </a:lnTo>
                  <a:lnTo>
                    <a:pt x="29007" y="281254"/>
                  </a:lnTo>
                  <a:lnTo>
                    <a:pt x="13909" y="271073"/>
                  </a:lnTo>
                  <a:lnTo>
                    <a:pt x="3731" y="255975"/>
                  </a:lnTo>
                  <a:lnTo>
                    <a:pt x="0" y="237490"/>
                  </a:lnTo>
                  <a:lnTo>
                    <a:pt x="0" y="47498"/>
                  </a:lnTo>
                  <a:close/>
                </a:path>
              </a:pathLst>
            </a:custGeom>
            <a:ln w="28956">
              <a:solidFill>
                <a:srgbClr val="1464C0"/>
              </a:solidFill>
            </a:ln>
          </p:spPr>
          <p:txBody>
            <a:bodyPr wrap="square" lIns="0" tIns="0" rIns="0" bIns="0" rtlCol="0"/>
            <a:lstStyle/>
            <a:p>
              <a:endParaRPr/>
            </a:p>
          </p:txBody>
        </p:sp>
      </p:grpSp>
      <p:sp>
        <p:nvSpPr>
          <p:cNvPr id="6" name="object 6"/>
          <p:cNvSpPr txBox="1"/>
          <p:nvPr/>
        </p:nvSpPr>
        <p:spPr>
          <a:xfrm>
            <a:off x="1255624" y="3171721"/>
            <a:ext cx="619760" cy="197490"/>
          </a:xfrm>
          <a:prstGeom prst="rect">
            <a:avLst/>
          </a:prstGeom>
        </p:spPr>
        <p:txBody>
          <a:bodyPr vert="horz" wrap="square" lIns="0" tIns="12700" rIns="0" bIns="0" rtlCol="0">
            <a:spAutoFit/>
          </a:bodyPr>
          <a:lstStyle/>
          <a:p>
            <a:pPr marL="12700">
              <a:spcBef>
                <a:spcPts val="100"/>
              </a:spcBef>
            </a:pPr>
            <a:r>
              <a:rPr sz="1200" spc="-5" dirty="0">
                <a:solidFill>
                  <a:srgbClr val="FFFFFF"/>
                </a:solidFill>
                <a:latin typeface="Arial MT"/>
                <a:cs typeface="Arial MT"/>
              </a:rPr>
              <a:t>Brouillon</a:t>
            </a:r>
            <a:endParaRPr sz="1200" dirty="0">
              <a:latin typeface="Arial MT"/>
              <a:cs typeface="Arial MT"/>
            </a:endParaRPr>
          </a:p>
        </p:txBody>
      </p:sp>
      <p:grpSp>
        <p:nvGrpSpPr>
          <p:cNvPr id="7" name="object 7"/>
          <p:cNvGrpSpPr/>
          <p:nvPr/>
        </p:nvGrpSpPr>
        <p:grpSpPr>
          <a:xfrm>
            <a:off x="915391" y="4603775"/>
            <a:ext cx="1337310" cy="506730"/>
            <a:chOff x="543941" y="4760850"/>
            <a:chExt cx="1337310" cy="506730"/>
          </a:xfrm>
        </p:grpSpPr>
        <p:sp>
          <p:nvSpPr>
            <p:cNvPr id="8" name="object 8"/>
            <p:cNvSpPr/>
            <p:nvPr/>
          </p:nvSpPr>
          <p:spPr>
            <a:xfrm>
              <a:off x="558546" y="4775455"/>
              <a:ext cx="1308100" cy="477520"/>
            </a:xfrm>
            <a:custGeom>
              <a:avLst/>
              <a:gdLst/>
              <a:ahLst/>
              <a:cxnLst/>
              <a:rect l="l" t="t" r="r" b="b"/>
              <a:pathLst>
                <a:path w="1308100" h="477520">
                  <a:moveTo>
                    <a:pt x="1228090" y="0"/>
                  </a:moveTo>
                  <a:lnTo>
                    <a:pt x="79502" y="0"/>
                  </a:lnTo>
                  <a:lnTo>
                    <a:pt x="48557" y="6248"/>
                  </a:lnTo>
                  <a:lnTo>
                    <a:pt x="23287" y="23287"/>
                  </a:lnTo>
                  <a:lnTo>
                    <a:pt x="6248" y="48557"/>
                  </a:lnTo>
                  <a:lnTo>
                    <a:pt x="0" y="79501"/>
                  </a:lnTo>
                  <a:lnTo>
                    <a:pt x="0" y="397509"/>
                  </a:lnTo>
                  <a:lnTo>
                    <a:pt x="6248" y="428454"/>
                  </a:lnTo>
                  <a:lnTo>
                    <a:pt x="23287" y="453724"/>
                  </a:lnTo>
                  <a:lnTo>
                    <a:pt x="48557" y="470763"/>
                  </a:lnTo>
                  <a:lnTo>
                    <a:pt x="79502" y="477011"/>
                  </a:lnTo>
                  <a:lnTo>
                    <a:pt x="1228090" y="477011"/>
                  </a:lnTo>
                  <a:lnTo>
                    <a:pt x="1259034" y="470763"/>
                  </a:lnTo>
                  <a:lnTo>
                    <a:pt x="1284304" y="453724"/>
                  </a:lnTo>
                  <a:lnTo>
                    <a:pt x="1301343" y="428454"/>
                  </a:lnTo>
                  <a:lnTo>
                    <a:pt x="1307592" y="397509"/>
                  </a:lnTo>
                  <a:lnTo>
                    <a:pt x="1307592" y="79501"/>
                  </a:lnTo>
                  <a:lnTo>
                    <a:pt x="1301343" y="48557"/>
                  </a:lnTo>
                  <a:lnTo>
                    <a:pt x="1284304" y="23287"/>
                  </a:lnTo>
                  <a:lnTo>
                    <a:pt x="1259034" y="6248"/>
                  </a:lnTo>
                  <a:lnTo>
                    <a:pt x="1228090" y="0"/>
                  </a:lnTo>
                  <a:close/>
                </a:path>
              </a:pathLst>
            </a:custGeom>
            <a:solidFill>
              <a:srgbClr val="1464C0"/>
            </a:solidFill>
          </p:spPr>
          <p:txBody>
            <a:bodyPr wrap="square" lIns="0" tIns="0" rIns="0" bIns="0" rtlCol="0"/>
            <a:lstStyle/>
            <a:p>
              <a:endParaRPr/>
            </a:p>
          </p:txBody>
        </p:sp>
        <p:sp>
          <p:nvSpPr>
            <p:cNvPr id="9" name="object 9"/>
            <p:cNvSpPr/>
            <p:nvPr/>
          </p:nvSpPr>
          <p:spPr>
            <a:xfrm>
              <a:off x="558546" y="4775455"/>
              <a:ext cx="1308100" cy="477520"/>
            </a:xfrm>
            <a:custGeom>
              <a:avLst/>
              <a:gdLst/>
              <a:ahLst/>
              <a:cxnLst/>
              <a:rect l="l" t="t" r="r" b="b"/>
              <a:pathLst>
                <a:path w="1308100" h="477520">
                  <a:moveTo>
                    <a:pt x="0" y="79501"/>
                  </a:moveTo>
                  <a:lnTo>
                    <a:pt x="6248" y="48557"/>
                  </a:lnTo>
                  <a:lnTo>
                    <a:pt x="23287" y="23287"/>
                  </a:lnTo>
                  <a:lnTo>
                    <a:pt x="48557" y="6248"/>
                  </a:lnTo>
                  <a:lnTo>
                    <a:pt x="79502" y="0"/>
                  </a:lnTo>
                  <a:lnTo>
                    <a:pt x="1228090" y="0"/>
                  </a:lnTo>
                  <a:lnTo>
                    <a:pt x="1259034" y="6248"/>
                  </a:lnTo>
                  <a:lnTo>
                    <a:pt x="1284304" y="23287"/>
                  </a:lnTo>
                  <a:lnTo>
                    <a:pt x="1301343" y="48557"/>
                  </a:lnTo>
                  <a:lnTo>
                    <a:pt x="1307592" y="79501"/>
                  </a:lnTo>
                  <a:lnTo>
                    <a:pt x="1307592" y="397509"/>
                  </a:lnTo>
                  <a:lnTo>
                    <a:pt x="1301343" y="428454"/>
                  </a:lnTo>
                  <a:lnTo>
                    <a:pt x="1284304" y="453724"/>
                  </a:lnTo>
                  <a:lnTo>
                    <a:pt x="1259034" y="470763"/>
                  </a:lnTo>
                  <a:lnTo>
                    <a:pt x="1228090" y="477011"/>
                  </a:lnTo>
                  <a:lnTo>
                    <a:pt x="79502" y="477011"/>
                  </a:lnTo>
                  <a:lnTo>
                    <a:pt x="48557" y="470763"/>
                  </a:lnTo>
                  <a:lnTo>
                    <a:pt x="23287" y="453724"/>
                  </a:lnTo>
                  <a:lnTo>
                    <a:pt x="6248" y="428454"/>
                  </a:lnTo>
                  <a:lnTo>
                    <a:pt x="0" y="397509"/>
                  </a:lnTo>
                  <a:lnTo>
                    <a:pt x="0" y="79501"/>
                  </a:lnTo>
                  <a:close/>
                </a:path>
              </a:pathLst>
            </a:custGeom>
            <a:ln w="28956">
              <a:solidFill>
                <a:srgbClr val="1464C0"/>
              </a:solidFill>
            </a:ln>
          </p:spPr>
          <p:txBody>
            <a:bodyPr wrap="square" lIns="0" tIns="0" rIns="0" bIns="0" rtlCol="0"/>
            <a:lstStyle/>
            <a:p>
              <a:endParaRPr/>
            </a:p>
          </p:txBody>
        </p:sp>
      </p:grpSp>
      <p:sp>
        <p:nvSpPr>
          <p:cNvPr id="10" name="object 10"/>
          <p:cNvSpPr txBox="1"/>
          <p:nvPr/>
        </p:nvSpPr>
        <p:spPr>
          <a:xfrm>
            <a:off x="1233909" y="4657013"/>
            <a:ext cx="797560" cy="391160"/>
          </a:xfrm>
          <a:prstGeom prst="rect">
            <a:avLst/>
          </a:prstGeom>
        </p:spPr>
        <p:txBody>
          <a:bodyPr vert="horz" wrap="square" lIns="0" tIns="12700" rIns="0" bIns="0" rtlCol="0">
            <a:spAutoFit/>
          </a:bodyPr>
          <a:lstStyle/>
          <a:p>
            <a:pPr marL="12700" marR="5080" indent="51435">
              <a:spcBef>
                <a:spcPts val="100"/>
              </a:spcBef>
            </a:pPr>
            <a:r>
              <a:rPr sz="1200" spc="-5" dirty="0">
                <a:solidFill>
                  <a:srgbClr val="FFFFFF"/>
                </a:solidFill>
                <a:latin typeface="Arial MT"/>
                <a:cs typeface="Arial MT"/>
              </a:rPr>
              <a:t>Retour </a:t>
            </a:r>
            <a:r>
              <a:rPr sz="1200" dirty="0">
                <a:solidFill>
                  <a:srgbClr val="FFFFFF"/>
                </a:solidFill>
                <a:latin typeface="Arial MT"/>
                <a:cs typeface="Arial MT"/>
              </a:rPr>
              <a:t>au </a:t>
            </a:r>
            <a:r>
              <a:rPr sz="1200" spc="5" dirty="0">
                <a:solidFill>
                  <a:srgbClr val="FFFFFF"/>
                </a:solidFill>
                <a:latin typeface="Arial MT"/>
                <a:cs typeface="Arial MT"/>
              </a:rPr>
              <a:t> </a:t>
            </a:r>
            <a:r>
              <a:rPr sz="1200" dirty="0">
                <a:solidFill>
                  <a:srgbClr val="FFFFFF"/>
                </a:solidFill>
                <a:latin typeface="Arial MT"/>
                <a:cs typeface="Arial MT"/>
              </a:rPr>
              <a:t>de</a:t>
            </a:r>
            <a:r>
              <a:rPr sz="1200" spc="5" dirty="0">
                <a:solidFill>
                  <a:srgbClr val="FFFFFF"/>
                </a:solidFill>
                <a:latin typeface="Arial MT"/>
                <a:cs typeface="Arial MT"/>
              </a:rPr>
              <a:t>m</a:t>
            </a:r>
            <a:r>
              <a:rPr sz="1200" dirty="0">
                <a:solidFill>
                  <a:srgbClr val="FFFFFF"/>
                </a:solidFill>
                <a:latin typeface="Arial MT"/>
                <a:cs typeface="Arial MT"/>
              </a:rPr>
              <a:t>a</a:t>
            </a:r>
            <a:r>
              <a:rPr sz="1200" spc="-10" dirty="0">
                <a:solidFill>
                  <a:srgbClr val="FFFFFF"/>
                </a:solidFill>
                <a:latin typeface="Arial MT"/>
                <a:cs typeface="Arial MT"/>
              </a:rPr>
              <a:t>nd</a:t>
            </a:r>
            <a:r>
              <a:rPr sz="1200" dirty="0">
                <a:solidFill>
                  <a:srgbClr val="FFFFFF"/>
                </a:solidFill>
                <a:latin typeface="Arial MT"/>
                <a:cs typeface="Arial MT"/>
              </a:rPr>
              <a:t>e</a:t>
            </a:r>
            <a:r>
              <a:rPr sz="1200" spc="-10" dirty="0">
                <a:solidFill>
                  <a:srgbClr val="FFFFFF"/>
                </a:solidFill>
                <a:latin typeface="Arial MT"/>
                <a:cs typeface="Arial MT"/>
              </a:rPr>
              <a:t>u</a:t>
            </a:r>
            <a:r>
              <a:rPr sz="1200" dirty="0">
                <a:solidFill>
                  <a:srgbClr val="FFFFFF"/>
                </a:solidFill>
                <a:latin typeface="Arial MT"/>
                <a:cs typeface="Arial MT"/>
              </a:rPr>
              <a:t>r</a:t>
            </a:r>
            <a:endParaRPr sz="1200" dirty="0">
              <a:latin typeface="Arial MT"/>
              <a:cs typeface="Arial MT"/>
            </a:endParaRPr>
          </a:p>
        </p:txBody>
      </p:sp>
      <p:grpSp>
        <p:nvGrpSpPr>
          <p:cNvPr id="90" name="Groupe 89"/>
          <p:cNvGrpSpPr/>
          <p:nvPr/>
        </p:nvGrpSpPr>
        <p:grpSpPr>
          <a:xfrm>
            <a:off x="6155206" y="2991808"/>
            <a:ext cx="1337310" cy="506730"/>
            <a:chOff x="5654049" y="3885082"/>
            <a:chExt cx="1337310" cy="506730"/>
          </a:xfrm>
        </p:grpSpPr>
        <p:grpSp>
          <p:nvGrpSpPr>
            <p:cNvPr id="15" name="object 15"/>
            <p:cNvGrpSpPr/>
            <p:nvPr/>
          </p:nvGrpSpPr>
          <p:grpSpPr>
            <a:xfrm>
              <a:off x="5654049" y="3885082"/>
              <a:ext cx="1337310" cy="506730"/>
              <a:chOff x="4131436" y="3857118"/>
              <a:chExt cx="1337310" cy="506730"/>
            </a:xfrm>
          </p:grpSpPr>
          <p:sp>
            <p:nvSpPr>
              <p:cNvPr id="16" name="object 16"/>
              <p:cNvSpPr/>
              <p:nvPr/>
            </p:nvSpPr>
            <p:spPr>
              <a:xfrm>
                <a:off x="4146041" y="3871723"/>
                <a:ext cx="1308100" cy="477520"/>
              </a:xfrm>
              <a:custGeom>
                <a:avLst/>
                <a:gdLst/>
                <a:ahLst/>
                <a:cxnLst/>
                <a:rect l="l" t="t" r="r" b="b"/>
                <a:pathLst>
                  <a:path w="1308100" h="477520">
                    <a:moveTo>
                      <a:pt x="1228090" y="0"/>
                    </a:moveTo>
                    <a:lnTo>
                      <a:pt x="79502" y="0"/>
                    </a:lnTo>
                    <a:lnTo>
                      <a:pt x="48557" y="6248"/>
                    </a:lnTo>
                    <a:lnTo>
                      <a:pt x="23287" y="23287"/>
                    </a:lnTo>
                    <a:lnTo>
                      <a:pt x="6248" y="48557"/>
                    </a:lnTo>
                    <a:lnTo>
                      <a:pt x="0" y="79502"/>
                    </a:lnTo>
                    <a:lnTo>
                      <a:pt x="0" y="397510"/>
                    </a:lnTo>
                    <a:lnTo>
                      <a:pt x="6248" y="428454"/>
                    </a:lnTo>
                    <a:lnTo>
                      <a:pt x="23287" y="453724"/>
                    </a:lnTo>
                    <a:lnTo>
                      <a:pt x="48557" y="470763"/>
                    </a:lnTo>
                    <a:lnTo>
                      <a:pt x="79502" y="477012"/>
                    </a:lnTo>
                    <a:lnTo>
                      <a:pt x="1228090" y="477012"/>
                    </a:lnTo>
                    <a:lnTo>
                      <a:pt x="1259034" y="470763"/>
                    </a:lnTo>
                    <a:lnTo>
                      <a:pt x="1284304" y="453724"/>
                    </a:lnTo>
                    <a:lnTo>
                      <a:pt x="1301343" y="428454"/>
                    </a:lnTo>
                    <a:lnTo>
                      <a:pt x="1307592" y="397510"/>
                    </a:lnTo>
                    <a:lnTo>
                      <a:pt x="1307592" y="79502"/>
                    </a:lnTo>
                    <a:lnTo>
                      <a:pt x="1301343" y="48557"/>
                    </a:lnTo>
                    <a:lnTo>
                      <a:pt x="1284304" y="23287"/>
                    </a:lnTo>
                    <a:lnTo>
                      <a:pt x="1259034" y="6248"/>
                    </a:lnTo>
                    <a:lnTo>
                      <a:pt x="1228090" y="0"/>
                    </a:lnTo>
                    <a:close/>
                  </a:path>
                </a:pathLst>
              </a:custGeom>
              <a:solidFill>
                <a:srgbClr val="1464C0"/>
              </a:solidFill>
            </p:spPr>
            <p:txBody>
              <a:bodyPr wrap="square" lIns="0" tIns="0" rIns="0" bIns="0" rtlCol="0"/>
              <a:lstStyle/>
              <a:p>
                <a:endParaRPr/>
              </a:p>
            </p:txBody>
          </p:sp>
          <p:sp>
            <p:nvSpPr>
              <p:cNvPr id="17" name="object 17"/>
              <p:cNvSpPr/>
              <p:nvPr/>
            </p:nvSpPr>
            <p:spPr>
              <a:xfrm>
                <a:off x="4146041" y="3871723"/>
                <a:ext cx="1308100" cy="477520"/>
              </a:xfrm>
              <a:custGeom>
                <a:avLst/>
                <a:gdLst/>
                <a:ahLst/>
                <a:cxnLst/>
                <a:rect l="l" t="t" r="r" b="b"/>
                <a:pathLst>
                  <a:path w="1308100" h="477520">
                    <a:moveTo>
                      <a:pt x="0" y="79502"/>
                    </a:moveTo>
                    <a:lnTo>
                      <a:pt x="6248" y="48557"/>
                    </a:lnTo>
                    <a:lnTo>
                      <a:pt x="23287" y="23287"/>
                    </a:lnTo>
                    <a:lnTo>
                      <a:pt x="48557" y="6248"/>
                    </a:lnTo>
                    <a:lnTo>
                      <a:pt x="79502" y="0"/>
                    </a:lnTo>
                    <a:lnTo>
                      <a:pt x="1228090" y="0"/>
                    </a:lnTo>
                    <a:lnTo>
                      <a:pt x="1259034" y="6248"/>
                    </a:lnTo>
                    <a:lnTo>
                      <a:pt x="1284304" y="23287"/>
                    </a:lnTo>
                    <a:lnTo>
                      <a:pt x="1301343" y="48557"/>
                    </a:lnTo>
                    <a:lnTo>
                      <a:pt x="1307592" y="79502"/>
                    </a:lnTo>
                    <a:lnTo>
                      <a:pt x="1307592" y="397510"/>
                    </a:lnTo>
                    <a:lnTo>
                      <a:pt x="1301343" y="428454"/>
                    </a:lnTo>
                    <a:lnTo>
                      <a:pt x="1284304" y="453724"/>
                    </a:lnTo>
                    <a:lnTo>
                      <a:pt x="1259034" y="470763"/>
                    </a:lnTo>
                    <a:lnTo>
                      <a:pt x="1228090" y="477012"/>
                    </a:lnTo>
                    <a:lnTo>
                      <a:pt x="79502" y="477012"/>
                    </a:lnTo>
                    <a:lnTo>
                      <a:pt x="48557" y="470763"/>
                    </a:lnTo>
                    <a:lnTo>
                      <a:pt x="23287" y="453724"/>
                    </a:lnTo>
                    <a:lnTo>
                      <a:pt x="6248" y="428454"/>
                    </a:lnTo>
                    <a:lnTo>
                      <a:pt x="0" y="397510"/>
                    </a:lnTo>
                    <a:lnTo>
                      <a:pt x="0" y="79502"/>
                    </a:lnTo>
                    <a:close/>
                  </a:path>
                </a:pathLst>
              </a:custGeom>
              <a:ln w="28956">
                <a:solidFill>
                  <a:srgbClr val="1464C0"/>
                </a:solidFill>
              </a:ln>
            </p:spPr>
            <p:txBody>
              <a:bodyPr wrap="square" lIns="0" tIns="0" rIns="0" bIns="0" rtlCol="0"/>
              <a:lstStyle/>
              <a:p>
                <a:endParaRPr/>
              </a:p>
            </p:txBody>
          </p:sp>
        </p:grpSp>
        <p:sp>
          <p:nvSpPr>
            <p:cNvPr id="18" name="object 18"/>
            <p:cNvSpPr txBox="1"/>
            <p:nvPr/>
          </p:nvSpPr>
          <p:spPr>
            <a:xfrm>
              <a:off x="5961707" y="3923182"/>
              <a:ext cx="721995" cy="391160"/>
            </a:xfrm>
            <a:prstGeom prst="rect">
              <a:avLst/>
            </a:prstGeom>
          </p:spPr>
          <p:txBody>
            <a:bodyPr vert="horz" wrap="square" lIns="0" tIns="12700" rIns="0" bIns="0" rtlCol="0">
              <a:spAutoFit/>
            </a:bodyPr>
            <a:lstStyle/>
            <a:p>
              <a:pPr marL="12700" marR="5080" indent="254000">
                <a:spcBef>
                  <a:spcPts val="100"/>
                </a:spcBef>
              </a:pPr>
              <a:r>
                <a:rPr sz="1200" dirty="0">
                  <a:solidFill>
                    <a:srgbClr val="FFFFFF"/>
                  </a:solidFill>
                  <a:latin typeface="Arial MT"/>
                  <a:cs typeface="Arial MT"/>
                </a:rPr>
                <a:t>En </a:t>
              </a:r>
              <a:r>
                <a:rPr sz="1200" spc="5" dirty="0">
                  <a:solidFill>
                    <a:srgbClr val="FFFFFF"/>
                  </a:solidFill>
                  <a:latin typeface="Arial MT"/>
                  <a:cs typeface="Arial MT"/>
                </a:rPr>
                <a:t> </a:t>
              </a:r>
              <a:r>
                <a:rPr sz="1200" spc="-5" dirty="0">
                  <a:solidFill>
                    <a:srgbClr val="FFFFFF"/>
                  </a:solidFill>
                  <a:latin typeface="Arial MT"/>
                  <a:cs typeface="Arial MT"/>
                </a:rPr>
                <a:t>i</a:t>
              </a:r>
              <a:r>
                <a:rPr sz="1200" dirty="0">
                  <a:solidFill>
                    <a:srgbClr val="FFFFFF"/>
                  </a:solidFill>
                  <a:latin typeface="Arial MT"/>
                  <a:cs typeface="Arial MT"/>
                </a:rPr>
                <a:t>n</a:t>
              </a:r>
              <a:r>
                <a:rPr sz="1200" spc="-5" dirty="0">
                  <a:solidFill>
                    <a:srgbClr val="FFFFFF"/>
                  </a:solidFill>
                  <a:latin typeface="Arial MT"/>
                  <a:cs typeface="Arial MT"/>
                </a:rPr>
                <a:t>s</a:t>
              </a:r>
              <a:r>
                <a:rPr sz="1200" dirty="0">
                  <a:solidFill>
                    <a:srgbClr val="FFFFFF"/>
                  </a:solidFill>
                  <a:latin typeface="Arial MT"/>
                  <a:cs typeface="Arial MT"/>
                </a:rPr>
                <a:t>t</a:t>
              </a:r>
              <a:r>
                <a:rPr sz="1200" spc="-5" dirty="0">
                  <a:solidFill>
                    <a:srgbClr val="FFFFFF"/>
                  </a:solidFill>
                  <a:latin typeface="Arial MT"/>
                  <a:cs typeface="Arial MT"/>
                </a:rPr>
                <a:t>r</a:t>
              </a:r>
              <a:r>
                <a:rPr sz="1200" dirty="0">
                  <a:solidFill>
                    <a:srgbClr val="FFFFFF"/>
                  </a:solidFill>
                  <a:latin typeface="Arial MT"/>
                  <a:cs typeface="Arial MT"/>
                </a:rPr>
                <a:t>u</a:t>
              </a:r>
              <a:r>
                <a:rPr sz="1200" spc="-5" dirty="0">
                  <a:solidFill>
                    <a:srgbClr val="FFFFFF"/>
                  </a:solidFill>
                  <a:latin typeface="Arial MT"/>
                  <a:cs typeface="Arial MT"/>
                </a:rPr>
                <a:t>c</a:t>
              </a:r>
              <a:r>
                <a:rPr sz="1200" dirty="0">
                  <a:solidFill>
                    <a:srgbClr val="FFFFFF"/>
                  </a:solidFill>
                  <a:latin typeface="Arial MT"/>
                  <a:cs typeface="Arial MT"/>
                </a:rPr>
                <a:t>t</a:t>
              </a:r>
              <a:r>
                <a:rPr sz="1200" spc="-5" dirty="0">
                  <a:solidFill>
                    <a:srgbClr val="FFFFFF"/>
                  </a:solidFill>
                  <a:latin typeface="Arial MT"/>
                  <a:cs typeface="Arial MT"/>
                </a:rPr>
                <a:t>i</a:t>
              </a:r>
              <a:r>
                <a:rPr sz="1200" dirty="0">
                  <a:solidFill>
                    <a:srgbClr val="FFFFFF"/>
                  </a:solidFill>
                  <a:latin typeface="Arial MT"/>
                  <a:cs typeface="Arial MT"/>
                </a:rPr>
                <a:t>on</a:t>
              </a:r>
              <a:endParaRPr sz="1200" dirty="0">
                <a:latin typeface="Arial MT"/>
                <a:cs typeface="Arial MT"/>
              </a:endParaRPr>
            </a:p>
          </p:txBody>
        </p:sp>
      </p:grpSp>
      <p:grpSp>
        <p:nvGrpSpPr>
          <p:cNvPr id="93" name="Groupe 92"/>
          <p:cNvGrpSpPr/>
          <p:nvPr/>
        </p:nvGrpSpPr>
        <p:grpSpPr>
          <a:xfrm>
            <a:off x="7667999" y="2072800"/>
            <a:ext cx="1416922" cy="577703"/>
            <a:chOff x="7421154" y="3284984"/>
            <a:chExt cx="1416922" cy="404155"/>
          </a:xfrm>
        </p:grpSpPr>
        <p:grpSp>
          <p:nvGrpSpPr>
            <p:cNvPr id="19" name="object 19"/>
            <p:cNvGrpSpPr/>
            <p:nvPr/>
          </p:nvGrpSpPr>
          <p:grpSpPr>
            <a:xfrm>
              <a:off x="7421154" y="3284984"/>
              <a:ext cx="1318731" cy="285115"/>
              <a:chOff x="5897154" y="3284983"/>
              <a:chExt cx="1318731" cy="285115"/>
            </a:xfrm>
          </p:grpSpPr>
          <p:sp>
            <p:nvSpPr>
              <p:cNvPr id="20" name="object 20"/>
              <p:cNvSpPr/>
              <p:nvPr/>
            </p:nvSpPr>
            <p:spPr>
              <a:xfrm>
                <a:off x="5897154" y="3284983"/>
                <a:ext cx="1308100" cy="285115"/>
              </a:xfrm>
              <a:custGeom>
                <a:avLst/>
                <a:gdLst/>
                <a:ahLst/>
                <a:cxnLst/>
                <a:rect l="l" t="t" r="r" b="b"/>
                <a:pathLst>
                  <a:path w="1308100" h="285114">
                    <a:moveTo>
                      <a:pt x="1260094" y="0"/>
                    </a:moveTo>
                    <a:lnTo>
                      <a:pt x="47498" y="0"/>
                    </a:lnTo>
                    <a:lnTo>
                      <a:pt x="29007" y="3731"/>
                    </a:lnTo>
                    <a:lnTo>
                      <a:pt x="13909" y="13909"/>
                    </a:lnTo>
                    <a:lnTo>
                      <a:pt x="3731" y="29007"/>
                    </a:lnTo>
                    <a:lnTo>
                      <a:pt x="0" y="47498"/>
                    </a:lnTo>
                    <a:lnTo>
                      <a:pt x="0" y="237490"/>
                    </a:lnTo>
                    <a:lnTo>
                      <a:pt x="3731" y="255975"/>
                    </a:lnTo>
                    <a:lnTo>
                      <a:pt x="13909" y="271073"/>
                    </a:lnTo>
                    <a:lnTo>
                      <a:pt x="29007" y="281254"/>
                    </a:lnTo>
                    <a:lnTo>
                      <a:pt x="47498" y="284988"/>
                    </a:lnTo>
                    <a:lnTo>
                      <a:pt x="1260094" y="284988"/>
                    </a:lnTo>
                    <a:lnTo>
                      <a:pt x="1278584" y="281254"/>
                    </a:lnTo>
                    <a:lnTo>
                      <a:pt x="1293682" y="271073"/>
                    </a:lnTo>
                    <a:lnTo>
                      <a:pt x="1303860" y="255975"/>
                    </a:lnTo>
                    <a:lnTo>
                      <a:pt x="1307592" y="237490"/>
                    </a:lnTo>
                    <a:lnTo>
                      <a:pt x="1307592" y="47498"/>
                    </a:lnTo>
                    <a:lnTo>
                      <a:pt x="1303860" y="29007"/>
                    </a:lnTo>
                    <a:lnTo>
                      <a:pt x="1293682" y="13909"/>
                    </a:lnTo>
                    <a:lnTo>
                      <a:pt x="1278584" y="3731"/>
                    </a:lnTo>
                    <a:lnTo>
                      <a:pt x="1260094" y="0"/>
                    </a:lnTo>
                    <a:close/>
                  </a:path>
                </a:pathLst>
              </a:custGeom>
              <a:solidFill>
                <a:srgbClr val="1464C0"/>
              </a:solidFill>
            </p:spPr>
            <p:txBody>
              <a:bodyPr wrap="square" lIns="0" tIns="0" rIns="0" bIns="0" rtlCol="0"/>
              <a:lstStyle/>
              <a:p>
                <a:endParaRPr sz="1200"/>
              </a:p>
            </p:txBody>
          </p:sp>
          <p:sp>
            <p:nvSpPr>
              <p:cNvPr id="21" name="object 21"/>
              <p:cNvSpPr/>
              <p:nvPr/>
            </p:nvSpPr>
            <p:spPr>
              <a:xfrm>
                <a:off x="5907785" y="3284983"/>
                <a:ext cx="1308100" cy="285115"/>
              </a:xfrm>
              <a:custGeom>
                <a:avLst/>
                <a:gdLst/>
                <a:ahLst/>
                <a:cxnLst/>
                <a:rect l="l" t="t" r="r" b="b"/>
                <a:pathLst>
                  <a:path w="1308100" h="285114">
                    <a:moveTo>
                      <a:pt x="0" y="47498"/>
                    </a:moveTo>
                    <a:lnTo>
                      <a:pt x="3731" y="29007"/>
                    </a:lnTo>
                    <a:lnTo>
                      <a:pt x="13909" y="13909"/>
                    </a:lnTo>
                    <a:lnTo>
                      <a:pt x="29007" y="3731"/>
                    </a:lnTo>
                    <a:lnTo>
                      <a:pt x="47498" y="0"/>
                    </a:lnTo>
                    <a:lnTo>
                      <a:pt x="1260094" y="0"/>
                    </a:lnTo>
                    <a:lnTo>
                      <a:pt x="1278584" y="3731"/>
                    </a:lnTo>
                    <a:lnTo>
                      <a:pt x="1293682" y="13909"/>
                    </a:lnTo>
                    <a:lnTo>
                      <a:pt x="1303860" y="29007"/>
                    </a:lnTo>
                    <a:lnTo>
                      <a:pt x="1307592" y="47498"/>
                    </a:lnTo>
                    <a:lnTo>
                      <a:pt x="1307592" y="237490"/>
                    </a:lnTo>
                    <a:lnTo>
                      <a:pt x="1303860" y="255975"/>
                    </a:lnTo>
                    <a:lnTo>
                      <a:pt x="1293682" y="271073"/>
                    </a:lnTo>
                    <a:lnTo>
                      <a:pt x="1278584" y="281254"/>
                    </a:lnTo>
                    <a:lnTo>
                      <a:pt x="1260094" y="284988"/>
                    </a:lnTo>
                    <a:lnTo>
                      <a:pt x="47498" y="284988"/>
                    </a:lnTo>
                    <a:lnTo>
                      <a:pt x="29007" y="281254"/>
                    </a:lnTo>
                    <a:lnTo>
                      <a:pt x="13909" y="271073"/>
                    </a:lnTo>
                    <a:lnTo>
                      <a:pt x="3731" y="255975"/>
                    </a:lnTo>
                    <a:lnTo>
                      <a:pt x="0" y="237490"/>
                    </a:lnTo>
                    <a:lnTo>
                      <a:pt x="0" y="47498"/>
                    </a:lnTo>
                    <a:close/>
                  </a:path>
                </a:pathLst>
              </a:custGeom>
              <a:ln w="28956">
                <a:solidFill>
                  <a:srgbClr val="1464C0"/>
                </a:solidFill>
              </a:ln>
            </p:spPr>
            <p:txBody>
              <a:bodyPr wrap="square" lIns="0" tIns="0" rIns="0" bIns="0" rtlCol="0"/>
              <a:lstStyle/>
              <a:p>
                <a:endParaRPr sz="1200"/>
              </a:p>
            </p:txBody>
          </p:sp>
        </p:grpSp>
        <p:sp>
          <p:nvSpPr>
            <p:cNvPr id="22" name="object 22"/>
            <p:cNvSpPr txBox="1"/>
            <p:nvPr/>
          </p:nvSpPr>
          <p:spPr>
            <a:xfrm>
              <a:off x="7604183" y="3290963"/>
              <a:ext cx="1233893" cy="398176"/>
            </a:xfrm>
            <a:prstGeom prst="rect">
              <a:avLst/>
            </a:prstGeom>
          </p:spPr>
          <p:txBody>
            <a:bodyPr vert="horz" wrap="square" lIns="0" tIns="12700" rIns="0" bIns="0" rtlCol="0">
              <a:spAutoFit/>
            </a:bodyPr>
            <a:lstStyle/>
            <a:p>
              <a:pPr marL="12700">
                <a:spcBef>
                  <a:spcPts val="100"/>
                </a:spcBef>
              </a:pPr>
              <a:r>
                <a:rPr lang="fr-FR" sz="1200" spc="-20" dirty="0" smtClean="0">
                  <a:solidFill>
                    <a:srgbClr val="FFFFFF"/>
                  </a:solidFill>
                  <a:latin typeface="Arial MT"/>
                  <a:cs typeface="Arial MT"/>
                </a:rPr>
                <a:t>En cours d’instruction</a:t>
              </a:r>
              <a:endParaRPr sz="1200" dirty="0">
                <a:latin typeface="Arial MT"/>
                <a:cs typeface="Arial MT"/>
              </a:endParaRPr>
            </a:p>
          </p:txBody>
        </p:sp>
      </p:grpSp>
      <p:sp>
        <p:nvSpPr>
          <p:cNvPr id="24" name="object 24"/>
          <p:cNvSpPr/>
          <p:nvPr/>
        </p:nvSpPr>
        <p:spPr>
          <a:xfrm>
            <a:off x="7792911" y="3569367"/>
            <a:ext cx="1308100" cy="285115"/>
          </a:xfrm>
          <a:custGeom>
            <a:avLst/>
            <a:gdLst/>
            <a:ahLst/>
            <a:cxnLst/>
            <a:rect l="l" t="t" r="r" b="b"/>
            <a:pathLst>
              <a:path w="1308100" h="285114">
                <a:moveTo>
                  <a:pt x="1260094" y="0"/>
                </a:moveTo>
                <a:lnTo>
                  <a:pt x="47498" y="0"/>
                </a:lnTo>
                <a:lnTo>
                  <a:pt x="29007" y="3731"/>
                </a:lnTo>
                <a:lnTo>
                  <a:pt x="13909" y="13909"/>
                </a:lnTo>
                <a:lnTo>
                  <a:pt x="3731" y="29007"/>
                </a:lnTo>
                <a:lnTo>
                  <a:pt x="0" y="47497"/>
                </a:lnTo>
                <a:lnTo>
                  <a:pt x="0" y="237489"/>
                </a:lnTo>
                <a:lnTo>
                  <a:pt x="3731" y="255975"/>
                </a:lnTo>
                <a:lnTo>
                  <a:pt x="13909" y="271073"/>
                </a:lnTo>
                <a:lnTo>
                  <a:pt x="29007" y="281254"/>
                </a:lnTo>
                <a:lnTo>
                  <a:pt x="47498" y="284987"/>
                </a:lnTo>
                <a:lnTo>
                  <a:pt x="1260094" y="284987"/>
                </a:lnTo>
                <a:lnTo>
                  <a:pt x="1278584" y="281254"/>
                </a:lnTo>
                <a:lnTo>
                  <a:pt x="1293682" y="271073"/>
                </a:lnTo>
                <a:lnTo>
                  <a:pt x="1303860" y="255975"/>
                </a:lnTo>
                <a:lnTo>
                  <a:pt x="1307592" y="237489"/>
                </a:lnTo>
                <a:lnTo>
                  <a:pt x="1307592" y="47497"/>
                </a:lnTo>
                <a:lnTo>
                  <a:pt x="1303860" y="29007"/>
                </a:lnTo>
                <a:lnTo>
                  <a:pt x="1293682" y="13909"/>
                </a:lnTo>
                <a:lnTo>
                  <a:pt x="1278584" y="3731"/>
                </a:lnTo>
                <a:lnTo>
                  <a:pt x="1260094" y="0"/>
                </a:lnTo>
                <a:close/>
              </a:path>
            </a:pathLst>
          </a:custGeom>
          <a:solidFill>
            <a:srgbClr val="1464C0"/>
          </a:solidFill>
        </p:spPr>
        <p:txBody>
          <a:bodyPr wrap="square" lIns="0" tIns="0" rIns="0" bIns="0" rtlCol="0"/>
          <a:lstStyle/>
          <a:p>
            <a:pPr algn="ctr">
              <a:lnSpc>
                <a:spcPct val="150000"/>
              </a:lnSpc>
            </a:pPr>
            <a:r>
              <a:rPr lang="fr-FR" sz="1200" dirty="0" smtClean="0">
                <a:solidFill>
                  <a:schemeClr val="bg1"/>
                </a:solidFill>
                <a:latin typeface="Arial MT"/>
              </a:rPr>
              <a:t>Refusé</a:t>
            </a:r>
            <a:endParaRPr sz="1200" dirty="0">
              <a:solidFill>
                <a:schemeClr val="bg1"/>
              </a:solidFill>
              <a:latin typeface="Arial MT"/>
            </a:endParaRPr>
          </a:p>
        </p:txBody>
      </p:sp>
      <p:grpSp>
        <p:nvGrpSpPr>
          <p:cNvPr id="94" name="Groupe 93"/>
          <p:cNvGrpSpPr/>
          <p:nvPr/>
        </p:nvGrpSpPr>
        <p:grpSpPr>
          <a:xfrm>
            <a:off x="9965602" y="2155396"/>
            <a:ext cx="1338580" cy="314325"/>
            <a:chOff x="9950997" y="2166654"/>
            <a:chExt cx="1338580" cy="314325"/>
          </a:xfrm>
        </p:grpSpPr>
        <p:grpSp>
          <p:nvGrpSpPr>
            <p:cNvPr id="27" name="object 27"/>
            <p:cNvGrpSpPr/>
            <p:nvPr/>
          </p:nvGrpSpPr>
          <p:grpSpPr>
            <a:xfrm>
              <a:off x="9950997" y="2166654"/>
              <a:ext cx="1338580" cy="314325"/>
              <a:chOff x="7565008" y="2683636"/>
              <a:chExt cx="1338580" cy="314325"/>
            </a:xfrm>
          </p:grpSpPr>
          <p:sp>
            <p:nvSpPr>
              <p:cNvPr id="28" name="object 28"/>
              <p:cNvSpPr/>
              <p:nvPr/>
            </p:nvSpPr>
            <p:spPr>
              <a:xfrm>
                <a:off x="7579613" y="2698241"/>
                <a:ext cx="1309370" cy="285115"/>
              </a:xfrm>
              <a:custGeom>
                <a:avLst/>
                <a:gdLst/>
                <a:ahLst/>
                <a:cxnLst/>
                <a:rect l="l" t="t" r="r" b="b"/>
                <a:pathLst>
                  <a:path w="1309370" h="285114">
                    <a:moveTo>
                      <a:pt x="1261618" y="0"/>
                    </a:moveTo>
                    <a:lnTo>
                      <a:pt x="47498" y="0"/>
                    </a:lnTo>
                    <a:lnTo>
                      <a:pt x="29007" y="3731"/>
                    </a:lnTo>
                    <a:lnTo>
                      <a:pt x="13909" y="13909"/>
                    </a:lnTo>
                    <a:lnTo>
                      <a:pt x="3731" y="29007"/>
                    </a:lnTo>
                    <a:lnTo>
                      <a:pt x="0" y="47498"/>
                    </a:lnTo>
                    <a:lnTo>
                      <a:pt x="0" y="237490"/>
                    </a:lnTo>
                    <a:lnTo>
                      <a:pt x="3731" y="255975"/>
                    </a:lnTo>
                    <a:lnTo>
                      <a:pt x="13909" y="271073"/>
                    </a:lnTo>
                    <a:lnTo>
                      <a:pt x="29007" y="281254"/>
                    </a:lnTo>
                    <a:lnTo>
                      <a:pt x="47498" y="284988"/>
                    </a:lnTo>
                    <a:lnTo>
                      <a:pt x="1261618" y="284988"/>
                    </a:lnTo>
                    <a:lnTo>
                      <a:pt x="1280108" y="281254"/>
                    </a:lnTo>
                    <a:lnTo>
                      <a:pt x="1295206" y="271073"/>
                    </a:lnTo>
                    <a:lnTo>
                      <a:pt x="1305384" y="255975"/>
                    </a:lnTo>
                    <a:lnTo>
                      <a:pt x="1309116" y="237490"/>
                    </a:lnTo>
                    <a:lnTo>
                      <a:pt x="1309116" y="47498"/>
                    </a:lnTo>
                    <a:lnTo>
                      <a:pt x="1305384" y="29007"/>
                    </a:lnTo>
                    <a:lnTo>
                      <a:pt x="1295206" y="13909"/>
                    </a:lnTo>
                    <a:lnTo>
                      <a:pt x="1280108" y="3731"/>
                    </a:lnTo>
                    <a:lnTo>
                      <a:pt x="1261618" y="0"/>
                    </a:lnTo>
                    <a:close/>
                  </a:path>
                </a:pathLst>
              </a:custGeom>
              <a:solidFill>
                <a:srgbClr val="1464C0"/>
              </a:solidFill>
            </p:spPr>
            <p:txBody>
              <a:bodyPr wrap="square" lIns="0" tIns="0" rIns="0" bIns="0" rtlCol="0"/>
              <a:lstStyle/>
              <a:p>
                <a:endParaRPr/>
              </a:p>
            </p:txBody>
          </p:sp>
          <p:sp>
            <p:nvSpPr>
              <p:cNvPr id="29" name="object 29"/>
              <p:cNvSpPr/>
              <p:nvPr/>
            </p:nvSpPr>
            <p:spPr>
              <a:xfrm>
                <a:off x="7579613" y="2698241"/>
                <a:ext cx="1309370" cy="285115"/>
              </a:xfrm>
              <a:custGeom>
                <a:avLst/>
                <a:gdLst/>
                <a:ahLst/>
                <a:cxnLst/>
                <a:rect l="l" t="t" r="r" b="b"/>
                <a:pathLst>
                  <a:path w="1309370" h="285114">
                    <a:moveTo>
                      <a:pt x="0" y="47498"/>
                    </a:moveTo>
                    <a:lnTo>
                      <a:pt x="3731" y="29007"/>
                    </a:lnTo>
                    <a:lnTo>
                      <a:pt x="13909" y="13909"/>
                    </a:lnTo>
                    <a:lnTo>
                      <a:pt x="29007" y="3731"/>
                    </a:lnTo>
                    <a:lnTo>
                      <a:pt x="47498" y="0"/>
                    </a:lnTo>
                    <a:lnTo>
                      <a:pt x="1261618" y="0"/>
                    </a:lnTo>
                    <a:lnTo>
                      <a:pt x="1280108" y="3731"/>
                    </a:lnTo>
                    <a:lnTo>
                      <a:pt x="1295206" y="13909"/>
                    </a:lnTo>
                    <a:lnTo>
                      <a:pt x="1305384" y="29007"/>
                    </a:lnTo>
                    <a:lnTo>
                      <a:pt x="1309116" y="47498"/>
                    </a:lnTo>
                    <a:lnTo>
                      <a:pt x="1309116" y="237490"/>
                    </a:lnTo>
                    <a:lnTo>
                      <a:pt x="1305384" y="255975"/>
                    </a:lnTo>
                    <a:lnTo>
                      <a:pt x="1295206" y="271073"/>
                    </a:lnTo>
                    <a:lnTo>
                      <a:pt x="1280108" y="281254"/>
                    </a:lnTo>
                    <a:lnTo>
                      <a:pt x="1261618" y="284988"/>
                    </a:lnTo>
                    <a:lnTo>
                      <a:pt x="47498" y="284988"/>
                    </a:lnTo>
                    <a:lnTo>
                      <a:pt x="29007" y="281254"/>
                    </a:lnTo>
                    <a:lnTo>
                      <a:pt x="13909" y="271073"/>
                    </a:lnTo>
                    <a:lnTo>
                      <a:pt x="3731" y="255975"/>
                    </a:lnTo>
                    <a:lnTo>
                      <a:pt x="0" y="237490"/>
                    </a:lnTo>
                    <a:lnTo>
                      <a:pt x="0" y="47498"/>
                    </a:lnTo>
                    <a:close/>
                  </a:path>
                </a:pathLst>
              </a:custGeom>
              <a:ln w="28956">
                <a:solidFill>
                  <a:srgbClr val="1464C0"/>
                </a:solidFill>
              </a:ln>
            </p:spPr>
            <p:txBody>
              <a:bodyPr wrap="square" lIns="0" tIns="0" rIns="0" bIns="0" rtlCol="0"/>
              <a:lstStyle/>
              <a:p>
                <a:endParaRPr/>
              </a:p>
            </p:txBody>
          </p:sp>
        </p:grpSp>
        <p:sp>
          <p:nvSpPr>
            <p:cNvPr id="30" name="object 30"/>
            <p:cNvSpPr txBox="1"/>
            <p:nvPr/>
          </p:nvSpPr>
          <p:spPr>
            <a:xfrm>
              <a:off x="10411842" y="2223114"/>
              <a:ext cx="415290" cy="197490"/>
            </a:xfrm>
            <a:prstGeom prst="rect">
              <a:avLst/>
            </a:prstGeom>
          </p:spPr>
          <p:txBody>
            <a:bodyPr vert="horz" wrap="square" lIns="0" tIns="12700" rIns="0" bIns="0" rtlCol="0">
              <a:spAutoFit/>
            </a:bodyPr>
            <a:lstStyle/>
            <a:p>
              <a:pPr marL="12700">
                <a:spcBef>
                  <a:spcPts val="100"/>
                </a:spcBef>
              </a:pPr>
              <a:r>
                <a:rPr sz="1200" dirty="0">
                  <a:solidFill>
                    <a:srgbClr val="FFFFFF"/>
                  </a:solidFill>
                  <a:latin typeface="Arial MT"/>
                  <a:cs typeface="Arial MT"/>
                </a:rPr>
                <a:t>S</a:t>
              </a:r>
              <a:r>
                <a:rPr sz="1200" spc="-5" dirty="0">
                  <a:solidFill>
                    <a:srgbClr val="FFFFFF"/>
                  </a:solidFill>
                  <a:latin typeface="Arial MT"/>
                  <a:cs typeface="Arial MT"/>
                </a:rPr>
                <a:t>i</a:t>
              </a:r>
              <a:r>
                <a:rPr sz="1200" spc="-10" dirty="0">
                  <a:solidFill>
                    <a:srgbClr val="FFFFFF"/>
                  </a:solidFill>
                  <a:latin typeface="Arial MT"/>
                  <a:cs typeface="Arial MT"/>
                </a:rPr>
                <a:t>g</a:t>
              </a:r>
              <a:r>
                <a:rPr sz="1200" dirty="0">
                  <a:solidFill>
                    <a:srgbClr val="FFFFFF"/>
                  </a:solidFill>
                  <a:latin typeface="Arial MT"/>
                  <a:cs typeface="Arial MT"/>
                </a:rPr>
                <a:t>né</a:t>
              </a:r>
              <a:endParaRPr sz="1200" dirty="0">
                <a:latin typeface="Arial MT"/>
                <a:cs typeface="Arial MT"/>
              </a:endParaRPr>
            </a:p>
          </p:txBody>
        </p:sp>
      </p:grpSp>
      <p:grpSp>
        <p:nvGrpSpPr>
          <p:cNvPr id="95" name="Groupe 94"/>
          <p:cNvGrpSpPr/>
          <p:nvPr/>
        </p:nvGrpSpPr>
        <p:grpSpPr>
          <a:xfrm>
            <a:off x="9965603" y="3252633"/>
            <a:ext cx="1309370" cy="475615"/>
            <a:chOff x="9965603" y="3252633"/>
            <a:chExt cx="1309370" cy="475615"/>
          </a:xfrm>
        </p:grpSpPr>
        <p:sp>
          <p:nvSpPr>
            <p:cNvPr id="41" name="object 41"/>
            <p:cNvSpPr/>
            <p:nvPr/>
          </p:nvSpPr>
          <p:spPr>
            <a:xfrm>
              <a:off x="9965603" y="3252633"/>
              <a:ext cx="1309370" cy="475615"/>
            </a:xfrm>
            <a:custGeom>
              <a:avLst/>
              <a:gdLst/>
              <a:ahLst/>
              <a:cxnLst/>
              <a:rect l="l" t="t" r="r" b="b"/>
              <a:pathLst>
                <a:path w="1309370" h="475614">
                  <a:moveTo>
                    <a:pt x="1229868" y="0"/>
                  </a:moveTo>
                  <a:lnTo>
                    <a:pt x="79248" y="0"/>
                  </a:lnTo>
                  <a:lnTo>
                    <a:pt x="48402" y="6228"/>
                  </a:lnTo>
                  <a:lnTo>
                    <a:pt x="23212" y="23212"/>
                  </a:lnTo>
                  <a:lnTo>
                    <a:pt x="6228" y="48402"/>
                  </a:lnTo>
                  <a:lnTo>
                    <a:pt x="0" y="79248"/>
                  </a:lnTo>
                  <a:lnTo>
                    <a:pt x="0" y="396240"/>
                  </a:lnTo>
                  <a:lnTo>
                    <a:pt x="6228" y="427085"/>
                  </a:lnTo>
                  <a:lnTo>
                    <a:pt x="23212" y="452275"/>
                  </a:lnTo>
                  <a:lnTo>
                    <a:pt x="48402" y="469259"/>
                  </a:lnTo>
                  <a:lnTo>
                    <a:pt x="79248" y="475488"/>
                  </a:lnTo>
                  <a:lnTo>
                    <a:pt x="1229868" y="475488"/>
                  </a:lnTo>
                  <a:lnTo>
                    <a:pt x="1260713" y="469259"/>
                  </a:lnTo>
                  <a:lnTo>
                    <a:pt x="1285903" y="452275"/>
                  </a:lnTo>
                  <a:lnTo>
                    <a:pt x="1302887" y="427085"/>
                  </a:lnTo>
                  <a:lnTo>
                    <a:pt x="1309116" y="396240"/>
                  </a:lnTo>
                  <a:lnTo>
                    <a:pt x="1309116" y="79248"/>
                  </a:lnTo>
                  <a:lnTo>
                    <a:pt x="1302887" y="48402"/>
                  </a:lnTo>
                  <a:lnTo>
                    <a:pt x="1285903" y="23212"/>
                  </a:lnTo>
                  <a:lnTo>
                    <a:pt x="1260713" y="6228"/>
                  </a:lnTo>
                  <a:lnTo>
                    <a:pt x="1229868" y="0"/>
                  </a:lnTo>
                  <a:close/>
                </a:path>
              </a:pathLst>
            </a:custGeom>
            <a:solidFill>
              <a:srgbClr val="F5822A"/>
            </a:solidFill>
          </p:spPr>
          <p:txBody>
            <a:bodyPr wrap="square" lIns="0" tIns="0" rIns="0" bIns="0" rtlCol="0"/>
            <a:lstStyle/>
            <a:p>
              <a:endParaRPr/>
            </a:p>
          </p:txBody>
        </p:sp>
        <p:sp>
          <p:nvSpPr>
            <p:cNvPr id="43" name="object 43"/>
            <p:cNvSpPr txBox="1"/>
            <p:nvPr/>
          </p:nvSpPr>
          <p:spPr>
            <a:xfrm>
              <a:off x="10215596" y="3302958"/>
              <a:ext cx="805180" cy="391160"/>
            </a:xfrm>
            <a:prstGeom prst="rect">
              <a:avLst/>
            </a:prstGeom>
          </p:spPr>
          <p:txBody>
            <a:bodyPr vert="horz" wrap="square" lIns="0" tIns="12700" rIns="0" bIns="0" rtlCol="0">
              <a:spAutoFit/>
            </a:bodyPr>
            <a:lstStyle/>
            <a:p>
              <a:pPr marL="12700" marR="5080" indent="297180">
                <a:spcBef>
                  <a:spcPts val="100"/>
                </a:spcBef>
              </a:pPr>
              <a:r>
                <a:rPr sz="1200" dirty="0">
                  <a:solidFill>
                    <a:srgbClr val="FFFFFF"/>
                  </a:solidFill>
                  <a:latin typeface="Arial MT"/>
                  <a:cs typeface="Arial MT"/>
                </a:rPr>
                <a:t>En </a:t>
              </a:r>
              <a:r>
                <a:rPr sz="1200" spc="5" dirty="0">
                  <a:solidFill>
                    <a:srgbClr val="FFFFFF"/>
                  </a:solidFill>
                  <a:latin typeface="Arial MT"/>
                  <a:cs typeface="Arial MT"/>
                </a:rPr>
                <a:t> </a:t>
              </a:r>
              <a:r>
                <a:rPr sz="1200" dirty="0">
                  <a:solidFill>
                    <a:srgbClr val="FFFFFF"/>
                  </a:solidFill>
                  <a:latin typeface="Arial MT"/>
                  <a:cs typeface="Arial MT"/>
                </a:rPr>
                <a:t>Att</a:t>
              </a:r>
              <a:r>
                <a:rPr sz="1200" spc="5" dirty="0">
                  <a:solidFill>
                    <a:srgbClr val="FFFFFF"/>
                  </a:solidFill>
                  <a:latin typeface="Arial MT"/>
                  <a:cs typeface="Arial MT"/>
                </a:rPr>
                <a:t>e</a:t>
              </a:r>
              <a:r>
                <a:rPr sz="1200" dirty="0">
                  <a:solidFill>
                    <a:srgbClr val="FFFFFF"/>
                  </a:solidFill>
                  <a:latin typeface="Arial MT"/>
                  <a:cs typeface="Arial MT"/>
                </a:rPr>
                <a:t>nte</a:t>
              </a:r>
              <a:r>
                <a:rPr sz="1200" spc="-20" dirty="0">
                  <a:solidFill>
                    <a:srgbClr val="FFFFFF"/>
                  </a:solidFill>
                  <a:latin typeface="Arial MT"/>
                  <a:cs typeface="Arial MT"/>
                </a:rPr>
                <a:t> </a:t>
              </a:r>
              <a:r>
                <a:rPr sz="1200" dirty="0">
                  <a:solidFill>
                    <a:srgbClr val="FFFFFF"/>
                  </a:solidFill>
                  <a:latin typeface="Arial MT"/>
                  <a:cs typeface="Arial MT"/>
                </a:rPr>
                <a:t>I</a:t>
              </a:r>
              <a:r>
                <a:rPr sz="1200" spc="-5" dirty="0">
                  <a:solidFill>
                    <a:srgbClr val="FFFFFF"/>
                  </a:solidFill>
                  <a:latin typeface="Arial MT"/>
                  <a:cs typeface="Arial MT"/>
                </a:rPr>
                <a:t>HS</a:t>
              </a:r>
              <a:endParaRPr sz="1200" dirty="0">
                <a:latin typeface="Arial MT"/>
                <a:cs typeface="Arial MT"/>
              </a:endParaRPr>
            </a:p>
          </p:txBody>
        </p:sp>
      </p:grpSp>
      <p:grpSp>
        <p:nvGrpSpPr>
          <p:cNvPr id="96" name="Groupe 95"/>
          <p:cNvGrpSpPr/>
          <p:nvPr/>
        </p:nvGrpSpPr>
        <p:grpSpPr>
          <a:xfrm>
            <a:off x="9950997" y="4100611"/>
            <a:ext cx="1338580" cy="506730"/>
            <a:chOff x="9950997" y="4100611"/>
            <a:chExt cx="1338580" cy="506730"/>
          </a:xfrm>
        </p:grpSpPr>
        <p:grpSp>
          <p:nvGrpSpPr>
            <p:cNvPr id="44" name="object 44"/>
            <p:cNvGrpSpPr/>
            <p:nvPr/>
          </p:nvGrpSpPr>
          <p:grpSpPr>
            <a:xfrm>
              <a:off x="9950997" y="4100611"/>
              <a:ext cx="1338580" cy="506730"/>
              <a:chOff x="7565008" y="4617594"/>
              <a:chExt cx="1338580" cy="506730"/>
            </a:xfrm>
          </p:grpSpPr>
          <p:sp>
            <p:nvSpPr>
              <p:cNvPr id="45" name="object 45"/>
              <p:cNvSpPr/>
              <p:nvPr/>
            </p:nvSpPr>
            <p:spPr>
              <a:xfrm>
                <a:off x="7579613" y="4632199"/>
                <a:ext cx="1309370" cy="477520"/>
              </a:xfrm>
              <a:custGeom>
                <a:avLst/>
                <a:gdLst/>
                <a:ahLst/>
                <a:cxnLst/>
                <a:rect l="l" t="t" r="r" b="b"/>
                <a:pathLst>
                  <a:path w="1309370" h="477520">
                    <a:moveTo>
                      <a:pt x="1229614" y="0"/>
                    </a:moveTo>
                    <a:lnTo>
                      <a:pt x="79502" y="0"/>
                    </a:lnTo>
                    <a:lnTo>
                      <a:pt x="48557" y="6248"/>
                    </a:lnTo>
                    <a:lnTo>
                      <a:pt x="23287" y="23287"/>
                    </a:lnTo>
                    <a:lnTo>
                      <a:pt x="6248" y="48557"/>
                    </a:lnTo>
                    <a:lnTo>
                      <a:pt x="0" y="79502"/>
                    </a:lnTo>
                    <a:lnTo>
                      <a:pt x="0" y="397510"/>
                    </a:lnTo>
                    <a:lnTo>
                      <a:pt x="6248" y="428454"/>
                    </a:lnTo>
                    <a:lnTo>
                      <a:pt x="23287" y="453724"/>
                    </a:lnTo>
                    <a:lnTo>
                      <a:pt x="48557" y="470763"/>
                    </a:lnTo>
                    <a:lnTo>
                      <a:pt x="79502" y="477012"/>
                    </a:lnTo>
                    <a:lnTo>
                      <a:pt x="1229614" y="477012"/>
                    </a:lnTo>
                    <a:lnTo>
                      <a:pt x="1260558" y="470763"/>
                    </a:lnTo>
                    <a:lnTo>
                      <a:pt x="1285828" y="453724"/>
                    </a:lnTo>
                    <a:lnTo>
                      <a:pt x="1302867" y="428454"/>
                    </a:lnTo>
                    <a:lnTo>
                      <a:pt x="1309116" y="397510"/>
                    </a:lnTo>
                    <a:lnTo>
                      <a:pt x="1309116" y="79502"/>
                    </a:lnTo>
                    <a:lnTo>
                      <a:pt x="1302867" y="48557"/>
                    </a:lnTo>
                    <a:lnTo>
                      <a:pt x="1285828" y="23287"/>
                    </a:lnTo>
                    <a:lnTo>
                      <a:pt x="1260558" y="6248"/>
                    </a:lnTo>
                    <a:lnTo>
                      <a:pt x="1229614" y="0"/>
                    </a:lnTo>
                    <a:close/>
                  </a:path>
                </a:pathLst>
              </a:custGeom>
              <a:solidFill>
                <a:srgbClr val="F5822A"/>
              </a:solidFill>
            </p:spPr>
            <p:txBody>
              <a:bodyPr wrap="square" lIns="0" tIns="0" rIns="0" bIns="0" rtlCol="0"/>
              <a:lstStyle/>
              <a:p>
                <a:endParaRPr/>
              </a:p>
            </p:txBody>
          </p:sp>
          <p:sp>
            <p:nvSpPr>
              <p:cNvPr id="46" name="object 46"/>
              <p:cNvSpPr/>
              <p:nvPr/>
            </p:nvSpPr>
            <p:spPr>
              <a:xfrm>
                <a:off x="7579613" y="4632199"/>
                <a:ext cx="1309370" cy="477520"/>
              </a:xfrm>
              <a:custGeom>
                <a:avLst/>
                <a:gdLst/>
                <a:ahLst/>
                <a:cxnLst/>
                <a:rect l="l" t="t" r="r" b="b"/>
                <a:pathLst>
                  <a:path w="1309370" h="477520">
                    <a:moveTo>
                      <a:pt x="0" y="79502"/>
                    </a:moveTo>
                    <a:lnTo>
                      <a:pt x="6248" y="48557"/>
                    </a:lnTo>
                    <a:lnTo>
                      <a:pt x="23287" y="23287"/>
                    </a:lnTo>
                    <a:lnTo>
                      <a:pt x="48557" y="6248"/>
                    </a:lnTo>
                    <a:lnTo>
                      <a:pt x="79502" y="0"/>
                    </a:lnTo>
                    <a:lnTo>
                      <a:pt x="1229614" y="0"/>
                    </a:lnTo>
                    <a:lnTo>
                      <a:pt x="1260558" y="6248"/>
                    </a:lnTo>
                    <a:lnTo>
                      <a:pt x="1285828" y="23287"/>
                    </a:lnTo>
                    <a:lnTo>
                      <a:pt x="1302867" y="48557"/>
                    </a:lnTo>
                    <a:lnTo>
                      <a:pt x="1309116" y="79502"/>
                    </a:lnTo>
                    <a:lnTo>
                      <a:pt x="1309116" y="397510"/>
                    </a:lnTo>
                    <a:lnTo>
                      <a:pt x="1302867" y="428454"/>
                    </a:lnTo>
                    <a:lnTo>
                      <a:pt x="1285828" y="453724"/>
                    </a:lnTo>
                    <a:lnTo>
                      <a:pt x="1260558" y="470763"/>
                    </a:lnTo>
                    <a:lnTo>
                      <a:pt x="1229614" y="477012"/>
                    </a:lnTo>
                    <a:lnTo>
                      <a:pt x="79502" y="477012"/>
                    </a:lnTo>
                    <a:lnTo>
                      <a:pt x="48557" y="470763"/>
                    </a:lnTo>
                    <a:lnTo>
                      <a:pt x="23287" y="453724"/>
                    </a:lnTo>
                    <a:lnTo>
                      <a:pt x="6248" y="428454"/>
                    </a:lnTo>
                    <a:lnTo>
                      <a:pt x="0" y="397510"/>
                    </a:lnTo>
                    <a:lnTo>
                      <a:pt x="0" y="79502"/>
                    </a:lnTo>
                    <a:close/>
                  </a:path>
                </a:pathLst>
              </a:custGeom>
              <a:ln w="28955">
                <a:solidFill>
                  <a:srgbClr val="F5822A"/>
                </a:solidFill>
              </a:ln>
            </p:spPr>
            <p:txBody>
              <a:bodyPr wrap="square" lIns="0" tIns="0" rIns="0" bIns="0" rtlCol="0"/>
              <a:lstStyle/>
              <a:p>
                <a:endParaRPr/>
              </a:p>
            </p:txBody>
          </p:sp>
        </p:grpSp>
        <p:sp>
          <p:nvSpPr>
            <p:cNvPr id="47" name="object 47"/>
            <p:cNvSpPr txBox="1"/>
            <p:nvPr/>
          </p:nvSpPr>
          <p:spPr>
            <a:xfrm>
              <a:off x="10297923" y="4166295"/>
              <a:ext cx="643890" cy="391160"/>
            </a:xfrm>
            <a:prstGeom prst="rect">
              <a:avLst/>
            </a:prstGeom>
          </p:spPr>
          <p:txBody>
            <a:bodyPr vert="horz" wrap="square" lIns="0" tIns="12700" rIns="0" bIns="0" rtlCol="0">
              <a:spAutoFit/>
            </a:bodyPr>
            <a:lstStyle/>
            <a:p>
              <a:pPr algn="ctr">
                <a:spcBef>
                  <a:spcPts val="100"/>
                </a:spcBef>
              </a:pPr>
              <a:r>
                <a:rPr sz="1200" spc="-5" dirty="0">
                  <a:solidFill>
                    <a:srgbClr val="FFFFFF"/>
                  </a:solidFill>
                  <a:latin typeface="Arial MT"/>
                  <a:cs typeface="Arial MT"/>
                </a:rPr>
                <a:t>IHS</a:t>
              </a:r>
              <a:endParaRPr sz="1200" dirty="0">
                <a:latin typeface="Arial MT"/>
                <a:cs typeface="Arial MT"/>
              </a:endParaRPr>
            </a:p>
            <a:p>
              <a:pPr algn="ctr">
                <a:lnSpc>
                  <a:spcPct val="100000"/>
                </a:lnSpc>
              </a:pPr>
              <a:r>
                <a:rPr sz="1200" dirty="0">
                  <a:solidFill>
                    <a:srgbClr val="FFFFFF"/>
                  </a:solidFill>
                  <a:latin typeface="Arial MT"/>
                  <a:cs typeface="Arial MT"/>
                </a:rPr>
                <a:t>à</a:t>
              </a:r>
              <a:r>
                <a:rPr sz="1200" spc="260" dirty="0">
                  <a:solidFill>
                    <a:srgbClr val="FFFFFF"/>
                  </a:solidFill>
                  <a:latin typeface="Arial MT"/>
                  <a:cs typeface="Arial MT"/>
                </a:rPr>
                <a:t> </a:t>
              </a:r>
              <a:r>
                <a:rPr sz="1200" spc="-5" dirty="0">
                  <a:solidFill>
                    <a:srgbClr val="FFFFFF"/>
                  </a:solidFill>
                  <a:latin typeface="Arial MT"/>
                  <a:cs typeface="Arial MT"/>
                </a:rPr>
                <a:t>valider</a:t>
              </a:r>
              <a:endParaRPr sz="1200" dirty="0">
                <a:latin typeface="Arial MT"/>
                <a:cs typeface="Arial MT"/>
              </a:endParaRPr>
            </a:p>
          </p:txBody>
        </p:sp>
      </p:grpSp>
      <p:grpSp>
        <p:nvGrpSpPr>
          <p:cNvPr id="97" name="Groupe 96"/>
          <p:cNvGrpSpPr/>
          <p:nvPr/>
        </p:nvGrpSpPr>
        <p:grpSpPr>
          <a:xfrm>
            <a:off x="9950997" y="4954051"/>
            <a:ext cx="1338580" cy="506730"/>
            <a:chOff x="9950997" y="4954051"/>
            <a:chExt cx="1338580" cy="506730"/>
          </a:xfrm>
        </p:grpSpPr>
        <p:grpSp>
          <p:nvGrpSpPr>
            <p:cNvPr id="48" name="object 48"/>
            <p:cNvGrpSpPr/>
            <p:nvPr/>
          </p:nvGrpSpPr>
          <p:grpSpPr>
            <a:xfrm>
              <a:off x="9950997" y="4954051"/>
              <a:ext cx="1338580" cy="506730"/>
              <a:chOff x="7565008" y="5471034"/>
              <a:chExt cx="1338580" cy="506730"/>
            </a:xfrm>
          </p:grpSpPr>
          <p:sp>
            <p:nvSpPr>
              <p:cNvPr id="49" name="object 49"/>
              <p:cNvSpPr/>
              <p:nvPr/>
            </p:nvSpPr>
            <p:spPr>
              <a:xfrm>
                <a:off x="7579613" y="5485639"/>
                <a:ext cx="1309370" cy="477520"/>
              </a:xfrm>
              <a:custGeom>
                <a:avLst/>
                <a:gdLst/>
                <a:ahLst/>
                <a:cxnLst/>
                <a:rect l="l" t="t" r="r" b="b"/>
                <a:pathLst>
                  <a:path w="1309370" h="477520">
                    <a:moveTo>
                      <a:pt x="1229614" y="0"/>
                    </a:moveTo>
                    <a:lnTo>
                      <a:pt x="79502" y="0"/>
                    </a:lnTo>
                    <a:lnTo>
                      <a:pt x="48557" y="6248"/>
                    </a:lnTo>
                    <a:lnTo>
                      <a:pt x="23287" y="23287"/>
                    </a:lnTo>
                    <a:lnTo>
                      <a:pt x="6248" y="48557"/>
                    </a:lnTo>
                    <a:lnTo>
                      <a:pt x="0" y="79501"/>
                    </a:lnTo>
                    <a:lnTo>
                      <a:pt x="0" y="397509"/>
                    </a:lnTo>
                    <a:lnTo>
                      <a:pt x="6248" y="428454"/>
                    </a:lnTo>
                    <a:lnTo>
                      <a:pt x="23287" y="453724"/>
                    </a:lnTo>
                    <a:lnTo>
                      <a:pt x="48557" y="470763"/>
                    </a:lnTo>
                    <a:lnTo>
                      <a:pt x="79502" y="477011"/>
                    </a:lnTo>
                    <a:lnTo>
                      <a:pt x="1229614" y="477011"/>
                    </a:lnTo>
                    <a:lnTo>
                      <a:pt x="1260558" y="470763"/>
                    </a:lnTo>
                    <a:lnTo>
                      <a:pt x="1285828" y="453724"/>
                    </a:lnTo>
                    <a:lnTo>
                      <a:pt x="1302867" y="428454"/>
                    </a:lnTo>
                    <a:lnTo>
                      <a:pt x="1309116" y="397509"/>
                    </a:lnTo>
                    <a:lnTo>
                      <a:pt x="1309116" y="79501"/>
                    </a:lnTo>
                    <a:lnTo>
                      <a:pt x="1302867" y="48557"/>
                    </a:lnTo>
                    <a:lnTo>
                      <a:pt x="1285828" y="23287"/>
                    </a:lnTo>
                    <a:lnTo>
                      <a:pt x="1260558" y="6248"/>
                    </a:lnTo>
                    <a:lnTo>
                      <a:pt x="1229614" y="0"/>
                    </a:lnTo>
                    <a:close/>
                  </a:path>
                </a:pathLst>
              </a:custGeom>
              <a:solidFill>
                <a:srgbClr val="F5822A"/>
              </a:solidFill>
            </p:spPr>
            <p:txBody>
              <a:bodyPr wrap="square" lIns="0" tIns="0" rIns="0" bIns="0" rtlCol="0"/>
              <a:lstStyle/>
              <a:p>
                <a:endParaRPr/>
              </a:p>
            </p:txBody>
          </p:sp>
          <p:sp>
            <p:nvSpPr>
              <p:cNvPr id="50" name="object 50"/>
              <p:cNvSpPr/>
              <p:nvPr/>
            </p:nvSpPr>
            <p:spPr>
              <a:xfrm>
                <a:off x="7579613" y="5485639"/>
                <a:ext cx="1309370" cy="477520"/>
              </a:xfrm>
              <a:custGeom>
                <a:avLst/>
                <a:gdLst/>
                <a:ahLst/>
                <a:cxnLst/>
                <a:rect l="l" t="t" r="r" b="b"/>
                <a:pathLst>
                  <a:path w="1309370" h="477520">
                    <a:moveTo>
                      <a:pt x="0" y="79501"/>
                    </a:moveTo>
                    <a:lnTo>
                      <a:pt x="6248" y="48557"/>
                    </a:lnTo>
                    <a:lnTo>
                      <a:pt x="23287" y="23287"/>
                    </a:lnTo>
                    <a:lnTo>
                      <a:pt x="48557" y="6248"/>
                    </a:lnTo>
                    <a:lnTo>
                      <a:pt x="79502" y="0"/>
                    </a:lnTo>
                    <a:lnTo>
                      <a:pt x="1229614" y="0"/>
                    </a:lnTo>
                    <a:lnTo>
                      <a:pt x="1260558" y="6248"/>
                    </a:lnTo>
                    <a:lnTo>
                      <a:pt x="1285828" y="23287"/>
                    </a:lnTo>
                    <a:lnTo>
                      <a:pt x="1302867" y="48557"/>
                    </a:lnTo>
                    <a:lnTo>
                      <a:pt x="1309116" y="79501"/>
                    </a:lnTo>
                    <a:lnTo>
                      <a:pt x="1309116" y="397509"/>
                    </a:lnTo>
                    <a:lnTo>
                      <a:pt x="1302867" y="428454"/>
                    </a:lnTo>
                    <a:lnTo>
                      <a:pt x="1285828" y="453724"/>
                    </a:lnTo>
                    <a:lnTo>
                      <a:pt x="1260558" y="470763"/>
                    </a:lnTo>
                    <a:lnTo>
                      <a:pt x="1229614" y="477011"/>
                    </a:lnTo>
                    <a:lnTo>
                      <a:pt x="79502" y="477011"/>
                    </a:lnTo>
                    <a:lnTo>
                      <a:pt x="48557" y="470763"/>
                    </a:lnTo>
                    <a:lnTo>
                      <a:pt x="23287" y="453724"/>
                    </a:lnTo>
                    <a:lnTo>
                      <a:pt x="6248" y="428454"/>
                    </a:lnTo>
                    <a:lnTo>
                      <a:pt x="0" y="397509"/>
                    </a:lnTo>
                    <a:lnTo>
                      <a:pt x="0" y="79501"/>
                    </a:lnTo>
                    <a:close/>
                  </a:path>
                </a:pathLst>
              </a:custGeom>
              <a:ln w="28955">
                <a:solidFill>
                  <a:srgbClr val="F5822A"/>
                </a:solidFill>
              </a:ln>
            </p:spPr>
            <p:txBody>
              <a:bodyPr wrap="square" lIns="0" tIns="0" rIns="0" bIns="0" rtlCol="0"/>
              <a:lstStyle/>
              <a:p>
                <a:endParaRPr/>
              </a:p>
            </p:txBody>
          </p:sp>
        </p:grpSp>
        <p:sp>
          <p:nvSpPr>
            <p:cNvPr id="51" name="object 51"/>
            <p:cNvSpPr txBox="1"/>
            <p:nvPr/>
          </p:nvSpPr>
          <p:spPr>
            <a:xfrm>
              <a:off x="10410700" y="5020082"/>
              <a:ext cx="415925" cy="391160"/>
            </a:xfrm>
            <a:prstGeom prst="rect">
              <a:avLst/>
            </a:prstGeom>
          </p:spPr>
          <p:txBody>
            <a:bodyPr vert="horz" wrap="square" lIns="0" tIns="12700" rIns="0" bIns="0" rtlCol="0">
              <a:spAutoFit/>
            </a:bodyPr>
            <a:lstStyle/>
            <a:p>
              <a:pPr marL="80645" marR="5080" indent="-68580">
                <a:spcBef>
                  <a:spcPts val="100"/>
                </a:spcBef>
              </a:pPr>
              <a:r>
                <a:rPr sz="1200" dirty="0">
                  <a:solidFill>
                    <a:srgbClr val="FFFFFF"/>
                  </a:solidFill>
                  <a:latin typeface="Arial MT"/>
                  <a:cs typeface="Arial MT"/>
                </a:rPr>
                <a:t>S</a:t>
              </a:r>
              <a:r>
                <a:rPr sz="1200" spc="-5" dirty="0">
                  <a:solidFill>
                    <a:srgbClr val="FFFFFF"/>
                  </a:solidFill>
                  <a:latin typeface="Arial MT"/>
                  <a:cs typeface="Arial MT"/>
                </a:rPr>
                <a:t>i</a:t>
              </a:r>
              <a:r>
                <a:rPr sz="1200" spc="-10" dirty="0">
                  <a:solidFill>
                    <a:srgbClr val="FFFFFF"/>
                  </a:solidFill>
                  <a:latin typeface="Arial MT"/>
                  <a:cs typeface="Arial MT"/>
                </a:rPr>
                <a:t>g</a:t>
              </a:r>
              <a:r>
                <a:rPr sz="1200" dirty="0">
                  <a:solidFill>
                    <a:srgbClr val="FFFFFF"/>
                  </a:solidFill>
                  <a:latin typeface="Arial MT"/>
                  <a:cs typeface="Arial MT"/>
                </a:rPr>
                <a:t>né  </a:t>
              </a:r>
              <a:r>
                <a:rPr sz="1200" spc="-5" dirty="0">
                  <a:solidFill>
                    <a:srgbClr val="FFFFFF"/>
                  </a:solidFill>
                  <a:latin typeface="Arial MT"/>
                  <a:cs typeface="Arial MT"/>
                </a:rPr>
                <a:t>IHS</a:t>
              </a:r>
              <a:endParaRPr sz="1200" dirty="0">
                <a:latin typeface="Arial MT"/>
                <a:cs typeface="Arial MT"/>
              </a:endParaRPr>
            </a:p>
          </p:txBody>
        </p:sp>
      </p:grpSp>
      <p:sp>
        <p:nvSpPr>
          <p:cNvPr id="59" name="object 59"/>
          <p:cNvSpPr txBox="1"/>
          <p:nvPr/>
        </p:nvSpPr>
        <p:spPr>
          <a:xfrm>
            <a:off x="911454" y="3467178"/>
            <a:ext cx="1308100" cy="225062"/>
          </a:xfrm>
          <a:prstGeom prst="rect">
            <a:avLst/>
          </a:prstGeom>
          <a:ln w="28955">
            <a:solidFill>
              <a:srgbClr val="FF0000"/>
            </a:solidFill>
          </a:ln>
        </p:spPr>
        <p:txBody>
          <a:bodyPr vert="horz" wrap="square" lIns="0" tIns="40005" rIns="0" bIns="0" rtlCol="0">
            <a:spAutoFit/>
          </a:bodyPr>
          <a:lstStyle/>
          <a:p>
            <a:pPr marL="325755">
              <a:spcBef>
                <a:spcPts val="315"/>
              </a:spcBef>
            </a:pPr>
            <a:r>
              <a:rPr sz="1200" spc="-5" dirty="0">
                <a:latin typeface="Arial MT"/>
                <a:cs typeface="Arial MT"/>
              </a:rPr>
              <a:t>Supprimé</a:t>
            </a:r>
            <a:endParaRPr sz="1200">
              <a:latin typeface="Arial MT"/>
              <a:cs typeface="Arial MT"/>
            </a:endParaRPr>
          </a:p>
        </p:txBody>
      </p:sp>
      <p:grpSp>
        <p:nvGrpSpPr>
          <p:cNvPr id="124" name="Groupe 123"/>
          <p:cNvGrpSpPr/>
          <p:nvPr/>
        </p:nvGrpSpPr>
        <p:grpSpPr>
          <a:xfrm>
            <a:off x="939513" y="5613680"/>
            <a:ext cx="1309370" cy="475615"/>
            <a:chOff x="4071738" y="4698407"/>
            <a:chExt cx="1309370" cy="475615"/>
          </a:xfrm>
        </p:grpSpPr>
        <p:grpSp>
          <p:nvGrpSpPr>
            <p:cNvPr id="60" name="object 60"/>
            <p:cNvGrpSpPr/>
            <p:nvPr/>
          </p:nvGrpSpPr>
          <p:grpSpPr>
            <a:xfrm>
              <a:off x="4071738" y="4698407"/>
              <a:ext cx="1309370" cy="475615"/>
              <a:chOff x="2222753" y="5019296"/>
              <a:chExt cx="1309370" cy="475615"/>
            </a:xfrm>
            <a:noFill/>
          </p:grpSpPr>
          <p:sp>
            <p:nvSpPr>
              <p:cNvPr id="63" name="object 63"/>
              <p:cNvSpPr/>
              <p:nvPr/>
            </p:nvSpPr>
            <p:spPr>
              <a:xfrm>
                <a:off x="2222753" y="5019296"/>
                <a:ext cx="1309370" cy="475615"/>
              </a:xfrm>
              <a:custGeom>
                <a:avLst/>
                <a:gdLst/>
                <a:ahLst/>
                <a:cxnLst/>
                <a:rect l="l" t="t" r="r" b="b"/>
                <a:pathLst>
                  <a:path w="1309370" h="475614">
                    <a:moveTo>
                      <a:pt x="1229868" y="0"/>
                    </a:moveTo>
                    <a:lnTo>
                      <a:pt x="79248" y="0"/>
                    </a:lnTo>
                    <a:lnTo>
                      <a:pt x="48402" y="6228"/>
                    </a:lnTo>
                    <a:lnTo>
                      <a:pt x="23212" y="23212"/>
                    </a:lnTo>
                    <a:lnTo>
                      <a:pt x="6228" y="48402"/>
                    </a:lnTo>
                    <a:lnTo>
                      <a:pt x="0" y="79248"/>
                    </a:lnTo>
                    <a:lnTo>
                      <a:pt x="0" y="396240"/>
                    </a:lnTo>
                    <a:lnTo>
                      <a:pt x="6228" y="427085"/>
                    </a:lnTo>
                    <a:lnTo>
                      <a:pt x="23212" y="452275"/>
                    </a:lnTo>
                    <a:lnTo>
                      <a:pt x="48402" y="469259"/>
                    </a:lnTo>
                    <a:lnTo>
                      <a:pt x="79248" y="475488"/>
                    </a:lnTo>
                    <a:lnTo>
                      <a:pt x="1229868" y="475488"/>
                    </a:lnTo>
                    <a:lnTo>
                      <a:pt x="1260713" y="469259"/>
                    </a:lnTo>
                    <a:lnTo>
                      <a:pt x="1285903" y="452275"/>
                    </a:lnTo>
                    <a:lnTo>
                      <a:pt x="1302887" y="427085"/>
                    </a:lnTo>
                    <a:lnTo>
                      <a:pt x="1309116" y="396240"/>
                    </a:lnTo>
                    <a:lnTo>
                      <a:pt x="1309116" y="79248"/>
                    </a:lnTo>
                    <a:lnTo>
                      <a:pt x="1302887" y="48402"/>
                    </a:lnTo>
                    <a:lnTo>
                      <a:pt x="1285903" y="23212"/>
                    </a:lnTo>
                    <a:lnTo>
                      <a:pt x="1260713" y="6228"/>
                    </a:lnTo>
                    <a:lnTo>
                      <a:pt x="1229868" y="0"/>
                    </a:lnTo>
                    <a:close/>
                  </a:path>
                </a:pathLst>
              </a:custGeom>
              <a:grpFill/>
              <a:ln>
                <a:solidFill>
                  <a:srgbClr val="FF0000"/>
                </a:solidFill>
              </a:ln>
            </p:spPr>
            <p:txBody>
              <a:bodyPr wrap="square" lIns="0" tIns="0" rIns="0" bIns="0" rtlCol="0"/>
              <a:lstStyle/>
              <a:p>
                <a:endParaRPr/>
              </a:p>
            </p:txBody>
          </p:sp>
          <p:sp>
            <p:nvSpPr>
              <p:cNvPr id="64" name="object 64"/>
              <p:cNvSpPr/>
              <p:nvPr/>
            </p:nvSpPr>
            <p:spPr>
              <a:xfrm>
                <a:off x="2222753" y="5019296"/>
                <a:ext cx="1309370" cy="475615"/>
              </a:xfrm>
              <a:custGeom>
                <a:avLst/>
                <a:gdLst/>
                <a:ahLst/>
                <a:cxnLst/>
                <a:rect l="l" t="t" r="r" b="b"/>
                <a:pathLst>
                  <a:path w="1309370" h="475614">
                    <a:moveTo>
                      <a:pt x="0" y="79248"/>
                    </a:moveTo>
                    <a:lnTo>
                      <a:pt x="6228" y="48402"/>
                    </a:lnTo>
                    <a:lnTo>
                      <a:pt x="23212" y="23212"/>
                    </a:lnTo>
                    <a:lnTo>
                      <a:pt x="48402" y="6228"/>
                    </a:lnTo>
                    <a:lnTo>
                      <a:pt x="79248" y="0"/>
                    </a:lnTo>
                    <a:lnTo>
                      <a:pt x="1229868" y="0"/>
                    </a:lnTo>
                    <a:lnTo>
                      <a:pt x="1260713" y="6228"/>
                    </a:lnTo>
                    <a:lnTo>
                      <a:pt x="1285903" y="23212"/>
                    </a:lnTo>
                    <a:lnTo>
                      <a:pt x="1302887" y="48402"/>
                    </a:lnTo>
                    <a:lnTo>
                      <a:pt x="1309116" y="79248"/>
                    </a:lnTo>
                    <a:lnTo>
                      <a:pt x="1309116" y="396240"/>
                    </a:lnTo>
                    <a:lnTo>
                      <a:pt x="1302887" y="427085"/>
                    </a:lnTo>
                    <a:lnTo>
                      <a:pt x="1285903" y="452275"/>
                    </a:lnTo>
                    <a:lnTo>
                      <a:pt x="1260713" y="469259"/>
                    </a:lnTo>
                    <a:lnTo>
                      <a:pt x="1229868" y="475488"/>
                    </a:lnTo>
                    <a:lnTo>
                      <a:pt x="79248" y="475488"/>
                    </a:lnTo>
                    <a:lnTo>
                      <a:pt x="48402" y="469259"/>
                    </a:lnTo>
                    <a:lnTo>
                      <a:pt x="23212" y="452275"/>
                    </a:lnTo>
                    <a:lnTo>
                      <a:pt x="6228" y="427085"/>
                    </a:lnTo>
                    <a:lnTo>
                      <a:pt x="0" y="396240"/>
                    </a:lnTo>
                    <a:lnTo>
                      <a:pt x="0" y="79248"/>
                    </a:lnTo>
                    <a:close/>
                  </a:path>
                </a:pathLst>
              </a:custGeom>
              <a:grpFill/>
              <a:ln w="28956">
                <a:solidFill>
                  <a:srgbClr val="FF0000"/>
                </a:solidFill>
              </a:ln>
            </p:spPr>
            <p:txBody>
              <a:bodyPr wrap="square" lIns="0" tIns="0" rIns="0" bIns="0" rtlCol="0"/>
              <a:lstStyle/>
              <a:p>
                <a:endParaRPr/>
              </a:p>
            </p:txBody>
          </p:sp>
        </p:grpSp>
        <p:sp>
          <p:nvSpPr>
            <p:cNvPr id="65" name="object 65"/>
            <p:cNvSpPr txBox="1"/>
            <p:nvPr/>
          </p:nvSpPr>
          <p:spPr>
            <a:xfrm>
              <a:off x="4322563" y="4698407"/>
              <a:ext cx="805180" cy="391160"/>
            </a:xfrm>
            <a:prstGeom prst="rect">
              <a:avLst/>
            </a:prstGeom>
            <a:ln>
              <a:noFill/>
            </a:ln>
          </p:spPr>
          <p:txBody>
            <a:bodyPr vert="horz" wrap="square" lIns="0" tIns="12700" rIns="0" bIns="0" rtlCol="0">
              <a:spAutoFit/>
            </a:bodyPr>
            <a:lstStyle/>
            <a:p>
              <a:pPr marL="12700" marR="5080" indent="297180">
                <a:spcBef>
                  <a:spcPts val="100"/>
                </a:spcBef>
              </a:pPr>
              <a:r>
                <a:rPr sz="1200" dirty="0">
                  <a:latin typeface="Arial MT"/>
                  <a:cs typeface="Arial MT"/>
                </a:rPr>
                <a:t>En </a:t>
              </a:r>
              <a:r>
                <a:rPr sz="1200" spc="5" dirty="0">
                  <a:latin typeface="Arial MT"/>
                  <a:cs typeface="Arial MT"/>
                </a:rPr>
                <a:t> </a:t>
              </a:r>
              <a:r>
                <a:rPr sz="1200" dirty="0">
                  <a:latin typeface="Arial MT"/>
                  <a:cs typeface="Arial MT"/>
                </a:rPr>
                <a:t>Att</a:t>
              </a:r>
              <a:r>
                <a:rPr sz="1200" spc="5" dirty="0">
                  <a:latin typeface="Arial MT"/>
                  <a:cs typeface="Arial MT"/>
                </a:rPr>
                <a:t>e</a:t>
              </a:r>
              <a:r>
                <a:rPr sz="1200" dirty="0">
                  <a:latin typeface="Arial MT"/>
                  <a:cs typeface="Arial MT"/>
                </a:rPr>
                <a:t>nte</a:t>
              </a:r>
              <a:r>
                <a:rPr sz="1200" spc="-20" dirty="0">
                  <a:latin typeface="Arial MT"/>
                  <a:cs typeface="Arial MT"/>
                </a:rPr>
                <a:t> </a:t>
              </a:r>
              <a:r>
                <a:rPr sz="1200" dirty="0">
                  <a:latin typeface="Arial MT"/>
                  <a:cs typeface="Arial MT"/>
                </a:rPr>
                <a:t>I</a:t>
              </a:r>
              <a:r>
                <a:rPr sz="1200" spc="-5" dirty="0">
                  <a:latin typeface="Arial MT"/>
                  <a:cs typeface="Arial MT"/>
                </a:rPr>
                <a:t>HS</a:t>
              </a:r>
              <a:endParaRPr sz="1200" dirty="0">
                <a:latin typeface="Arial MT"/>
                <a:cs typeface="Arial MT"/>
              </a:endParaRPr>
            </a:p>
          </p:txBody>
        </p:sp>
      </p:grpSp>
      <p:sp>
        <p:nvSpPr>
          <p:cNvPr id="67" name="object 67"/>
          <p:cNvSpPr txBox="1"/>
          <p:nvPr/>
        </p:nvSpPr>
        <p:spPr>
          <a:xfrm>
            <a:off x="803045" y="1206785"/>
            <a:ext cx="1623060" cy="285975"/>
          </a:xfrm>
          <a:prstGeom prst="rect">
            <a:avLst/>
          </a:prstGeom>
          <a:ln w="28955">
            <a:solidFill>
              <a:srgbClr val="000000"/>
            </a:solidFill>
          </a:ln>
        </p:spPr>
        <p:txBody>
          <a:bodyPr vert="horz" wrap="square" lIns="0" tIns="39369" rIns="0" bIns="0" rtlCol="0">
            <a:spAutoFit/>
          </a:bodyPr>
          <a:lstStyle/>
          <a:p>
            <a:pPr marL="280035">
              <a:spcBef>
                <a:spcPts val="309"/>
              </a:spcBef>
            </a:pPr>
            <a:r>
              <a:rPr sz="1600" spc="-10" dirty="0">
                <a:latin typeface="Arial MT"/>
                <a:cs typeface="Arial MT"/>
              </a:rPr>
              <a:t>Demandeur</a:t>
            </a:r>
            <a:endParaRPr sz="1600" dirty="0">
              <a:latin typeface="Arial MT"/>
              <a:cs typeface="Arial MT"/>
            </a:endParaRPr>
          </a:p>
        </p:txBody>
      </p:sp>
      <p:sp>
        <p:nvSpPr>
          <p:cNvPr id="68" name="object 68"/>
          <p:cNvSpPr txBox="1"/>
          <p:nvPr/>
        </p:nvSpPr>
        <p:spPr>
          <a:xfrm>
            <a:off x="3848508" y="1200997"/>
            <a:ext cx="1623060" cy="285976"/>
          </a:xfrm>
          <a:prstGeom prst="rect">
            <a:avLst/>
          </a:prstGeom>
          <a:ln w="28955">
            <a:solidFill>
              <a:srgbClr val="000000"/>
            </a:solidFill>
          </a:ln>
        </p:spPr>
        <p:txBody>
          <a:bodyPr vert="horz" wrap="square" lIns="0" tIns="39370" rIns="0" bIns="0" rtlCol="0">
            <a:spAutoFit/>
          </a:bodyPr>
          <a:lstStyle/>
          <a:p>
            <a:pPr marL="330200">
              <a:spcBef>
                <a:spcPts val="310"/>
              </a:spcBef>
            </a:pPr>
            <a:r>
              <a:rPr sz="1600" spc="-5" dirty="0">
                <a:latin typeface="Arial MT"/>
                <a:cs typeface="Arial MT"/>
              </a:rPr>
              <a:t>Instructeur</a:t>
            </a:r>
            <a:endParaRPr sz="1600">
              <a:latin typeface="Arial MT"/>
              <a:cs typeface="Arial MT"/>
            </a:endParaRPr>
          </a:p>
        </p:txBody>
      </p:sp>
      <p:sp>
        <p:nvSpPr>
          <p:cNvPr id="69" name="object 69"/>
          <p:cNvSpPr txBox="1"/>
          <p:nvPr/>
        </p:nvSpPr>
        <p:spPr>
          <a:xfrm>
            <a:off x="9756197" y="1202038"/>
            <a:ext cx="1621790" cy="285975"/>
          </a:xfrm>
          <a:prstGeom prst="rect">
            <a:avLst/>
          </a:prstGeom>
          <a:ln w="28955">
            <a:solidFill>
              <a:srgbClr val="000000"/>
            </a:solidFill>
          </a:ln>
        </p:spPr>
        <p:txBody>
          <a:bodyPr vert="horz" wrap="square" lIns="0" tIns="39369" rIns="0" bIns="0" rtlCol="0">
            <a:spAutoFit/>
          </a:bodyPr>
          <a:lstStyle/>
          <a:p>
            <a:pPr marL="353060">
              <a:spcBef>
                <a:spcPts val="309"/>
              </a:spcBef>
            </a:pPr>
            <a:r>
              <a:rPr sz="1600" spc="-5" dirty="0">
                <a:latin typeface="Arial MT"/>
                <a:cs typeface="Arial MT"/>
              </a:rPr>
              <a:t>Signataire</a:t>
            </a:r>
            <a:endParaRPr sz="1600" dirty="0">
              <a:latin typeface="Arial MT"/>
              <a:cs typeface="Arial MT"/>
            </a:endParaRPr>
          </a:p>
        </p:txBody>
      </p:sp>
      <p:grpSp>
        <p:nvGrpSpPr>
          <p:cNvPr id="77" name="object 3"/>
          <p:cNvGrpSpPr/>
          <p:nvPr/>
        </p:nvGrpSpPr>
        <p:grpSpPr>
          <a:xfrm>
            <a:off x="944600" y="2081350"/>
            <a:ext cx="1308100" cy="443819"/>
            <a:chOff x="558546" y="3284983"/>
            <a:chExt cx="1308100" cy="285115"/>
          </a:xfrm>
        </p:grpSpPr>
        <p:sp>
          <p:nvSpPr>
            <p:cNvPr id="78" name="object 4"/>
            <p:cNvSpPr/>
            <p:nvPr/>
          </p:nvSpPr>
          <p:spPr>
            <a:xfrm>
              <a:off x="558546" y="3284983"/>
              <a:ext cx="1308100" cy="285115"/>
            </a:xfrm>
            <a:custGeom>
              <a:avLst/>
              <a:gdLst/>
              <a:ahLst/>
              <a:cxnLst/>
              <a:rect l="l" t="t" r="r" b="b"/>
              <a:pathLst>
                <a:path w="1308100" h="285114">
                  <a:moveTo>
                    <a:pt x="1260094" y="0"/>
                  </a:moveTo>
                  <a:lnTo>
                    <a:pt x="47498" y="0"/>
                  </a:lnTo>
                  <a:lnTo>
                    <a:pt x="29007" y="3731"/>
                  </a:lnTo>
                  <a:lnTo>
                    <a:pt x="13909" y="13909"/>
                  </a:lnTo>
                  <a:lnTo>
                    <a:pt x="3731" y="29007"/>
                  </a:lnTo>
                  <a:lnTo>
                    <a:pt x="0" y="47498"/>
                  </a:lnTo>
                  <a:lnTo>
                    <a:pt x="0" y="237490"/>
                  </a:lnTo>
                  <a:lnTo>
                    <a:pt x="3731" y="255975"/>
                  </a:lnTo>
                  <a:lnTo>
                    <a:pt x="13909" y="271073"/>
                  </a:lnTo>
                  <a:lnTo>
                    <a:pt x="29007" y="281254"/>
                  </a:lnTo>
                  <a:lnTo>
                    <a:pt x="47498" y="284988"/>
                  </a:lnTo>
                  <a:lnTo>
                    <a:pt x="1260094" y="284988"/>
                  </a:lnTo>
                  <a:lnTo>
                    <a:pt x="1278584" y="281254"/>
                  </a:lnTo>
                  <a:lnTo>
                    <a:pt x="1293682" y="271073"/>
                  </a:lnTo>
                  <a:lnTo>
                    <a:pt x="1303860" y="255975"/>
                  </a:lnTo>
                  <a:lnTo>
                    <a:pt x="1307592" y="237490"/>
                  </a:lnTo>
                  <a:lnTo>
                    <a:pt x="1307592" y="47498"/>
                  </a:lnTo>
                  <a:lnTo>
                    <a:pt x="1303860" y="29007"/>
                  </a:lnTo>
                  <a:lnTo>
                    <a:pt x="1293682" y="13909"/>
                  </a:lnTo>
                  <a:lnTo>
                    <a:pt x="1278584" y="3731"/>
                  </a:lnTo>
                  <a:lnTo>
                    <a:pt x="1260094" y="0"/>
                  </a:lnTo>
                  <a:close/>
                </a:path>
              </a:pathLst>
            </a:custGeom>
            <a:solidFill>
              <a:srgbClr val="1464C0"/>
            </a:solidFill>
          </p:spPr>
          <p:txBody>
            <a:bodyPr wrap="square" lIns="0" tIns="0" rIns="0" bIns="0" rtlCol="0"/>
            <a:lstStyle/>
            <a:p>
              <a:pPr marL="12700" algn="ctr">
                <a:spcBef>
                  <a:spcPts val="100"/>
                </a:spcBef>
              </a:pPr>
              <a:r>
                <a:rPr lang="fr-FR" sz="1200" spc="-5" dirty="0">
                  <a:solidFill>
                    <a:srgbClr val="FFFFFF"/>
                  </a:solidFill>
                  <a:latin typeface="Arial MT"/>
                  <a:cs typeface="Arial MT"/>
                </a:rPr>
                <a:t>Création d’une demande</a:t>
              </a:r>
              <a:endParaRPr sz="1200" spc="-5" dirty="0">
                <a:solidFill>
                  <a:srgbClr val="FFFFFF"/>
                </a:solidFill>
                <a:latin typeface="Arial MT"/>
                <a:cs typeface="Arial MT"/>
              </a:endParaRPr>
            </a:p>
          </p:txBody>
        </p:sp>
        <p:sp>
          <p:nvSpPr>
            <p:cNvPr id="79" name="object 5"/>
            <p:cNvSpPr/>
            <p:nvPr/>
          </p:nvSpPr>
          <p:spPr>
            <a:xfrm>
              <a:off x="558546" y="3284983"/>
              <a:ext cx="1308100" cy="285115"/>
            </a:xfrm>
            <a:custGeom>
              <a:avLst/>
              <a:gdLst/>
              <a:ahLst/>
              <a:cxnLst/>
              <a:rect l="l" t="t" r="r" b="b"/>
              <a:pathLst>
                <a:path w="1308100" h="285114">
                  <a:moveTo>
                    <a:pt x="0" y="47498"/>
                  </a:moveTo>
                  <a:lnTo>
                    <a:pt x="3731" y="29007"/>
                  </a:lnTo>
                  <a:lnTo>
                    <a:pt x="13909" y="13909"/>
                  </a:lnTo>
                  <a:lnTo>
                    <a:pt x="29007" y="3731"/>
                  </a:lnTo>
                  <a:lnTo>
                    <a:pt x="47498" y="0"/>
                  </a:lnTo>
                  <a:lnTo>
                    <a:pt x="1260094" y="0"/>
                  </a:lnTo>
                  <a:lnTo>
                    <a:pt x="1278584" y="3731"/>
                  </a:lnTo>
                  <a:lnTo>
                    <a:pt x="1293682" y="13909"/>
                  </a:lnTo>
                  <a:lnTo>
                    <a:pt x="1303860" y="29007"/>
                  </a:lnTo>
                  <a:lnTo>
                    <a:pt x="1307592" y="47498"/>
                  </a:lnTo>
                  <a:lnTo>
                    <a:pt x="1307592" y="237490"/>
                  </a:lnTo>
                  <a:lnTo>
                    <a:pt x="1303860" y="255975"/>
                  </a:lnTo>
                  <a:lnTo>
                    <a:pt x="1293682" y="271073"/>
                  </a:lnTo>
                  <a:lnTo>
                    <a:pt x="1278584" y="281254"/>
                  </a:lnTo>
                  <a:lnTo>
                    <a:pt x="1260094" y="284988"/>
                  </a:lnTo>
                  <a:lnTo>
                    <a:pt x="47498" y="284988"/>
                  </a:lnTo>
                  <a:lnTo>
                    <a:pt x="29007" y="281254"/>
                  </a:lnTo>
                  <a:lnTo>
                    <a:pt x="13909" y="271073"/>
                  </a:lnTo>
                  <a:lnTo>
                    <a:pt x="3731" y="255975"/>
                  </a:lnTo>
                  <a:lnTo>
                    <a:pt x="0" y="237490"/>
                  </a:lnTo>
                  <a:lnTo>
                    <a:pt x="0" y="47498"/>
                  </a:lnTo>
                  <a:close/>
                </a:path>
              </a:pathLst>
            </a:custGeom>
            <a:ln w="28956">
              <a:solidFill>
                <a:srgbClr val="1464C0"/>
              </a:solidFill>
            </a:ln>
          </p:spPr>
          <p:txBody>
            <a:bodyPr wrap="square" lIns="0" tIns="0" rIns="0" bIns="0" rtlCol="0"/>
            <a:lstStyle/>
            <a:p>
              <a:endParaRPr/>
            </a:p>
          </p:txBody>
        </p:sp>
      </p:grpSp>
      <p:cxnSp>
        <p:nvCxnSpPr>
          <p:cNvPr id="81" name="Connecteur droit avec flèche 80"/>
          <p:cNvCxnSpPr/>
          <p:nvPr/>
        </p:nvCxnSpPr>
        <p:spPr>
          <a:xfrm>
            <a:off x="1590650" y="2525169"/>
            <a:ext cx="0" cy="544887"/>
          </a:xfrm>
          <a:prstGeom prst="straightConnector1">
            <a:avLst/>
          </a:prstGeom>
          <a:ln>
            <a:solidFill>
              <a:srgbClr val="1464C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a:off x="3200400" y="1752516"/>
            <a:ext cx="0" cy="370826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5" name="object 3"/>
          <p:cNvGrpSpPr/>
          <p:nvPr/>
        </p:nvGrpSpPr>
        <p:grpSpPr>
          <a:xfrm>
            <a:off x="4071738" y="3124755"/>
            <a:ext cx="1308100" cy="285115"/>
            <a:chOff x="558546" y="3284983"/>
            <a:chExt cx="1308100" cy="285115"/>
          </a:xfrm>
        </p:grpSpPr>
        <p:sp>
          <p:nvSpPr>
            <p:cNvPr id="86" name="object 4"/>
            <p:cNvSpPr/>
            <p:nvPr/>
          </p:nvSpPr>
          <p:spPr>
            <a:xfrm>
              <a:off x="558546" y="3284983"/>
              <a:ext cx="1308100" cy="285115"/>
            </a:xfrm>
            <a:custGeom>
              <a:avLst/>
              <a:gdLst/>
              <a:ahLst/>
              <a:cxnLst/>
              <a:rect l="l" t="t" r="r" b="b"/>
              <a:pathLst>
                <a:path w="1308100" h="285114">
                  <a:moveTo>
                    <a:pt x="1260094" y="0"/>
                  </a:moveTo>
                  <a:lnTo>
                    <a:pt x="47498" y="0"/>
                  </a:lnTo>
                  <a:lnTo>
                    <a:pt x="29007" y="3731"/>
                  </a:lnTo>
                  <a:lnTo>
                    <a:pt x="13909" y="13909"/>
                  </a:lnTo>
                  <a:lnTo>
                    <a:pt x="3731" y="29007"/>
                  </a:lnTo>
                  <a:lnTo>
                    <a:pt x="0" y="47498"/>
                  </a:lnTo>
                  <a:lnTo>
                    <a:pt x="0" y="237490"/>
                  </a:lnTo>
                  <a:lnTo>
                    <a:pt x="3731" y="255975"/>
                  </a:lnTo>
                  <a:lnTo>
                    <a:pt x="13909" y="271073"/>
                  </a:lnTo>
                  <a:lnTo>
                    <a:pt x="29007" y="281254"/>
                  </a:lnTo>
                  <a:lnTo>
                    <a:pt x="47498" y="284988"/>
                  </a:lnTo>
                  <a:lnTo>
                    <a:pt x="1260094" y="284988"/>
                  </a:lnTo>
                  <a:lnTo>
                    <a:pt x="1278584" y="281254"/>
                  </a:lnTo>
                  <a:lnTo>
                    <a:pt x="1293682" y="271073"/>
                  </a:lnTo>
                  <a:lnTo>
                    <a:pt x="1303860" y="255975"/>
                  </a:lnTo>
                  <a:lnTo>
                    <a:pt x="1307592" y="237490"/>
                  </a:lnTo>
                  <a:lnTo>
                    <a:pt x="1307592" y="47498"/>
                  </a:lnTo>
                  <a:lnTo>
                    <a:pt x="1303860" y="29007"/>
                  </a:lnTo>
                  <a:lnTo>
                    <a:pt x="1293682" y="13909"/>
                  </a:lnTo>
                  <a:lnTo>
                    <a:pt x="1278584" y="3731"/>
                  </a:lnTo>
                  <a:lnTo>
                    <a:pt x="1260094" y="0"/>
                  </a:lnTo>
                  <a:close/>
                </a:path>
              </a:pathLst>
            </a:custGeom>
            <a:solidFill>
              <a:srgbClr val="1464C0"/>
            </a:solidFill>
          </p:spPr>
          <p:txBody>
            <a:bodyPr wrap="square" lIns="0" tIns="0" rIns="0" bIns="0" rtlCol="0"/>
            <a:lstStyle/>
            <a:p>
              <a:pPr algn="ctr">
                <a:lnSpc>
                  <a:spcPct val="150000"/>
                </a:lnSpc>
              </a:pPr>
              <a:r>
                <a:rPr lang="fr-FR" sz="1200" dirty="0" smtClean="0">
                  <a:solidFill>
                    <a:schemeClr val="bg1"/>
                  </a:solidFill>
                  <a:latin typeface="Arial MT"/>
                </a:rPr>
                <a:t>Nouveau</a:t>
              </a:r>
              <a:endParaRPr sz="1200" dirty="0">
                <a:solidFill>
                  <a:schemeClr val="bg1"/>
                </a:solidFill>
                <a:latin typeface="Arial MT"/>
              </a:endParaRPr>
            </a:p>
          </p:txBody>
        </p:sp>
        <p:sp>
          <p:nvSpPr>
            <p:cNvPr id="87" name="object 5"/>
            <p:cNvSpPr/>
            <p:nvPr/>
          </p:nvSpPr>
          <p:spPr>
            <a:xfrm>
              <a:off x="558546" y="3284983"/>
              <a:ext cx="1308100" cy="285115"/>
            </a:xfrm>
            <a:custGeom>
              <a:avLst/>
              <a:gdLst/>
              <a:ahLst/>
              <a:cxnLst/>
              <a:rect l="l" t="t" r="r" b="b"/>
              <a:pathLst>
                <a:path w="1308100" h="285114">
                  <a:moveTo>
                    <a:pt x="0" y="47498"/>
                  </a:moveTo>
                  <a:lnTo>
                    <a:pt x="3731" y="29007"/>
                  </a:lnTo>
                  <a:lnTo>
                    <a:pt x="13909" y="13909"/>
                  </a:lnTo>
                  <a:lnTo>
                    <a:pt x="29007" y="3731"/>
                  </a:lnTo>
                  <a:lnTo>
                    <a:pt x="47498" y="0"/>
                  </a:lnTo>
                  <a:lnTo>
                    <a:pt x="1260094" y="0"/>
                  </a:lnTo>
                  <a:lnTo>
                    <a:pt x="1278584" y="3731"/>
                  </a:lnTo>
                  <a:lnTo>
                    <a:pt x="1293682" y="13909"/>
                  </a:lnTo>
                  <a:lnTo>
                    <a:pt x="1303860" y="29007"/>
                  </a:lnTo>
                  <a:lnTo>
                    <a:pt x="1307592" y="47498"/>
                  </a:lnTo>
                  <a:lnTo>
                    <a:pt x="1307592" y="237490"/>
                  </a:lnTo>
                  <a:lnTo>
                    <a:pt x="1303860" y="255975"/>
                  </a:lnTo>
                  <a:lnTo>
                    <a:pt x="1293682" y="271073"/>
                  </a:lnTo>
                  <a:lnTo>
                    <a:pt x="1278584" y="281254"/>
                  </a:lnTo>
                  <a:lnTo>
                    <a:pt x="1260094" y="284988"/>
                  </a:lnTo>
                  <a:lnTo>
                    <a:pt x="47498" y="284988"/>
                  </a:lnTo>
                  <a:lnTo>
                    <a:pt x="29007" y="281254"/>
                  </a:lnTo>
                  <a:lnTo>
                    <a:pt x="13909" y="271073"/>
                  </a:lnTo>
                  <a:lnTo>
                    <a:pt x="3731" y="255975"/>
                  </a:lnTo>
                  <a:lnTo>
                    <a:pt x="0" y="237490"/>
                  </a:lnTo>
                  <a:lnTo>
                    <a:pt x="0" y="47498"/>
                  </a:lnTo>
                  <a:close/>
                </a:path>
              </a:pathLst>
            </a:custGeom>
            <a:ln w="28956">
              <a:solidFill>
                <a:srgbClr val="1464C0"/>
              </a:solidFill>
            </a:ln>
          </p:spPr>
          <p:txBody>
            <a:bodyPr wrap="square" lIns="0" tIns="0" rIns="0" bIns="0" rtlCol="0"/>
            <a:lstStyle/>
            <a:p>
              <a:pPr algn="ctr">
                <a:lnSpc>
                  <a:spcPct val="150000"/>
                </a:lnSpc>
              </a:pPr>
              <a:endParaRPr/>
            </a:p>
          </p:txBody>
        </p:sp>
      </p:grpSp>
      <p:cxnSp>
        <p:nvCxnSpPr>
          <p:cNvPr id="99" name="Connecteur droit avec flèche 98"/>
          <p:cNvCxnSpPr/>
          <p:nvPr/>
        </p:nvCxnSpPr>
        <p:spPr>
          <a:xfrm>
            <a:off x="2246239" y="3302958"/>
            <a:ext cx="1716161" cy="0"/>
          </a:xfrm>
          <a:prstGeom prst="straightConnector1">
            <a:avLst/>
          </a:prstGeom>
          <a:ln>
            <a:solidFill>
              <a:srgbClr val="1464C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a:xfrm>
            <a:off x="5331612" y="3270466"/>
            <a:ext cx="688188" cy="0"/>
          </a:xfrm>
          <a:prstGeom prst="straightConnector1">
            <a:avLst/>
          </a:prstGeom>
          <a:ln>
            <a:solidFill>
              <a:srgbClr val="1464C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flipV="1">
            <a:off x="6823861" y="2329741"/>
            <a:ext cx="796139" cy="676672"/>
          </a:xfrm>
          <a:prstGeom prst="straightConnector1">
            <a:avLst/>
          </a:prstGeom>
          <a:ln>
            <a:solidFill>
              <a:srgbClr val="1464C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a:off x="8977456" y="2329741"/>
            <a:ext cx="928544" cy="0"/>
          </a:xfrm>
          <a:prstGeom prst="straightConnector1">
            <a:avLst/>
          </a:prstGeom>
          <a:ln>
            <a:solidFill>
              <a:srgbClr val="1464C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p:nvPr/>
        </p:nvCxnSpPr>
        <p:spPr>
          <a:xfrm>
            <a:off x="6823861" y="3498538"/>
            <a:ext cx="961428" cy="205169"/>
          </a:xfrm>
          <a:prstGeom prst="straightConnector1">
            <a:avLst/>
          </a:prstGeom>
          <a:ln>
            <a:solidFill>
              <a:srgbClr val="1464C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a:xfrm>
            <a:off x="8322049" y="2468919"/>
            <a:ext cx="1583951" cy="1029619"/>
          </a:xfrm>
          <a:prstGeom prst="straightConnector1">
            <a:avLst/>
          </a:prstGeom>
          <a:ln>
            <a:solidFill>
              <a:srgbClr val="1464C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p:nvPr/>
        </p:nvCxnSpPr>
        <p:spPr>
          <a:xfrm>
            <a:off x="10618186" y="3692240"/>
            <a:ext cx="0" cy="372377"/>
          </a:xfrm>
          <a:prstGeom prst="straightConnector1">
            <a:avLst/>
          </a:prstGeom>
          <a:ln>
            <a:solidFill>
              <a:srgbClr val="F5822A"/>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p:nvPr/>
        </p:nvCxnSpPr>
        <p:spPr>
          <a:xfrm>
            <a:off x="10641428" y="4542389"/>
            <a:ext cx="0" cy="372377"/>
          </a:xfrm>
          <a:prstGeom prst="straightConnector1">
            <a:avLst/>
          </a:prstGeom>
          <a:ln>
            <a:solidFill>
              <a:srgbClr val="F5822A"/>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H="1">
            <a:off x="2246239" y="3629644"/>
            <a:ext cx="7751300" cy="21796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0" name="Connecteur droit avec flèche 69"/>
          <p:cNvCxnSpPr/>
          <p:nvPr/>
        </p:nvCxnSpPr>
        <p:spPr>
          <a:xfrm flipV="1">
            <a:off x="2260559" y="4361875"/>
            <a:ext cx="7645441" cy="15784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1"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7</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Le cycle de vie d’une demande</a:t>
            </a:r>
          </a:p>
        </p:txBody>
      </p:sp>
    </p:spTree>
    <p:extLst>
      <p:ext uri="{BB962C8B-B14F-4D97-AF65-F5344CB8AC3E}">
        <p14:creationId xmlns:p14="http://schemas.microsoft.com/office/powerpoint/2010/main" val="2626279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242744291"/>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40308"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8</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Récupérer le certificat signé (1/3)</a:t>
            </a:r>
          </a:p>
          <a:p>
            <a:pPr defTabSz="685800">
              <a:defRPr/>
            </a:pPr>
            <a:r>
              <a:rPr lang="fr-FR" b="0" i="1" dirty="0">
                <a:solidFill>
                  <a:srgbClr val="000000"/>
                </a:solidFill>
                <a:latin typeface="Calibri" panose="020F0502020204030204" pitchFamily="34" charset="0"/>
                <a:cs typeface="Calibri" panose="020F0502020204030204" pitchFamily="34" charset="0"/>
              </a:rPr>
              <a:t>Issues possibles d’une instruction et Statuts des demandes en découlant</a:t>
            </a:r>
            <a:endParaRPr lang="fr-FR" sz="1400" b="0" i="1" dirty="0">
              <a:solidFill>
                <a:srgbClr val="0000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3016E5CA-538E-4C4D-9DF0-0E95ADDCB0CB}"/>
              </a:ext>
            </a:extLst>
          </p:cNvPr>
          <p:cNvSpPr/>
          <p:nvPr/>
        </p:nvSpPr>
        <p:spPr>
          <a:xfrm>
            <a:off x="2357883" y="886303"/>
            <a:ext cx="7632384" cy="2166606"/>
          </a:xfrm>
          <a:prstGeom prst="rect">
            <a:avLst/>
          </a:prstGeom>
          <a:no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446088">
              <a:spcAft>
                <a:spcPts val="450"/>
              </a:spcAft>
              <a:buClr>
                <a:srgbClr val="0072BC"/>
              </a:buClr>
              <a:buSzPct val="100000"/>
              <a:buFont typeface="Arial" pitchFamily="34" charset="0"/>
              <a:buChar char="►"/>
            </a:pPr>
            <a:r>
              <a:rPr lang="fr-FR" b="1" dirty="0">
                <a:solidFill>
                  <a:srgbClr val="1565C0"/>
                </a:solidFill>
                <a:latin typeface="Calibri" panose="020F0502020204030204" pitchFamily="34" charset="0"/>
                <a:cs typeface="Calibri" panose="020F0502020204030204" pitchFamily="34" charset="0"/>
              </a:rPr>
              <a:t>Favorable : </a:t>
            </a:r>
            <a:r>
              <a:rPr lang="fr-FR" dirty="0">
                <a:solidFill>
                  <a:schemeClr val="tx1"/>
                </a:solidFill>
                <a:latin typeface="Calibri" panose="020F0502020204030204" pitchFamily="34" charset="0"/>
                <a:cs typeface="Calibri" panose="020F0502020204030204" pitchFamily="34" charset="0"/>
              </a:rPr>
              <a:t>Si la conclusion de l’instruction est « Favorable », la demande passe au </a:t>
            </a:r>
            <a:r>
              <a:rPr lang="fr-FR" b="1" dirty="0">
                <a:solidFill>
                  <a:srgbClr val="F5822A"/>
                </a:solidFill>
                <a:latin typeface="Calibri" panose="020F0502020204030204" pitchFamily="34" charset="0"/>
                <a:cs typeface="Calibri" panose="020F0502020204030204" pitchFamily="34" charset="0"/>
              </a:rPr>
              <a:t>statut </a:t>
            </a:r>
            <a:r>
              <a:rPr lang="fr-FR" b="1" dirty="0" smtClean="0">
                <a:solidFill>
                  <a:srgbClr val="F5822A"/>
                </a:solidFill>
                <a:latin typeface="Calibri" panose="020F0502020204030204" pitchFamily="34" charset="0"/>
                <a:cs typeface="Calibri" panose="020F0502020204030204" pitchFamily="34" charset="0"/>
              </a:rPr>
              <a:t>“</a:t>
            </a:r>
            <a:r>
              <a:rPr lang="fr-FR" b="1" dirty="0" smtClean="0">
                <a:solidFill>
                  <a:srgbClr val="F5822A"/>
                </a:solidFill>
                <a:latin typeface="Calibri" panose="020F0502020204030204" pitchFamily="34" charset="0"/>
                <a:cs typeface="Calibri" panose="020F0502020204030204" pitchFamily="34" charset="0"/>
              </a:rPr>
              <a:t>En cours d’instruction</a:t>
            </a:r>
            <a:r>
              <a:rPr lang="fr-FR" b="1" dirty="0" smtClean="0">
                <a:solidFill>
                  <a:srgbClr val="F5822A"/>
                </a:solidFill>
                <a:latin typeface="Calibri" panose="020F0502020204030204" pitchFamily="34" charset="0"/>
                <a:cs typeface="Calibri" panose="020F0502020204030204" pitchFamily="34" charset="0"/>
              </a:rPr>
              <a:t>” </a:t>
            </a:r>
            <a:r>
              <a:rPr lang="fr-FR" b="1" dirty="0">
                <a:solidFill>
                  <a:srgbClr val="F5822A"/>
                </a:solidFill>
                <a:latin typeface="Calibri" panose="020F0502020204030204" pitchFamily="34" charset="0"/>
                <a:cs typeface="Calibri" panose="020F0502020204030204" pitchFamily="34" charset="0"/>
              </a:rPr>
              <a:t>puis « Signé » ou « Signé IHS ». </a:t>
            </a:r>
          </a:p>
          <a:p>
            <a:pPr>
              <a:spcAft>
                <a:spcPts val="450"/>
              </a:spcAft>
              <a:buClr>
                <a:srgbClr val="0072BC"/>
              </a:buClr>
              <a:buSzPct val="100000"/>
            </a:pPr>
            <a:r>
              <a:rPr lang="fr-FR" b="1" dirty="0">
                <a:solidFill>
                  <a:schemeClr val="tx1"/>
                </a:solidFill>
                <a:latin typeface="Calibri" panose="020F0502020204030204" pitchFamily="34" charset="0"/>
                <a:cs typeface="Calibri" panose="020F0502020204030204" pitchFamily="34" charset="0"/>
              </a:rPr>
              <a:t>Une notification par mail vous informe de la signature.</a:t>
            </a:r>
          </a:p>
          <a:p>
            <a:pPr>
              <a:spcAft>
                <a:spcPts val="450"/>
              </a:spcAft>
              <a:buClr>
                <a:srgbClr val="0072BC"/>
              </a:buClr>
              <a:buSzPct val="100000"/>
            </a:pPr>
            <a:r>
              <a:rPr lang="fr-FR" b="1" dirty="0">
                <a:solidFill>
                  <a:schemeClr val="tx1"/>
                </a:solidFill>
                <a:latin typeface="Calibri" panose="020F0502020204030204" pitchFamily="34" charset="0"/>
                <a:cs typeface="Calibri" panose="020F0502020204030204" pitchFamily="34" charset="0"/>
              </a:rPr>
              <a:t>Votre certificat signé est à récupérer auprès de votre DDPP selon le mode de délivrance choisi lors de la soumission de la demande (voir procédure</a:t>
            </a:r>
            <a:r>
              <a:rPr lang="fr-FR" b="1" dirty="0">
                <a:latin typeface="Calibri" panose="020F0502020204030204" pitchFamily="34" charset="0"/>
                <a:cs typeface="Calibri" panose="020F0502020204030204" pitchFamily="34" charset="0"/>
              </a:rPr>
              <a:t> </a:t>
            </a:r>
            <a:r>
              <a:rPr lang="fr-FR" b="1" dirty="0">
                <a:latin typeface="Calibri" panose="020F0502020204030204" pitchFamily="34" charset="0"/>
                <a:cs typeface="Calibri" panose="020F0502020204030204" pitchFamily="34" charset="0"/>
                <a:hlinkClick r:id="rId7" action="ppaction://hlinksldjump"/>
              </a:rPr>
              <a:t>ici</a:t>
            </a:r>
            <a:r>
              <a:rPr lang="fr-FR" b="1" dirty="0">
                <a:solidFill>
                  <a:schemeClr val="tx1"/>
                </a:solidFill>
                <a:latin typeface="Calibri" panose="020F0502020204030204" pitchFamily="34" charset="0"/>
                <a:cs typeface="Calibri" panose="020F0502020204030204" pitchFamily="34" charset="0"/>
              </a:rPr>
              <a:t>)</a:t>
            </a:r>
          </a:p>
          <a:p>
            <a:pPr>
              <a:spcAft>
                <a:spcPts val="450"/>
              </a:spcAft>
              <a:buClr>
                <a:srgbClr val="0072BC"/>
              </a:buClr>
              <a:buSzPct val="100000"/>
            </a:pPr>
            <a:r>
              <a:rPr lang="fr-FR" b="1" dirty="0">
                <a:solidFill>
                  <a:schemeClr val="tx1"/>
                </a:solidFill>
                <a:latin typeface="Calibri" panose="020F0502020204030204" pitchFamily="34" charset="0"/>
                <a:cs typeface="Calibri" panose="020F0502020204030204" pitchFamily="34" charset="0"/>
              </a:rPr>
              <a:t>Pour les procédures dérogatoires IHS voir le cas métier particulier (</a:t>
            </a:r>
            <a:r>
              <a:rPr lang="fr-FR" b="1" dirty="0">
                <a:solidFill>
                  <a:schemeClr val="tx1"/>
                </a:solidFill>
                <a:latin typeface="Calibri" panose="020F0502020204030204" pitchFamily="34" charset="0"/>
                <a:cs typeface="Calibri" panose="020F0502020204030204" pitchFamily="34" charset="0"/>
                <a:hlinkClick r:id="rId8" action="ppaction://hlinksldjump"/>
              </a:rPr>
              <a:t>ici</a:t>
            </a:r>
            <a:r>
              <a:rPr lang="fr-FR" b="1" dirty="0">
                <a:solidFill>
                  <a:schemeClr val="tx1"/>
                </a:solidFill>
                <a:latin typeface="Calibri" panose="020F0502020204030204" pitchFamily="34" charset="0"/>
                <a:cs typeface="Calibri" panose="020F0502020204030204" pitchFamily="34" charset="0"/>
              </a:rPr>
              <a:t>).</a:t>
            </a:r>
          </a:p>
          <a:p>
            <a:pPr algn="ctr"/>
            <a:endParaRPr lang="fr-FR" sz="1200" dirty="0">
              <a:solidFill>
                <a:schemeClr val="tx1"/>
              </a:solidFill>
            </a:endParaRPr>
          </a:p>
        </p:txBody>
      </p:sp>
      <p:sp>
        <p:nvSpPr>
          <p:cNvPr id="7" name="Rectangle 6">
            <a:extLst>
              <a:ext uri="{FF2B5EF4-FFF2-40B4-BE49-F238E27FC236}">
                <a16:creationId xmlns:a16="http://schemas.microsoft.com/office/drawing/2014/main" xmlns="" id="{7521EC54-DB25-4F51-9F7B-0FED8686227B}"/>
              </a:ext>
            </a:extLst>
          </p:cNvPr>
          <p:cNvSpPr/>
          <p:nvPr/>
        </p:nvSpPr>
        <p:spPr>
          <a:xfrm>
            <a:off x="2357883" y="3106802"/>
            <a:ext cx="7632385" cy="1850278"/>
          </a:xfrm>
          <a:prstGeom prst="rect">
            <a:avLst/>
          </a:prstGeom>
          <a:noFill/>
          <a:ln w="9525">
            <a:solidFill>
              <a:srgbClr val="1565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446088">
              <a:spcAft>
                <a:spcPts val="450"/>
              </a:spcAft>
              <a:buClr>
                <a:srgbClr val="0072BC"/>
              </a:buClr>
              <a:buSzPct val="100000"/>
              <a:buFont typeface="Arial" pitchFamily="34" charset="0"/>
              <a:buChar char="►"/>
            </a:pPr>
            <a:r>
              <a:rPr lang="fr-FR" b="1" dirty="0">
                <a:solidFill>
                  <a:srgbClr val="1565C0"/>
                </a:solidFill>
                <a:latin typeface="Calibri" panose="020F0502020204030204" pitchFamily="34" charset="0"/>
                <a:cs typeface="Calibri" panose="020F0502020204030204" pitchFamily="34" charset="0"/>
              </a:rPr>
              <a:t>Demande de complément : </a:t>
            </a:r>
            <a:r>
              <a:rPr lang="fr-FR" dirty="0">
                <a:solidFill>
                  <a:schemeClr val="tx1"/>
                </a:solidFill>
                <a:latin typeface="Calibri" panose="020F0502020204030204" pitchFamily="34" charset="0"/>
                <a:cs typeface="Calibri" panose="020F0502020204030204" pitchFamily="34" charset="0"/>
              </a:rPr>
              <a:t>Si la conclusion de l’instruction est « Demande de complément » , la demande passe au </a:t>
            </a:r>
            <a:r>
              <a:rPr lang="fr-FR" b="1" dirty="0">
                <a:solidFill>
                  <a:srgbClr val="F5822A"/>
                </a:solidFill>
                <a:latin typeface="Calibri" panose="020F0502020204030204" pitchFamily="34" charset="0"/>
                <a:cs typeface="Calibri" panose="020F0502020204030204" pitchFamily="34" charset="0"/>
              </a:rPr>
              <a:t>statut “Retour au demandeur”.</a:t>
            </a:r>
          </a:p>
          <a:p>
            <a:pPr>
              <a:spcAft>
                <a:spcPts val="450"/>
              </a:spcAft>
              <a:buClr>
                <a:srgbClr val="0072BC"/>
              </a:buClr>
              <a:buSzPct val="100000"/>
            </a:pPr>
            <a:r>
              <a:rPr lang="fr-FR" dirty="0">
                <a:solidFill>
                  <a:schemeClr val="tx1"/>
                </a:solidFill>
                <a:latin typeface="Calibri" panose="020F0502020204030204" pitchFamily="34" charset="0"/>
                <a:cs typeface="Calibri" panose="020F0502020204030204" pitchFamily="34" charset="0"/>
              </a:rPr>
              <a:t>La nature du complément demandé est précisée en commentaire de la demande par le service instructeur et accessible depuis votre tableau de bord.</a:t>
            </a:r>
          </a:p>
          <a:p>
            <a:pPr>
              <a:spcAft>
                <a:spcPts val="450"/>
              </a:spcAft>
              <a:buClr>
                <a:srgbClr val="0072BC"/>
              </a:buClr>
              <a:buSzPct val="100000"/>
            </a:pPr>
            <a:r>
              <a:rPr lang="fr-FR" b="1" dirty="0">
                <a:solidFill>
                  <a:schemeClr val="tx1"/>
                </a:solidFill>
                <a:latin typeface="Calibri" panose="020F0502020204030204" pitchFamily="34" charset="0"/>
                <a:cs typeface="Calibri" panose="020F0502020204030204" pitchFamily="34" charset="0"/>
              </a:rPr>
              <a:t>Une notification par mail vous informe du retour de la demande et de son motif.</a:t>
            </a:r>
          </a:p>
          <a:p>
            <a:pPr algn="ctr"/>
            <a:endParaRPr lang="fr-FR" sz="1200" dirty="0">
              <a:solidFill>
                <a:schemeClr val="tx1"/>
              </a:solidFill>
            </a:endParaRPr>
          </a:p>
        </p:txBody>
      </p:sp>
      <p:sp>
        <p:nvSpPr>
          <p:cNvPr id="8" name="Rectangle 7">
            <a:extLst>
              <a:ext uri="{FF2B5EF4-FFF2-40B4-BE49-F238E27FC236}">
                <a16:creationId xmlns:a16="http://schemas.microsoft.com/office/drawing/2014/main" xmlns="" id="{56D81387-C085-43C8-A5C7-35827F743A14}"/>
              </a:ext>
            </a:extLst>
          </p:cNvPr>
          <p:cNvSpPr/>
          <p:nvPr/>
        </p:nvSpPr>
        <p:spPr>
          <a:xfrm>
            <a:off x="2357883" y="5010974"/>
            <a:ext cx="7632385" cy="1151882"/>
          </a:xfrm>
          <a:prstGeom prst="rect">
            <a:avLst/>
          </a:prstGeom>
          <a:no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446088">
              <a:lnSpc>
                <a:spcPct val="85000"/>
              </a:lnSpc>
              <a:spcAft>
                <a:spcPts val="450"/>
              </a:spcAft>
              <a:buClr>
                <a:srgbClr val="0072BC"/>
              </a:buClr>
              <a:buSzPct val="100000"/>
              <a:buFont typeface="Arial" pitchFamily="34" charset="0"/>
              <a:buChar char="►"/>
            </a:pPr>
            <a:r>
              <a:rPr lang="fr-FR" b="1" dirty="0">
                <a:solidFill>
                  <a:srgbClr val="1565C0"/>
                </a:solidFill>
                <a:latin typeface="Calibri" panose="020F0502020204030204" pitchFamily="34" charset="0"/>
                <a:cs typeface="Calibri" panose="020F0502020204030204" pitchFamily="34" charset="0"/>
              </a:rPr>
              <a:t>Défavorable :</a:t>
            </a:r>
            <a:r>
              <a:rPr lang="fr-FR" dirty="0">
                <a:latin typeface="Calibri" panose="020F0502020204030204" pitchFamily="34" charset="0"/>
                <a:cs typeface="Calibri" panose="020F0502020204030204" pitchFamily="34" charset="0"/>
              </a:rPr>
              <a:t> </a:t>
            </a:r>
            <a:r>
              <a:rPr lang="fr-FR" dirty="0">
                <a:solidFill>
                  <a:schemeClr val="tx1"/>
                </a:solidFill>
                <a:latin typeface="Calibri" panose="020F0502020204030204" pitchFamily="34" charset="0"/>
                <a:cs typeface="Calibri" panose="020F0502020204030204" pitchFamily="34" charset="0"/>
              </a:rPr>
              <a:t>Si la conclusion de l’instruction est « Défavorable », la demande passe au </a:t>
            </a:r>
            <a:r>
              <a:rPr lang="fr-FR" b="1" dirty="0">
                <a:solidFill>
                  <a:srgbClr val="F5822A"/>
                </a:solidFill>
                <a:latin typeface="Calibri" panose="020F0502020204030204" pitchFamily="34" charset="0"/>
                <a:cs typeface="Calibri" panose="020F0502020204030204" pitchFamily="34" charset="0"/>
              </a:rPr>
              <a:t>statut “Refusé”. </a:t>
            </a:r>
          </a:p>
          <a:p>
            <a:pPr>
              <a:lnSpc>
                <a:spcPct val="85000"/>
              </a:lnSpc>
              <a:spcAft>
                <a:spcPts val="450"/>
              </a:spcAft>
              <a:buClr>
                <a:srgbClr val="0072BC"/>
              </a:buClr>
              <a:buSzPct val="100000"/>
            </a:pPr>
            <a:r>
              <a:rPr lang="fr-FR" b="1" dirty="0">
                <a:solidFill>
                  <a:schemeClr val="tx1"/>
                </a:solidFill>
                <a:latin typeface="Calibri" panose="020F0502020204030204" pitchFamily="34" charset="0"/>
                <a:cs typeface="Calibri" panose="020F0502020204030204" pitchFamily="34" charset="0"/>
              </a:rPr>
              <a:t>Une notification par mail vous informe du refus de la demande en précisant le motif de refus.  Ce mail vaut rapport officiel.</a:t>
            </a:r>
          </a:p>
        </p:txBody>
      </p:sp>
    </p:spTree>
    <p:extLst>
      <p:ext uri="{BB962C8B-B14F-4D97-AF65-F5344CB8AC3E}">
        <p14:creationId xmlns:p14="http://schemas.microsoft.com/office/powerpoint/2010/main" val="518811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4074820616"/>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41329"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8</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Récupérer le certificat signé (2/3)</a:t>
            </a:r>
          </a:p>
          <a:p>
            <a:pPr defTabSz="685800">
              <a:defRPr/>
            </a:pPr>
            <a:r>
              <a:rPr lang="fr-FR" b="0" i="1" dirty="0">
                <a:solidFill>
                  <a:srgbClr val="000000"/>
                </a:solidFill>
                <a:latin typeface="Calibri" panose="020F0502020204030204" pitchFamily="34" charset="0"/>
                <a:cs typeface="Calibri" panose="020F0502020204030204" pitchFamily="34" charset="0"/>
              </a:rPr>
              <a:t>Zoom : Demande de complément et statut « Retour au demandeur »</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4" name="Groupe 3"/>
          <p:cNvGrpSpPr/>
          <p:nvPr/>
        </p:nvGrpSpPr>
        <p:grpSpPr>
          <a:xfrm>
            <a:off x="1865672" y="1016146"/>
            <a:ext cx="4918543" cy="1634842"/>
            <a:chOff x="1840630" y="1296774"/>
            <a:chExt cx="4918543" cy="1634842"/>
          </a:xfrm>
        </p:grpSpPr>
        <p:pic>
          <p:nvPicPr>
            <p:cNvPr id="3" name="Image 2"/>
            <p:cNvPicPr>
              <a:picLocks noChangeAspect="1"/>
            </p:cNvPicPr>
            <p:nvPr/>
          </p:nvPicPr>
          <p:blipFill>
            <a:blip r:embed="rId6"/>
            <a:stretch>
              <a:fillRect/>
            </a:stretch>
          </p:blipFill>
          <p:spPr>
            <a:xfrm>
              <a:off x="1840630" y="1296774"/>
              <a:ext cx="4655653" cy="1634842"/>
            </a:xfrm>
            <a:prstGeom prst="rect">
              <a:avLst/>
            </a:prstGeom>
            <a:ln w="28575">
              <a:solidFill>
                <a:srgbClr val="1565C0"/>
              </a:solidFill>
            </a:ln>
          </p:spPr>
        </p:pic>
        <p:sp>
          <p:nvSpPr>
            <p:cNvPr id="9" name="Rectangle 8">
              <a:extLst>
                <a:ext uri="{FF2B5EF4-FFF2-40B4-BE49-F238E27FC236}">
                  <a16:creationId xmlns:a16="http://schemas.microsoft.com/office/drawing/2014/main" xmlns="" id="{8E711792-99F5-40E1-88BB-8A33D3176A92}"/>
                </a:ext>
              </a:extLst>
            </p:cNvPr>
            <p:cNvSpPr/>
            <p:nvPr/>
          </p:nvSpPr>
          <p:spPr>
            <a:xfrm>
              <a:off x="5972537" y="2352190"/>
              <a:ext cx="477793" cy="162280"/>
            </a:xfrm>
            <a:prstGeom prst="rect">
              <a:avLst/>
            </a:prstGeom>
            <a:noFill/>
            <a:ln w="19050">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2" name="Ellipse 11">
              <a:extLst>
                <a:ext uri="{FF2B5EF4-FFF2-40B4-BE49-F238E27FC236}">
                  <a16:creationId xmlns:a16="http://schemas.microsoft.com/office/drawing/2014/main" xmlns="" id="{828DA98B-4CB1-4D7E-9ECD-9075C5B5E2B6}"/>
                </a:ext>
              </a:extLst>
            </p:cNvPr>
            <p:cNvSpPr/>
            <p:nvPr/>
          </p:nvSpPr>
          <p:spPr>
            <a:xfrm>
              <a:off x="6496283" y="227877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grpSp>
      <p:grpSp>
        <p:nvGrpSpPr>
          <p:cNvPr id="7" name="Groupe 6"/>
          <p:cNvGrpSpPr/>
          <p:nvPr/>
        </p:nvGrpSpPr>
        <p:grpSpPr>
          <a:xfrm>
            <a:off x="1823576" y="2791541"/>
            <a:ext cx="4697749" cy="1326462"/>
            <a:chOff x="1810291" y="3074027"/>
            <a:chExt cx="4697749" cy="1326462"/>
          </a:xfrm>
        </p:grpSpPr>
        <p:pic>
          <p:nvPicPr>
            <p:cNvPr id="5" name="Image 4"/>
            <p:cNvPicPr>
              <a:picLocks noChangeAspect="1"/>
            </p:cNvPicPr>
            <p:nvPr/>
          </p:nvPicPr>
          <p:blipFill>
            <a:blip r:embed="rId7"/>
            <a:stretch>
              <a:fillRect/>
            </a:stretch>
          </p:blipFill>
          <p:spPr>
            <a:xfrm>
              <a:off x="1810291" y="3074027"/>
              <a:ext cx="4697749" cy="1326462"/>
            </a:xfrm>
            <a:prstGeom prst="rect">
              <a:avLst/>
            </a:prstGeom>
            <a:ln w="28575">
              <a:solidFill>
                <a:srgbClr val="1565C0"/>
              </a:solidFill>
            </a:ln>
          </p:spPr>
        </p:pic>
        <p:sp>
          <p:nvSpPr>
            <p:cNvPr id="14" name="Ellipse 13">
              <a:extLst>
                <a:ext uri="{FF2B5EF4-FFF2-40B4-BE49-F238E27FC236}">
                  <a16:creationId xmlns:a16="http://schemas.microsoft.com/office/drawing/2014/main" xmlns="" id="{6572A190-3786-4472-BB2A-79EBF6BA66BC}"/>
                </a:ext>
              </a:extLst>
            </p:cNvPr>
            <p:cNvSpPr/>
            <p:nvPr/>
          </p:nvSpPr>
          <p:spPr>
            <a:xfrm>
              <a:off x="6210595" y="378955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grpSp>
      <p:grpSp>
        <p:nvGrpSpPr>
          <p:cNvPr id="13" name="Groupe 12"/>
          <p:cNvGrpSpPr/>
          <p:nvPr/>
        </p:nvGrpSpPr>
        <p:grpSpPr>
          <a:xfrm>
            <a:off x="1858131" y="4307848"/>
            <a:ext cx="4663194" cy="1712267"/>
            <a:chOff x="1858131" y="4307848"/>
            <a:chExt cx="4663194" cy="1712267"/>
          </a:xfrm>
        </p:grpSpPr>
        <p:pic>
          <p:nvPicPr>
            <p:cNvPr id="8" name="Image 7"/>
            <p:cNvPicPr>
              <a:picLocks noChangeAspect="1"/>
            </p:cNvPicPr>
            <p:nvPr/>
          </p:nvPicPr>
          <p:blipFill>
            <a:blip r:embed="rId8"/>
            <a:stretch>
              <a:fillRect/>
            </a:stretch>
          </p:blipFill>
          <p:spPr>
            <a:xfrm>
              <a:off x="1858131" y="4307848"/>
              <a:ext cx="4663194" cy="1712267"/>
            </a:xfrm>
            <a:prstGeom prst="rect">
              <a:avLst/>
            </a:prstGeom>
            <a:ln w="28575">
              <a:solidFill>
                <a:srgbClr val="1565C0"/>
              </a:solidFill>
            </a:ln>
          </p:spPr>
        </p:pic>
        <p:sp>
          <p:nvSpPr>
            <p:cNvPr id="16" name="Ellipse 15">
              <a:extLst>
                <a:ext uri="{FF2B5EF4-FFF2-40B4-BE49-F238E27FC236}">
                  <a16:creationId xmlns:a16="http://schemas.microsoft.com/office/drawing/2014/main" xmlns="" id="{8444537E-15B3-4AEE-AF67-50F1094DC952}"/>
                </a:ext>
              </a:extLst>
            </p:cNvPr>
            <p:cNvSpPr/>
            <p:nvPr/>
          </p:nvSpPr>
          <p:spPr>
            <a:xfrm>
              <a:off x="2337702" y="4658542"/>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17" name="Ellipse 16">
              <a:extLst>
                <a:ext uri="{FF2B5EF4-FFF2-40B4-BE49-F238E27FC236}">
                  <a16:creationId xmlns:a16="http://schemas.microsoft.com/office/drawing/2014/main" xmlns="" id="{7840C497-1CBD-4008-9846-0FA8AFB1170F}"/>
                </a:ext>
              </a:extLst>
            </p:cNvPr>
            <p:cNvSpPr/>
            <p:nvPr/>
          </p:nvSpPr>
          <p:spPr>
            <a:xfrm>
              <a:off x="2536256" y="526051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18" name="Ellipse 17">
              <a:extLst>
                <a:ext uri="{FF2B5EF4-FFF2-40B4-BE49-F238E27FC236}">
                  <a16:creationId xmlns:a16="http://schemas.microsoft.com/office/drawing/2014/main" xmlns="" id="{E9235112-47C3-4350-BAE1-66D875302C75}"/>
                </a:ext>
              </a:extLst>
            </p:cNvPr>
            <p:cNvSpPr/>
            <p:nvPr/>
          </p:nvSpPr>
          <p:spPr>
            <a:xfrm>
              <a:off x="5906949" y="538615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grpSp>
      <p:grpSp>
        <p:nvGrpSpPr>
          <p:cNvPr id="2" name="Groupe 1"/>
          <p:cNvGrpSpPr/>
          <p:nvPr/>
        </p:nvGrpSpPr>
        <p:grpSpPr>
          <a:xfrm>
            <a:off x="6879772" y="1317392"/>
            <a:ext cx="3748417" cy="2970880"/>
            <a:chOff x="5286102" y="934215"/>
            <a:chExt cx="3748417" cy="2970880"/>
          </a:xfrm>
        </p:grpSpPr>
        <p:sp>
          <p:nvSpPr>
            <p:cNvPr id="20" name="Ellipse 19">
              <a:extLst>
                <a:ext uri="{FF2B5EF4-FFF2-40B4-BE49-F238E27FC236}">
                  <a16:creationId xmlns:a16="http://schemas.microsoft.com/office/drawing/2014/main" xmlns="" id="{E4B4DBE5-66F0-439A-A9A2-BCFD42005C9E}"/>
                </a:ext>
              </a:extLst>
            </p:cNvPr>
            <p:cNvSpPr/>
            <p:nvPr/>
          </p:nvSpPr>
          <p:spPr>
            <a:xfrm>
              <a:off x="5343645" y="1940078"/>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1" name="ZoneTexte 20">
              <a:extLst>
                <a:ext uri="{FF2B5EF4-FFF2-40B4-BE49-F238E27FC236}">
                  <a16:creationId xmlns:a16="http://schemas.microsoft.com/office/drawing/2014/main" xmlns="" id="{FEA9798F-CEE2-47C3-9254-81DF63AB9E31}"/>
                </a:ext>
              </a:extLst>
            </p:cNvPr>
            <p:cNvSpPr txBox="1"/>
            <p:nvPr/>
          </p:nvSpPr>
          <p:spPr>
            <a:xfrm>
              <a:off x="5674405" y="1000714"/>
              <a:ext cx="3156519" cy="76944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400" dirty="0">
                  <a:latin typeface="Calibri" panose="020F0502020204030204" pitchFamily="34" charset="0"/>
                  <a:cs typeface="Calibri" panose="020F0502020204030204" pitchFamily="34" charset="0"/>
                </a:rPr>
                <a:t>A la réception d’un mail de notification « Retour au demandeur », rendez vous sur votre tableau de bord et cliquer sur « Modifier »  afin de modifier la demande. </a:t>
              </a:r>
            </a:p>
          </p:txBody>
        </p:sp>
        <p:sp>
          <p:nvSpPr>
            <p:cNvPr id="22" name="Ellipse 21">
              <a:extLst>
                <a:ext uri="{FF2B5EF4-FFF2-40B4-BE49-F238E27FC236}">
                  <a16:creationId xmlns:a16="http://schemas.microsoft.com/office/drawing/2014/main" xmlns="" id="{F4EB18D0-A4D7-4039-8E50-740DA82AA95B}"/>
                </a:ext>
              </a:extLst>
            </p:cNvPr>
            <p:cNvSpPr/>
            <p:nvPr/>
          </p:nvSpPr>
          <p:spPr>
            <a:xfrm>
              <a:off x="5343645" y="2809325"/>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3" name="ZoneTexte 22">
              <a:extLst>
                <a:ext uri="{FF2B5EF4-FFF2-40B4-BE49-F238E27FC236}">
                  <a16:creationId xmlns:a16="http://schemas.microsoft.com/office/drawing/2014/main" xmlns="" id="{E6BFDC81-3798-475D-B590-97764206BE67}"/>
                </a:ext>
              </a:extLst>
            </p:cNvPr>
            <p:cNvSpPr txBox="1"/>
            <p:nvPr/>
          </p:nvSpPr>
          <p:spPr>
            <a:xfrm>
              <a:off x="5674405" y="1909579"/>
              <a:ext cx="3207014" cy="771045"/>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sz="1400" dirty="0"/>
                <a:t>Sur la page « Modification de la demande », cliquer sur « Consulter le(s) motif(s) et le commentaire du service instructeur ». Une POP UP s’affiche.</a:t>
              </a:r>
            </a:p>
          </p:txBody>
        </p:sp>
        <p:sp>
          <p:nvSpPr>
            <p:cNvPr id="24" name="Ellipse 23">
              <a:extLst>
                <a:ext uri="{FF2B5EF4-FFF2-40B4-BE49-F238E27FC236}">
                  <a16:creationId xmlns:a16="http://schemas.microsoft.com/office/drawing/2014/main" xmlns="" id="{A19E6DDF-3D95-49D8-80DD-EAEE307B9A43}"/>
                </a:ext>
              </a:extLst>
            </p:cNvPr>
            <p:cNvSpPr/>
            <p:nvPr/>
          </p:nvSpPr>
          <p:spPr>
            <a:xfrm>
              <a:off x="5348809" y="103917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5" name="ZoneTexte 24">
              <a:extLst>
                <a:ext uri="{FF2B5EF4-FFF2-40B4-BE49-F238E27FC236}">
                  <a16:creationId xmlns:a16="http://schemas.microsoft.com/office/drawing/2014/main" xmlns="" id="{B67DA283-E0AC-4F94-BD6D-915B98F2F89A}"/>
                </a:ext>
              </a:extLst>
            </p:cNvPr>
            <p:cNvSpPr txBox="1"/>
            <p:nvPr/>
          </p:nvSpPr>
          <p:spPr>
            <a:xfrm>
              <a:off x="5674405" y="3167803"/>
              <a:ext cx="2892722" cy="221664"/>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sz="1400" dirty="0"/>
                <a:t>Commentaire du service instructeur</a:t>
              </a:r>
            </a:p>
          </p:txBody>
        </p:sp>
        <p:sp>
          <p:nvSpPr>
            <p:cNvPr id="26" name="Rectangle 25">
              <a:extLst>
                <a:ext uri="{FF2B5EF4-FFF2-40B4-BE49-F238E27FC236}">
                  <a16:creationId xmlns:a16="http://schemas.microsoft.com/office/drawing/2014/main" xmlns="" id="{5F1EDCF6-1479-498F-9C81-2A39EF531839}"/>
                </a:ext>
              </a:extLst>
            </p:cNvPr>
            <p:cNvSpPr/>
            <p:nvPr/>
          </p:nvSpPr>
          <p:spPr>
            <a:xfrm>
              <a:off x="5286102" y="934215"/>
              <a:ext cx="3748417" cy="2970880"/>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sz="1400" dirty="0">
                <a:solidFill>
                  <a:schemeClr val="tx1"/>
                </a:solidFill>
                <a:latin typeface="Calibri" panose="020F0502020204030204" pitchFamily="34" charset="0"/>
                <a:cs typeface="Calibri" panose="020F0502020204030204" pitchFamily="34" charset="0"/>
              </a:endParaRPr>
            </a:p>
          </p:txBody>
        </p:sp>
        <p:sp>
          <p:nvSpPr>
            <p:cNvPr id="27" name="Ellipse 26">
              <a:extLst>
                <a:ext uri="{FF2B5EF4-FFF2-40B4-BE49-F238E27FC236}">
                  <a16:creationId xmlns:a16="http://schemas.microsoft.com/office/drawing/2014/main" xmlns="" id="{DCF15949-E555-44F2-8288-773A81751CD6}"/>
                </a:ext>
              </a:extLst>
            </p:cNvPr>
            <p:cNvSpPr/>
            <p:nvPr/>
          </p:nvSpPr>
          <p:spPr>
            <a:xfrm>
              <a:off x="5344248" y="316025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28" name="Ellipse 27">
              <a:extLst>
                <a:ext uri="{FF2B5EF4-FFF2-40B4-BE49-F238E27FC236}">
                  <a16:creationId xmlns:a16="http://schemas.microsoft.com/office/drawing/2014/main" xmlns="" id="{8C1A6343-2B0C-4E2E-B9ED-D708C13D0E97}"/>
                </a:ext>
              </a:extLst>
            </p:cNvPr>
            <p:cNvSpPr/>
            <p:nvPr/>
          </p:nvSpPr>
          <p:spPr>
            <a:xfrm>
              <a:off x="5344248" y="352032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sp>
          <p:nvSpPr>
            <p:cNvPr id="29" name="ZoneTexte 28">
              <a:extLst>
                <a:ext uri="{FF2B5EF4-FFF2-40B4-BE49-F238E27FC236}">
                  <a16:creationId xmlns:a16="http://schemas.microsoft.com/office/drawing/2014/main" xmlns="" id="{21AC83B9-5B0B-4DCD-BC1B-473A98FD03C7}"/>
                </a:ext>
              </a:extLst>
            </p:cNvPr>
            <p:cNvSpPr txBox="1"/>
            <p:nvPr/>
          </p:nvSpPr>
          <p:spPr>
            <a:xfrm>
              <a:off x="5674405" y="2828831"/>
              <a:ext cx="2892722" cy="221664"/>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pPr lvl="0"/>
              <a:r>
                <a:rPr lang="fr-FR" sz="1400" dirty="0"/>
                <a:t>Motif de retour de la demande</a:t>
              </a:r>
            </a:p>
          </p:txBody>
        </p:sp>
        <p:sp>
          <p:nvSpPr>
            <p:cNvPr id="30" name="ZoneTexte 29">
              <a:extLst>
                <a:ext uri="{FF2B5EF4-FFF2-40B4-BE49-F238E27FC236}">
                  <a16:creationId xmlns:a16="http://schemas.microsoft.com/office/drawing/2014/main" xmlns="" id="{ECE57ACE-389F-4530-A172-B50CCCCB0E14}"/>
                </a:ext>
              </a:extLst>
            </p:cNvPr>
            <p:cNvSpPr txBox="1"/>
            <p:nvPr/>
          </p:nvSpPr>
          <p:spPr>
            <a:xfrm>
              <a:off x="5677758" y="3532017"/>
              <a:ext cx="2889369" cy="221664"/>
            </a:xfrm>
            <a:prstGeom prst="rect">
              <a:avLst/>
            </a:prstGeom>
            <a:noFill/>
          </p:spPr>
          <p:txBody>
            <a:bodyPr wrap="square" lIns="0" tIns="36576" rIns="0" bIns="0" rtlCol="0">
              <a:spAutoFit/>
            </a:bodyPr>
            <a:lstStyle>
              <a:defPPr>
                <a:defRPr lang="fr-FR"/>
              </a:defPPr>
              <a:lvl1pPr>
                <a:lnSpc>
                  <a:spcPct val="85000"/>
                </a:lnSpc>
                <a:spcAft>
                  <a:spcPts val="600"/>
                </a:spcAft>
                <a:buClr>
                  <a:schemeClr val="accent2"/>
                </a:buClr>
                <a:buSzPct val="70000"/>
                <a:defRPr sz="1200">
                  <a:latin typeface="Calibri" panose="020F0502020204030204" pitchFamily="34" charset="0"/>
                  <a:cs typeface="Calibri" panose="020F0502020204030204" pitchFamily="34" charset="0"/>
                </a:defRPr>
              </a:lvl1pPr>
            </a:lstStyle>
            <a:p>
              <a:r>
                <a:rPr lang="fr-FR" sz="1400" dirty="0"/>
                <a:t>Cliquer afin de fermer la fenêtre</a:t>
              </a:r>
            </a:p>
          </p:txBody>
        </p:sp>
      </p:grpSp>
      <p:sp>
        <p:nvSpPr>
          <p:cNvPr id="32" name="Rectangle 31">
            <a:extLst>
              <a:ext uri="{FF2B5EF4-FFF2-40B4-BE49-F238E27FC236}">
                <a16:creationId xmlns:a16="http://schemas.microsoft.com/office/drawing/2014/main" xmlns="" id="{45C7AB65-3710-4650-A228-EB98B46B4A6E}"/>
              </a:ext>
            </a:extLst>
          </p:cNvPr>
          <p:cNvSpPr/>
          <p:nvPr/>
        </p:nvSpPr>
        <p:spPr>
          <a:xfrm>
            <a:off x="6879772" y="4608938"/>
            <a:ext cx="3748416" cy="1370394"/>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400" dirty="0">
                <a:solidFill>
                  <a:schemeClr val="tx1"/>
                </a:solidFill>
                <a:latin typeface="Calibri" panose="020F0502020204030204" pitchFamily="34" charset="0"/>
                <a:cs typeface="Calibri" panose="020F0502020204030204" pitchFamily="34" charset="0"/>
              </a:rPr>
              <a:t>Selon le(s) motif(s) de retour et le commentaire du service instructeur, le demandeur modifie les éléments manquants / erronés dans sa demande, puis </a:t>
            </a:r>
            <a:r>
              <a:rPr lang="fr-FR" sz="1400" b="1" dirty="0">
                <a:solidFill>
                  <a:schemeClr val="tx1"/>
                </a:solidFill>
                <a:latin typeface="Calibri" panose="020F0502020204030204" pitchFamily="34" charset="0"/>
                <a:cs typeface="Calibri" panose="020F0502020204030204" pitchFamily="34" charset="0"/>
              </a:rPr>
              <a:t>la soumet à nouveau à l’instruction</a:t>
            </a:r>
            <a:r>
              <a:rPr lang="fr-FR" sz="1400" dirty="0">
                <a:solidFill>
                  <a:schemeClr val="tx1"/>
                </a:solidFill>
                <a:latin typeface="Calibri" panose="020F0502020204030204" pitchFamily="34" charset="0"/>
                <a:cs typeface="Calibri" panose="020F0502020204030204" pitchFamily="34" charset="0"/>
              </a:rPr>
              <a:t>.</a:t>
            </a:r>
          </a:p>
          <a:p>
            <a:pPr algn="ctr"/>
            <a:r>
              <a:rPr lang="fr-FR" sz="1400" dirty="0">
                <a:solidFill>
                  <a:schemeClr val="tx1"/>
                </a:solidFill>
                <a:latin typeface="Calibri" panose="020F0502020204030204" pitchFamily="34" charset="0"/>
                <a:cs typeface="Calibri" panose="020F0502020204030204" pitchFamily="34" charset="0"/>
              </a:rPr>
              <a:t>La demande repasse au statut nouveau.</a:t>
            </a:r>
          </a:p>
        </p:txBody>
      </p:sp>
      <p:sp>
        <p:nvSpPr>
          <p:cNvPr id="31" name="Rectangle 30"/>
          <p:cNvSpPr/>
          <p:nvPr/>
        </p:nvSpPr>
        <p:spPr>
          <a:xfrm>
            <a:off x="2799146" y="2175996"/>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3" name="Rectangle 32"/>
          <p:cNvSpPr/>
          <p:nvPr/>
        </p:nvSpPr>
        <p:spPr>
          <a:xfrm>
            <a:off x="2799146" y="1862300"/>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4046425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4"/>
          <a:stretch>
            <a:fillRect/>
          </a:stretch>
        </p:blipFill>
        <p:spPr>
          <a:xfrm>
            <a:off x="2677122" y="2741978"/>
            <a:ext cx="3569510" cy="3110574"/>
          </a:xfrm>
          <a:prstGeom prst="rect">
            <a:avLst/>
          </a:prstGeom>
        </p:spPr>
      </p:pic>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890599270"/>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42356"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8</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Récupérer le certificat signé (3/3)</a:t>
            </a:r>
          </a:p>
          <a:p>
            <a:pPr defTabSz="685800">
              <a:defRPr/>
            </a:pPr>
            <a:r>
              <a:rPr lang="fr-FR" b="0" i="1" dirty="0">
                <a:solidFill>
                  <a:srgbClr val="000000"/>
                </a:solidFill>
                <a:latin typeface="Calibri" panose="020F0502020204030204" pitchFamily="34" charset="0"/>
                <a:cs typeface="Calibri" panose="020F0502020204030204" pitchFamily="34" charset="0"/>
              </a:rPr>
              <a:t>Modes de délivrance du certificat</a:t>
            </a:r>
            <a:endParaRPr lang="fr-FR" sz="1400" b="0" i="1" dirty="0">
              <a:solidFill>
                <a:srgbClr val="000000"/>
              </a:solidFill>
              <a:latin typeface="Calibri" panose="020F0502020204030204" pitchFamily="34" charset="0"/>
              <a:cs typeface="Calibri" panose="020F0502020204030204" pitchFamily="34" charset="0"/>
            </a:endParaRPr>
          </a:p>
        </p:txBody>
      </p:sp>
      <p:sp>
        <p:nvSpPr>
          <p:cNvPr id="5" name="Freeform 165">
            <a:extLst>
              <a:ext uri="{FF2B5EF4-FFF2-40B4-BE49-F238E27FC236}">
                <a16:creationId xmlns:a16="http://schemas.microsoft.com/office/drawing/2014/main" xmlns="" id="{673A25E9-AEAB-4621-A2F7-0A38DC191CA4}"/>
              </a:ext>
            </a:extLst>
          </p:cNvPr>
          <p:cNvSpPr>
            <a:spLocks noEditPoints="1"/>
          </p:cNvSpPr>
          <p:nvPr/>
        </p:nvSpPr>
        <p:spPr bwMode="auto">
          <a:xfrm>
            <a:off x="2626332" y="1384717"/>
            <a:ext cx="590550" cy="531813"/>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Rectangle 5">
            <a:extLst>
              <a:ext uri="{FF2B5EF4-FFF2-40B4-BE49-F238E27FC236}">
                <a16:creationId xmlns:a16="http://schemas.microsoft.com/office/drawing/2014/main" xmlns="" id="{A2BF8217-210C-4488-9F62-9509F3DDCD12}"/>
              </a:ext>
            </a:extLst>
          </p:cNvPr>
          <p:cNvSpPr/>
          <p:nvPr/>
        </p:nvSpPr>
        <p:spPr>
          <a:xfrm>
            <a:off x="7991428" y="3249787"/>
            <a:ext cx="2820746" cy="1798463"/>
          </a:xfrm>
          <a:prstGeom prst="rect">
            <a:avLst/>
          </a:prstGeom>
          <a:noFill/>
          <a:ln w="28575">
            <a:solidFill>
              <a:srgbClr val="1565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dirty="0">
                <a:solidFill>
                  <a:schemeClr val="tx1"/>
                </a:solidFill>
                <a:latin typeface="Calibri" panose="020F0502020204030204" pitchFamily="34" charset="0"/>
                <a:cs typeface="Calibri" panose="020F0502020204030204" pitchFamily="34" charset="0"/>
              </a:rPr>
              <a:t>A la création de votre demande, vous avez la possibilité de choisir le mode de délivrance du certificat dans l’onglet « Information Générale »</a:t>
            </a:r>
          </a:p>
        </p:txBody>
      </p:sp>
      <p:sp>
        <p:nvSpPr>
          <p:cNvPr id="3" name="Rectangle 2">
            <a:extLst>
              <a:ext uri="{FF2B5EF4-FFF2-40B4-BE49-F238E27FC236}">
                <a16:creationId xmlns:a16="http://schemas.microsoft.com/office/drawing/2014/main" xmlns="" id="{F2B0E274-B259-4295-BB7D-A0CDDE6A29F6}"/>
              </a:ext>
            </a:extLst>
          </p:cNvPr>
          <p:cNvSpPr/>
          <p:nvPr/>
        </p:nvSpPr>
        <p:spPr>
          <a:xfrm>
            <a:off x="3071674" y="4918228"/>
            <a:ext cx="2920753" cy="934323"/>
          </a:xfrm>
          <a:prstGeom prst="rect">
            <a:avLst/>
          </a:prstGeom>
          <a:noFill/>
          <a:ln w="38100">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9" name="Rectangle 8">
            <a:extLst>
              <a:ext uri="{FF2B5EF4-FFF2-40B4-BE49-F238E27FC236}">
                <a16:creationId xmlns:a16="http://schemas.microsoft.com/office/drawing/2014/main" xmlns="" id="{C159F1DA-9EBB-4C78-8A03-67EB796788B3}"/>
              </a:ext>
            </a:extLst>
          </p:cNvPr>
          <p:cNvSpPr/>
          <p:nvPr/>
        </p:nvSpPr>
        <p:spPr>
          <a:xfrm>
            <a:off x="2415692" y="918920"/>
            <a:ext cx="7975385" cy="1606588"/>
          </a:xfrm>
          <a:prstGeom prst="rect">
            <a:avLst/>
          </a:prstGeom>
          <a:noFill/>
          <a:ln w="2857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2"/>
            <a:r>
              <a:rPr lang="fr-FR" dirty="0">
                <a:solidFill>
                  <a:schemeClr val="tx1"/>
                </a:solidFill>
                <a:latin typeface="Calibri" panose="020F0502020204030204" pitchFamily="34" charset="0"/>
                <a:cs typeface="Calibri" panose="020F0502020204030204" pitchFamily="34" charset="0"/>
              </a:rPr>
              <a:t>Au terme de la </a:t>
            </a:r>
            <a:r>
              <a:rPr lang="fr-FR" b="1" dirty="0">
                <a:solidFill>
                  <a:schemeClr val="tx1"/>
                </a:solidFill>
                <a:latin typeface="Calibri" panose="020F0502020204030204" pitchFamily="34" charset="0"/>
                <a:cs typeface="Calibri" panose="020F0502020204030204" pitchFamily="34" charset="0"/>
              </a:rPr>
              <a:t>procédure d’instruction dématérialisée </a:t>
            </a:r>
            <a:r>
              <a:rPr lang="fr-FR" dirty="0">
                <a:solidFill>
                  <a:schemeClr val="tx1"/>
                </a:solidFill>
                <a:latin typeface="Calibri" panose="020F0502020204030204" pitchFamily="34" charset="0"/>
                <a:cs typeface="Calibri" panose="020F0502020204030204" pitchFamily="34" charset="0"/>
              </a:rPr>
              <a:t>de votre demande, le certificat est édité au format papier et daté/signé/tamponné par la </a:t>
            </a:r>
            <a:r>
              <a:rPr lang="fr-FR" dirty="0" smtClean="0">
                <a:solidFill>
                  <a:schemeClr val="tx1"/>
                </a:solidFill>
                <a:latin typeface="Calibri" panose="020F0502020204030204" pitchFamily="34" charset="0"/>
                <a:cs typeface="Calibri" panose="020F0502020204030204" pitchFamily="34" charset="0"/>
              </a:rPr>
              <a:t>DDPP.</a:t>
            </a:r>
            <a:endParaRPr lang="fr-FR" dirty="0">
              <a:solidFill>
                <a:schemeClr val="tx1"/>
              </a:solidFill>
              <a:latin typeface="Calibri" panose="020F0502020204030204" pitchFamily="34" charset="0"/>
              <a:cs typeface="Calibri" panose="020F0502020204030204" pitchFamily="34" charset="0"/>
            </a:endParaRPr>
          </a:p>
          <a:p>
            <a:pPr lvl="2"/>
            <a:r>
              <a:rPr lang="fr-FR" b="1" dirty="0">
                <a:solidFill>
                  <a:schemeClr val="tx1"/>
                </a:solidFill>
                <a:latin typeface="Calibri" panose="020F0502020204030204" pitchFamily="34" charset="0"/>
                <a:cs typeface="Calibri" panose="020F0502020204030204" pitchFamily="34" charset="0"/>
              </a:rPr>
              <a:t>Vous disposez donc d’un certificat papier classique</a:t>
            </a:r>
            <a:r>
              <a:rPr lang="fr-FR" dirty="0">
                <a:solidFill>
                  <a:schemeClr val="tx1"/>
                </a:solidFill>
                <a:latin typeface="Calibri" panose="020F0502020204030204" pitchFamily="34" charset="0"/>
                <a:cs typeface="Calibri" panose="020F0502020204030204" pitchFamily="34" charset="0"/>
              </a:rPr>
              <a:t>, qui seul fait foi pour accompagner vos marchandises.</a:t>
            </a:r>
          </a:p>
        </p:txBody>
      </p:sp>
    </p:spTree>
    <p:extLst>
      <p:ext uri="{BB962C8B-B14F-4D97-AF65-F5344CB8AC3E}">
        <p14:creationId xmlns:p14="http://schemas.microsoft.com/office/powerpoint/2010/main" val="589694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068569549"/>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44403"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267830EA-C52B-4A19-92AA-7EA62054FF6A}"/>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(1/11)</a:t>
            </a:r>
          </a:p>
          <a:p>
            <a:pPr defTabSz="685800">
              <a:defRPr/>
            </a:pPr>
            <a:r>
              <a:rPr lang="fr-FR" b="0" i="1" dirty="0">
                <a:solidFill>
                  <a:srgbClr val="000000"/>
                </a:solidFill>
                <a:latin typeface="Calibri" panose="020F0502020204030204" pitchFamily="34" charset="0"/>
                <a:cs typeface="Calibri" panose="020F0502020204030204" pitchFamily="34" charset="0"/>
              </a:rPr>
              <a:t>Cas particulier : La copie pour perte</a:t>
            </a:r>
            <a:endParaRPr lang="fr-FR" sz="1400" b="0" i="1" dirty="0">
              <a:solidFill>
                <a:srgbClr val="0000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DA4FFF56-2382-4163-B420-2C0AD8A1F4C0}"/>
              </a:ext>
            </a:extLst>
          </p:cNvPr>
          <p:cNvSpPr/>
          <p:nvPr/>
        </p:nvSpPr>
        <p:spPr>
          <a:xfrm>
            <a:off x="2624700" y="1438831"/>
            <a:ext cx="7191653" cy="2251042"/>
          </a:xfrm>
          <a:prstGeom prst="rect">
            <a:avLst/>
          </a:prstGeom>
          <a:noFill/>
          <a:ln w="9525">
            <a:solidFill>
              <a:srgbClr val="1565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446088">
              <a:lnSpc>
                <a:spcPct val="85000"/>
              </a:lnSpc>
              <a:spcAft>
                <a:spcPts val="450"/>
              </a:spcAft>
              <a:buClr>
                <a:srgbClr val="0072BC"/>
              </a:buClr>
              <a:buSzPct val="100000"/>
              <a:buFont typeface="Arial" pitchFamily="34" charset="0"/>
              <a:buChar char="►"/>
            </a:pPr>
            <a:r>
              <a:rPr lang="fr-FR" sz="20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2000" dirty="0">
                <a:solidFill>
                  <a:srgbClr val="000000"/>
                </a:solidFill>
                <a:latin typeface="Calibri" panose="020F0502020204030204" pitchFamily="34" charset="0"/>
                <a:ea typeface="Calibri" panose="020F0502020204030204" pitchFamily="34" charset="0"/>
              </a:rPr>
              <a:t>Un certificat qui est perdu après sa récupération auprès de la </a:t>
            </a:r>
            <a:r>
              <a:rPr lang="fr-FR" sz="2000" dirty="0">
                <a:solidFill>
                  <a:schemeClr val="tx1"/>
                </a:solidFill>
                <a:latin typeface="Calibri" panose="020F0502020204030204" pitchFamily="34" charset="0"/>
                <a:ea typeface="Calibri" panose="020F0502020204030204" pitchFamily="34" charset="0"/>
              </a:rPr>
              <a:t>DDPP.</a:t>
            </a:r>
          </a:p>
          <a:p>
            <a:pPr>
              <a:lnSpc>
                <a:spcPct val="120000"/>
              </a:lnSpc>
            </a:pPr>
            <a:endParaRPr lang="fr-FR" sz="2000" dirty="0">
              <a:solidFill>
                <a:srgbClr val="000000"/>
              </a:solidFill>
              <a:latin typeface="Calibri" panose="020F0502020204030204" pitchFamily="34" charset="0"/>
              <a:ea typeface="Calibri" panose="020F0502020204030204" pitchFamily="34" charset="0"/>
            </a:endParaRPr>
          </a:p>
          <a:p>
            <a:pPr marL="446088" indent="-446088">
              <a:lnSpc>
                <a:spcPct val="85000"/>
              </a:lnSpc>
              <a:spcAft>
                <a:spcPts val="450"/>
              </a:spcAft>
              <a:buClr>
                <a:srgbClr val="0072BC"/>
              </a:buClr>
              <a:buSzPct val="100000"/>
              <a:buFont typeface="Arial" pitchFamily="34" charset="0"/>
              <a:buChar char="►"/>
            </a:pPr>
            <a:r>
              <a:rPr lang="fr-FR" sz="2000" b="1" dirty="0">
                <a:solidFill>
                  <a:srgbClr val="1565C0"/>
                </a:solidFill>
                <a:latin typeface="Calibri" panose="020F0502020204030204" pitchFamily="34" charset="0"/>
                <a:cs typeface="Calibri" panose="020F0502020204030204" pitchFamily="34" charset="0"/>
              </a:rPr>
              <a:t>Marche à suivre : </a:t>
            </a:r>
          </a:p>
          <a:p>
            <a:pPr>
              <a:lnSpc>
                <a:spcPct val="120000"/>
              </a:lnSpc>
            </a:pPr>
            <a:r>
              <a:rPr lang="fr-FR" sz="2000" dirty="0">
                <a:solidFill>
                  <a:srgbClr val="000000"/>
                </a:solidFill>
                <a:latin typeface="Calibri" panose="020F0502020204030204" pitchFamily="34" charset="0"/>
                <a:ea typeface="Calibri" panose="020F0502020204030204" pitchFamily="34" charset="0"/>
              </a:rPr>
              <a:t>Faire une demande écrite auprès de votre </a:t>
            </a:r>
            <a:r>
              <a:rPr lang="fr-FR" sz="2000" dirty="0">
                <a:solidFill>
                  <a:schemeClr val="tx1"/>
                </a:solidFill>
                <a:latin typeface="Calibri" panose="020F0502020204030204" pitchFamily="34" charset="0"/>
                <a:ea typeface="Calibri" panose="020F0502020204030204" pitchFamily="34" charset="0"/>
              </a:rPr>
              <a:t>DDPP</a:t>
            </a:r>
            <a:r>
              <a:rPr lang="fr-FR" sz="2000" dirty="0">
                <a:solidFill>
                  <a:srgbClr val="000000"/>
                </a:solidFill>
                <a:latin typeface="Calibri" panose="020F0502020204030204" pitchFamily="34" charset="0"/>
                <a:ea typeface="Calibri" panose="020F0502020204030204" pitchFamily="34" charset="0"/>
              </a:rPr>
              <a:t> qui vous fournira une copie pour perte.</a:t>
            </a:r>
          </a:p>
        </p:txBody>
      </p:sp>
      <p:sp>
        <p:nvSpPr>
          <p:cNvPr id="7" name="Rectangle 6">
            <a:extLst>
              <a:ext uri="{FF2B5EF4-FFF2-40B4-BE49-F238E27FC236}">
                <a16:creationId xmlns:a16="http://schemas.microsoft.com/office/drawing/2014/main" xmlns="" id="{C159F1DA-9EBB-4C78-8A03-67EB796788B3}"/>
              </a:ext>
            </a:extLst>
          </p:cNvPr>
          <p:cNvSpPr/>
          <p:nvPr/>
        </p:nvSpPr>
        <p:spPr>
          <a:xfrm>
            <a:off x="2624700" y="4067367"/>
            <a:ext cx="6995999" cy="717774"/>
          </a:xfrm>
          <a:prstGeom prst="rect">
            <a:avLst/>
          </a:prstGeom>
          <a:no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dirty="0">
                <a:solidFill>
                  <a:srgbClr val="000000"/>
                </a:solidFill>
                <a:latin typeface="Calibri" panose="020F0502020204030204" pitchFamily="34" charset="0"/>
                <a:ea typeface="Calibri" panose="020F0502020204030204" pitchFamily="34" charset="0"/>
              </a:rPr>
              <a:t>	Pour le moment il n’est pas possible de tracer l'émission de cette copie dans Expadon2.</a:t>
            </a:r>
          </a:p>
        </p:txBody>
      </p:sp>
      <p:sp>
        <p:nvSpPr>
          <p:cNvPr id="10" name="Freeform 165">
            <a:extLst>
              <a:ext uri="{FF2B5EF4-FFF2-40B4-BE49-F238E27FC236}">
                <a16:creationId xmlns:a16="http://schemas.microsoft.com/office/drawing/2014/main" xmlns="" id="{DA0AE8DF-D02D-43DD-A366-92E617868ACB}"/>
              </a:ext>
            </a:extLst>
          </p:cNvPr>
          <p:cNvSpPr>
            <a:spLocks noEditPoints="1"/>
          </p:cNvSpPr>
          <p:nvPr/>
        </p:nvSpPr>
        <p:spPr bwMode="auto">
          <a:xfrm>
            <a:off x="2861367" y="4160348"/>
            <a:ext cx="590550" cy="531813"/>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3782702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77002"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
            <a:extLst>
              <a:ext uri="{FF2B5EF4-FFF2-40B4-BE49-F238E27FC236}">
                <a16:creationId xmlns:a16="http://schemas.microsoft.com/office/drawing/2014/main" xmlns="" id="{CF498C5B-137D-48CD-B7A5-6F372197B244}"/>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(2/11)</a:t>
            </a:r>
          </a:p>
          <a:p>
            <a:pPr defTabSz="685800">
              <a:defRPr/>
            </a:pPr>
            <a:r>
              <a:rPr lang="fr-FR" b="0" i="1" dirty="0">
                <a:solidFill>
                  <a:srgbClr val="000000"/>
                </a:solidFill>
                <a:latin typeface="Calibri" panose="020F0502020204030204" pitchFamily="34" charset="0"/>
                <a:cs typeface="Calibri" panose="020F0502020204030204" pitchFamily="34" charset="0"/>
              </a:rPr>
              <a:t>Annule et remplace</a:t>
            </a:r>
            <a:r>
              <a:rPr lang="fr-FR" dirty="0">
                <a:solidFill>
                  <a:srgbClr val="000000"/>
                </a:solidFill>
                <a:latin typeface="Calibri" panose="020F0502020204030204" pitchFamily="34" charset="0"/>
                <a:cs typeface="Calibri" panose="020F0502020204030204" pitchFamily="34" charset="0"/>
              </a:rPr>
              <a:t> </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5" name="Groupe 4">
            <a:extLst>
              <a:ext uri="{FF2B5EF4-FFF2-40B4-BE49-F238E27FC236}">
                <a16:creationId xmlns:a16="http://schemas.microsoft.com/office/drawing/2014/main" xmlns="" id="{F7BAA1DD-F9BC-4FA5-8BF0-F08F725048AF}"/>
              </a:ext>
            </a:extLst>
          </p:cNvPr>
          <p:cNvGrpSpPr/>
          <p:nvPr/>
        </p:nvGrpSpPr>
        <p:grpSpPr>
          <a:xfrm>
            <a:off x="7107773" y="1778467"/>
            <a:ext cx="4860775" cy="3020037"/>
            <a:chOff x="7107773" y="1405659"/>
            <a:chExt cx="4860775" cy="3081199"/>
          </a:xfrm>
        </p:grpSpPr>
        <p:sp>
          <p:nvSpPr>
            <p:cNvPr id="23" name="Rectangle 22">
              <a:extLst>
                <a:ext uri="{FF2B5EF4-FFF2-40B4-BE49-F238E27FC236}">
                  <a16:creationId xmlns:a16="http://schemas.microsoft.com/office/drawing/2014/main" xmlns="" id="{00D64D5B-CB61-4533-AB46-A25D80880E33}"/>
                </a:ext>
              </a:extLst>
            </p:cNvPr>
            <p:cNvSpPr/>
            <p:nvPr/>
          </p:nvSpPr>
          <p:spPr>
            <a:xfrm>
              <a:off x="7107773" y="1405659"/>
              <a:ext cx="4860775" cy="3004168"/>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nvGrpSpPr>
            <p:cNvPr id="3" name="Groupe 2">
              <a:extLst>
                <a:ext uri="{FF2B5EF4-FFF2-40B4-BE49-F238E27FC236}">
                  <a16:creationId xmlns:a16="http://schemas.microsoft.com/office/drawing/2014/main" xmlns="" id="{FACBB301-DB3B-4F16-B7DB-A9B6D5A200C6}"/>
                </a:ext>
              </a:extLst>
            </p:cNvPr>
            <p:cNvGrpSpPr/>
            <p:nvPr/>
          </p:nvGrpSpPr>
          <p:grpSpPr>
            <a:xfrm>
              <a:off x="7107773" y="1539846"/>
              <a:ext cx="4860775" cy="2947012"/>
              <a:chOff x="6674087" y="1449105"/>
              <a:chExt cx="4860775" cy="2947012"/>
            </a:xfrm>
          </p:grpSpPr>
          <p:sp>
            <p:nvSpPr>
              <p:cNvPr id="21" name="ZoneTexte 20">
                <a:extLst>
                  <a:ext uri="{FF2B5EF4-FFF2-40B4-BE49-F238E27FC236}">
                    <a16:creationId xmlns:a16="http://schemas.microsoft.com/office/drawing/2014/main" xmlns="" id="{DB3B6C32-D708-4BF5-9BE6-CFF56B862758}"/>
                  </a:ext>
                </a:extLst>
              </p:cNvPr>
              <p:cNvSpPr txBox="1"/>
              <p:nvPr/>
            </p:nvSpPr>
            <p:spPr>
              <a:xfrm>
                <a:off x="7447151" y="3719601"/>
                <a:ext cx="2310009" cy="19531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endParaRPr lang="fr-FR" sz="12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xmlns="" id="{79AC6BA3-C76E-4690-BF31-B7AE822DFF8D}"/>
                  </a:ext>
                </a:extLst>
              </p:cNvPr>
              <p:cNvSpPr/>
              <p:nvPr/>
            </p:nvSpPr>
            <p:spPr>
              <a:xfrm>
                <a:off x="6674087" y="1449105"/>
                <a:ext cx="4860775" cy="2947012"/>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46088" indent="-446088">
                  <a:lnSpc>
                    <a:spcPct val="85000"/>
                  </a:lnSpc>
                  <a:spcAft>
                    <a:spcPts val="450"/>
                  </a:spcAft>
                  <a:buClr>
                    <a:srgbClr val="0072BC"/>
                  </a:buClr>
                  <a:buSzPct val="100000"/>
                  <a:buFont typeface="Arial" pitchFamily="34" charset="0"/>
                  <a:buChar char="►"/>
                </a:pPr>
                <a:r>
                  <a:rPr lang="fr-FR" b="1" dirty="0">
                    <a:solidFill>
                      <a:srgbClr val="1565C0"/>
                    </a:solidFill>
                    <a:latin typeface="Calibri" panose="020F0502020204030204" pitchFamily="34" charset="0"/>
                    <a:cs typeface="Calibri" panose="020F0502020204030204" pitchFamily="34" charset="0"/>
                  </a:rPr>
                  <a:t>Contexte</a:t>
                </a:r>
                <a:r>
                  <a:rPr lang="fr-FR" sz="2000" b="1" dirty="0">
                    <a:solidFill>
                      <a:srgbClr val="1565C0"/>
                    </a:solidFill>
                    <a:latin typeface="Calibri" panose="020F0502020204030204" pitchFamily="34" charset="0"/>
                    <a:cs typeface="Calibri" panose="020F0502020204030204" pitchFamily="34" charset="0"/>
                  </a:rPr>
                  <a:t> : </a:t>
                </a:r>
              </a:p>
              <a:p>
                <a:pPr>
                  <a:lnSpc>
                    <a:spcPct val="120000"/>
                  </a:lnSpc>
                </a:pPr>
                <a:r>
                  <a:rPr lang="fr-FR" sz="1600" dirty="0">
                    <a:solidFill>
                      <a:srgbClr val="000000"/>
                    </a:solidFill>
                    <a:latin typeface="Calibri" panose="020F0502020204030204" pitchFamily="34" charset="0"/>
                    <a:ea typeface="Calibri" panose="020F0502020204030204" pitchFamily="34" charset="0"/>
                  </a:rPr>
                  <a:t>Suite à la signature de la demande de certificat sanitaire, il est possible pour le service instructeur d’annuler une demande en cas d’erreurs signalés par le pays tiers et blocage à la frontière. Un nouveau certificat remplace le certificat annulé avec un nouveau numéro et la mention « annule et remplace le certificat </a:t>
                </a:r>
                <a:r>
                  <a:rPr lang="fr-FR" sz="1600" dirty="0" err="1">
                    <a:solidFill>
                      <a:srgbClr val="000000"/>
                    </a:solidFill>
                    <a:latin typeface="Calibri" panose="020F0502020204030204" pitchFamily="34" charset="0"/>
                    <a:ea typeface="Calibri" panose="020F0502020204030204" pitchFamily="34" charset="0"/>
                  </a:rPr>
                  <a:t>xxxx</a:t>
                </a:r>
                <a:r>
                  <a:rPr lang="fr-FR" sz="1600" dirty="0">
                    <a:solidFill>
                      <a:srgbClr val="000000"/>
                    </a:solidFill>
                    <a:latin typeface="Calibri" panose="020F0502020204030204" pitchFamily="34" charset="0"/>
                    <a:ea typeface="Calibri" panose="020F0502020204030204" pitchFamily="34" charset="0"/>
                  </a:rPr>
                  <a:t> en date du ». La direction départementale procède à la modification des informations erronées et émet le nouveau certificat.</a:t>
                </a:r>
              </a:p>
            </p:txBody>
          </p:sp>
        </p:grpSp>
      </p:grpSp>
      <p:grpSp>
        <p:nvGrpSpPr>
          <p:cNvPr id="7" name="Groupe 6">
            <a:extLst>
              <a:ext uri="{FF2B5EF4-FFF2-40B4-BE49-F238E27FC236}">
                <a16:creationId xmlns:a16="http://schemas.microsoft.com/office/drawing/2014/main" xmlns="" id="{69461697-523A-4B7C-BE5C-E52E191CECF5}"/>
              </a:ext>
            </a:extLst>
          </p:cNvPr>
          <p:cNvGrpSpPr/>
          <p:nvPr/>
        </p:nvGrpSpPr>
        <p:grpSpPr>
          <a:xfrm>
            <a:off x="665375" y="1105737"/>
            <a:ext cx="5430625" cy="4585762"/>
            <a:chOff x="665375" y="1105737"/>
            <a:chExt cx="5430625" cy="4585762"/>
          </a:xfrm>
        </p:grpSpPr>
        <p:pic>
          <p:nvPicPr>
            <p:cNvPr id="6" name="Image 5">
              <a:extLst>
                <a:ext uri="{FF2B5EF4-FFF2-40B4-BE49-F238E27FC236}">
                  <a16:creationId xmlns:a16="http://schemas.microsoft.com/office/drawing/2014/main" xmlns="" id="{6836F82D-57EF-4BE7-9C1B-17066C90312E}"/>
                </a:ext>
              </a:extLst>
            </p:cNvPr>
            <p:cNvPicPr>
              <a:picLocks noChangeAspect="1"/>
            </p:cNvPicPr>
            <p:nvPr/>
          </p:nvPicPr>
          <p:blipFill>
            <a:blip r:embed="rId7"/>
            <a:stretch>
              <a:fillRect/>
            </a:stretch>
          </p:blipFill>
          <p:spPr>
            <a:xfrm>
              <a:off x="665375" y="1105737"/>
              <a:ext cx="5430625" cy="4522212"/>
            </a:xfrm>
            <a:prstGeom prst="rect">
              <a:avLst/>
            </a:prstGeom>
          </p:spPr>
        </p:pic>
        <p:sp>
          <p:nvSpPr>
            <p:cNvPr id="26" name="Rectangle 25">
              <a:extLst>
                <a:ext uri="{FF2B5EF4-FFF2-40B4-BE49-F238E27FC236}">
                  <a16:creationId xmlns:a16="http://schemas.microsoft.com/office/drawing/2014/main" xmlns="" id="{7DC788D2-6CB8-471F-BE15-26C5F6ADC350}"/>
                </a:ext>
              </a:extLst>
            </p:cNvPr>
            <p:cNvSpPr/>
            <p:nvPr/>
          </p:nvSpPr>
          <p:spPr>
            <a:xfrm>
              <a:off x="1042587" y="3713767"/>
              <a:ext cx="4922377" cy="1977732"/>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8" name="Rectangle 27">
              <a:extLst>
                <a:ext uri="{FF2B5EF4-FFF2-40B4-BE49-F238E27FC236}">
                  <a16:creationId xmlns:a16="http://schemas.microsoft.com/office/drawing/2014/main" xmlns="" id="{7DC788D2-6CB8-471F-BE15-26C5F6ADC350}"/>
                </a:ext>
              </a:extLst>
            </p:cNvPr>
            <p:cNvSpPr/>
            <p:nvPr/>
          </p:nvSpPr>
          <p:spPr>
            <a:xfrm>
              <a:off x="5101839" y="4240257"/>
              <a:ext cx="435836" cy="667705"/>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
        <p:nvSpPr>
          <p:cNvPr id="14" name="Rectangle 13"/>
          <p:cNvSpPr/>
          <p:nvPr/>
        </p:nvSpPr>
        <p:spPr>
          <a:xfrm>
            <a:off x="2466890" y="4402559"/>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5" name="Rectangle 14"/>
          <p:cNvSpPr/>
          <p:nvPr/>
        </p:nvSpPr>
        <p:spPr>
          <a:xfrm>
            <a:off x="2466889" y="4735871"/>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8" name="Rectangle 17"/>
          <p:cNvSpPr/>
          <p:nvPr/>
        </p:nvSpPr>
        <p:spPr>
          <a:xfrm>
            <a:off x="2466888" y="5032468"/>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0" name="Rectangle 19"/>
          <p:cNvSpPr/>
          <p:nvPr/>
        </p:nvSpPr>
        <p:spPr>
          <a:xfrm>
            <a:off x="2400308" y="5472470"/>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189143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72988400"/>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10609"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Fonctionnalités </a:t>
            </a:r>
            <a:r>
              <a:rPr lang="fr-FR" sz="2000" dirty="0" err="1">
                <a:solidFill>
                  <a:srgbClr val="000000"/>
                </a:solidFill>
                <a:latin typeface="Calibri" panose="020F0502020204030204" pitchFamily="34" charset="0"/>
                <a:cs typeface="Calibri" panose="020F0502020204030204" pitchFamily="34" charset="0"/>
              </a:rPr>
              <a:t>Expadon</a:t>
            </a:r>
            <a:r>
              <a:rPr lang="fr-FR" sz="2000" dirty="0">
                <a:solidFill>
                  <a:srgbClr val="000000"/>
                </a:solidFill>
                <a:latin typeface="Calibri" panose="020F0502020204030204" pitchFamily="34" charset="0"/>
                <a:cs typeface="Calibri" panose="020F0502020204030204" pitchFamily="34" charset="0"/>
              </a:rPr>
              <a:t> 2</a:t>
            </a:r>
            <a:endParaRPr lang="fr-FR" sz="1600" b="0" i="1" dirty="0">
              <a:solidFill>
                <a:srgbClr val="00000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xmlns="" id="{A704F931-ACAC-4204-A04C-2BE0B70565CB}"/>
              </a:ext>
            </a:extLst>
          </p:cNvPr>
          <p:cNvSpPr/>
          <p:nvPr/>
        </p:nvSpPr>
        <p:spPr>
          <a:xfrm>
            <a:off x="2087489" y="952028"/>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1</a:t>
            </a:r>
          </a:p>
        </p:txBody>
      </p:sp>
      <p:sp>
        <p:nvSpPr>
          <p:cNvPr id="6" name="Rectangle 5">
            <a:extLst>
              <a:ext uri="{FF2B5EF4-FFF2-40B4-BE49-F238E27FC236}">
                <a16:creationId xmlns:a16="http://schemas.microsoft.com/office/drawing/2014/main" xmlns="" id="{68B23F30-8A8F-494E-8705-AF1E5FBFBB73}"/>
              </a:ext>
            </a:extLst>
          </p:cNvPr>
          <p:cNvSpPr/>
          <p:nvPr/>
        </p:nvSpPr>
        <p:spPr>
          <a:xfrm>
            <a:off x="2087489" y="2307300"/>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3</a:t>
            </a:r>
          </a:p>
        </p:txBody>
      </p:sp>
      <p:sp>
        <p:nvSpPr>
          <p:cNvPr id="7" name="Rectangle 6">
            <a:extLst>
              <a:ext uri="{FF2B5EF4-FFF2-40B4-BE49-F238E27FC236}">
                <a16:creationId xmlns:a16="http://schemas.microsoft.com/office/drawing/2014/main" xmlns="" id="{23EFEF97-6E3C-408C-88C7-E52E29CAE902}"/>
              </a:ext>
            </a:extLst>
          </p:cNvPr>
          <p:cNvSpPr/>
          <p:nvPr/>
        </p:nvSpPr>
        <p:spPr>
          <a:xfrm>
            <a:off x="2087489" y="2984936"/>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4</a:t>
            </a:r>
          </a:p>
        </p:txBody>
      </p:sp>
      <p:sp>
        <p:nvSpPr>
          <p:cNvPr id="8" name="Rectangle 7">
            <a:extLst>
              <a:ext uri="{FF2B5EF4-FFF2-40B4-BE49-F238E27FC236}">
                <a16:creationId xmlns:a16="http://schemas.microsoft.com/office/drawing/2014/main" xmlns="" id="{90045A5F-85C0-4DF2-ACCF-683F9D70C7FB}"/>
              </a:ext>
            </a:extLst>
          </p:cNvPr>
          <p:cNvSpPr/>
          <p:nvPr/>
        </p:nvSpPr>
        <p:spPr>
          <a:xfrm>
            <a:off x="2087489" y="3662572"/>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5</a:t>
            </a:r>
          </a:p>
        </p:txBody>
      </p:sp>
      <p:sp>
        <p:nvSpPr>
          <p:cNvPr id="3" name="Rectangle 2">
            <a:extLst>
              <a:ext uri="{FF2B5EF4-FFF2-40B4-BE49-F238E27FC236}">
                <a16:creationId xmlns:a16="http://schemas.microsoft.com/office/drawing/2014/main" xmlns="" id="{1F0BDF46-BA73-43B9-9E14-2F86F2747AA8}"/>
              </a:ext>
            </a:extLst>
          </p:cNvPr>
          <p:cNvSpPr/>
          <p:nvPr/>
        </p:nvSpPr>
        <p:spPr>
          <a:xfrm>
            <a:off x="3009900" y="952028"/>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chemeClr val="tx1"/>
                </a:solidFill>
                <a:latin typeface="Calibri" panose="020F0502020204030204" pitchFamily="34" charset="0"/>
                <a:cs typeface="Calibri" panose="020F0502020204030204" pitchFamily="34" charset="0"/>
                <a:hlinkClick r:id="rId7" action="ppaction://hlinksldjump"/>
              </a:rPr>
              <a:t>Se connecter à Expadon 2 – Module </a:t>
            </a:r>
            <a:r>
              <a:rPr lang="fr-FR" sz="1600" u="sng" dirty="0">
                <a:solidFill>
                  <a:srgbClr val="1565C0"/>
                </a:solidFill>
                <a:latin typeface="Calibri" panose="020F0502020204030204" pitchFamily="34" charset="0"/>
                <a:cs typeface="Calibri" panose="020F0502020204030204" pitchFamily="34" charset="0"/>
                <a:hlinkClick r:id="rId7" action="ppaction://hlinksldjump"/>
              </a:rPr>
              <a:t>certificats sanitaires</a:t>
            </a:r>
            <a:endParaRPr lang="fr-FR" sz="1600" u="sng" dirty="0">
              <a:solidFill>
                <a:srgbClr val="1565C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xmlns="" id="{C926B926-EE82-4CD3-971D-31FA955ED4A2}"/>
              </a:ext>
            </a:extLst>
          </p:cNvPr>
          <p:cNvSpPr/>
          <p:nvPr/>
        </p:nvSpPr>
        <p:spPr>
          <a:xfrm>
            <a:off x="3009899" y="2315040"/>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chemeClr val="tx1"/>
                </a:solidFill>
                <a:latin typeface="Calibri" panose="020F0502020204030204" pitchFamily="34" charset="0"/>
                <a:cs typeface="Calibri" panose="020F0502020204030204" pitchFamily="34" charset="0"/>
                <a:hlinkClick r:id="rId8" action="ppaction://hlinksldjump"/>
              </a:rPr>
              <a:t>Tableau de bord et fonctionnalités</a:t>
            </a:r>
            <a:endParaRPr lang="fr-FR" sz="1600" u="sng"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xmlns="" id="{3AF16D05-E756-4CE8-8567-277F33D8061A}"/>
              </a:ext>
            </a:extLst>
          </p:cNvPr>
          <p:cNvSpPr/>
          <p:nvPr/>
        </p:nvSpPr>
        <p:spPr>
          <a:xfrm>
            <a:off x="3009898" y="2996546"/>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rgbClr val="1565C0"/>
                </a:solidFill>
                <a:latin typeface="Calibri" panose="020F0502020204030204" pitchFamily="34" charset="0"/>
                <a:cs typeface="Calibri" panose="020F0502020204030204" pitchFamily="34" charset="0"/>
                <a:hlinkClick r:id="rId9" action="ppaction://hlinksldjump"/>
              </a:rPr>
              <a:t>Rechercher une demande de certificat</a:t>
            </a:r>
            <a:endParaRPr lang="fr-FR" sz="1600" u="sng" dirty="0">
              <a:solidFill>
                <a:srgbClr val="1565C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xmlns="" id="{65C099CF-A135-4ABD-9F2A-F6E619A255FA}"/>
              </a:ext>
            </a:extLst>
          </p:cNvPr>
          <p:cNvSpPr/>
          <p:nvPr/>
        </p:nvSpPr>
        <p:spPr>
          <a:xfrm>
            <a:off x="3009897" y="3678052"/>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chemeClr val="tx1"/>
                </a:solidFill>
                <a:latin typeface="Calibri" panose="020F0502020204030204" pitchFamily="34" charset="0"/>
                <a:cs typeface="Calibri" panose="020F0502020204030204" pitchFamily="34" charset="0"/>
                <a:hlinkClick r:id="rId10" action="ppaction://hlinksldjump"/>
              </a:rPr>
              <a:t>Déposer une demande de certificat</a:t>
            </a:r>
            <a:endParaRPr lang="fr-FR" sz="1600" u="sng" dirty="0">
              <a:solidFill>
                <a:schemeClr val="tx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xmlns="" id="{2CBC514F-17D4-4850-8BDB-7A778EC6EFE3}"/>
              </a:ext>
            </a:extLst>
          </p:cNvPr>
          <p:cNvSpPr/>
          <p:nvPr/>
        </p:nvSpPr>
        <p:spPr>
          <a:xfrm>
            <a:off x="2087489" y="4340208"/>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6</a:t>
            </a:r>
          </a:p>
        </p:txBody>
      </p:sp>
      <p:sp>
        <p:nvSpPr>
          <p:cNvPr id="18" name="Rectangle 17">
            <a:extLst>
              <a:ext uri="{FF2B5EF4-FFF2-40B4-BE49-F238E27FC236}">
                <a16:creationId xmlns:a16="http://schemas.microsoft.com/office/drawing/2014/main" xmlns="" id="{F25D16AC-928B-4DD8-8EDD-4267A9CC3946}"/>
              </a:ext>
            </a:extLst>
          </p:cNvPr>
          <p:cNvSpPr/>
          <p:nvPr/>
        </p:nvSpPr>
        <p:spPr>
          <a:xfrm>
            <a:off x="2087489" y="5017844"/>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7</a:t>
            </a:r>
          </a:p>
        </p:txBody>
      </p:sp>
      <p:sp>
        <p:nvSpPr>
          <p:cNvPr id="21" name="Rectangle 20">
            <a:extLst>
              <a:ext uri="{FF2B5EF4-FFF2-40B4-BE49-F238E27FC236}">
                <a16:creationId xmlns:a16="http://schemas.microsoft.com/office/drawing/2014/main" xmlns="" id="{40909D3B-BA6E-4AC6-96A6-AD4111425827}"/>
              </a:ext>
            </a:extLst>
          </p:cNvPr>
          <p:cNvSpPr/>
          <p:nvPr/>
        </p:nvSpPr>
        <p:spPr>
          <a:xfrm>
            <a:off x="3009899" y="4359558"/>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chemeClr val="tx1"/>
                </a:solidFill>
                <a:latin typeface="Calibri" panose="020F0502020204030204" pitchFamily="34" charset="0"/>
                <a:cs typeface="Calibri" panose="020F0502020204030204" pitchFamily="34" charset="0"/>
                <a:hlinkClick r:id="rId11" action="ppaction://hlinksldjump"/>
              </a:rPr>
              <a:t>Soumettre la demande</a:t>
            </a:r>
            <a:endParaRPr lang="fr-FR" sz="1600" u="sng" dirty="0">
              <a:solidFill>
                <a:schemeClr val="tx1"/>
              </a:solidFill>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xmlns="" id="{B58AAB2A-44AC-4175-8BE0-809B83589B8D}"/>
              </a:ext>
            </a:extLst>
          </p:cNvPr>
          <p:cNvSpPr/>
          <p:nvPr/>
        </p:nvSpPr>
        <p:spPr>
          <a:xfrm>
            <a:off x="3009898" y="5041064"/>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chemeClr val="tx1"/>
                </a:solidFill>
                <a:latin typeface="Calibri" panose="020F0502020204030204" pitchFamily="34" charset="0"/>
                <a:cs typeface="Calibri" panose="020F0502020204030204" pitchFamily="34" charset="0"/>
                <a:hlinkClick r:id="rId12" action="ppaction://hlinksldjump"/>
              </a:rPr>
              <a:t>Récupérer le certificat signé</a:t>
            </a:r>
            <a:endParaRPr lang="fr-FR" sz="1600" u="sng" dirty="0">
              <a:solidFill>
                <a:schemeClr val="tx1"/>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xmlns="" id="{34ADFEF5-1F81-464E-8A9D-1164E70FBCDE}"/>
              </a:ext>
            </a:extLst>
          </p:cNvPr>
          <p:cNvSpPr/>
          <p:nvPr/>
        </p:nvSpPr>
        <p:spPr>
          <a:xfrm>
            <a:off x="2087486" y="1629664"/>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2</a:t>
            </a:r>
          </a:p>
        </p:txBody>
      </p:sp>
      <p:sp>
        <p:nvSpPr>
          <p:cNvPr id="28" name="Rectangle 27">
            <a:hlinkClick r:id="rId13" action="ppaction://hlinksldjump"/>
            <a:extLst>
              <a:ext uri="{FF2B5EF4-FFF2-40B4-BE49-F238E27FC236}">
                <a16:creationId xmlns:a16="http://schemas.microsoft.com/office/drawing/2014/main" xmlns="" id="{1F4BD528-FE0E-4D94-AC4A-7A2F101B042C}"/>
              </a:ext>
            </a:extLst>
          </p:cNvPr>
          <p:cNvSpPr/>
          <p:nvPr/>
        </p:nvSpPr>
        <p:spPr>
          <a:xfrm>
            <a:off x="3009897" y="1633534"/>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chemeClr val="tx1"/>
                </a:solidFill>
                <a:latin typeface="Calibri" panose="020F0502020204030204" pitchFamily="34" charset="0"/>
                <a:cs typeface="Calibri" panose="020F0502020204030204" pitchFamily="34" charset="0"/>
                <a:hlinkClick r:id="rId14" action="ppaction://hlinksldjump"/>
              </a:rPr>
              <a:t>Ecran d’accueil</a:t>
            </a:r>
            <a:endParaRPr lang="fr-FR" sz="1600"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035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xmlns="" id="{2F92D47B-F1F6-4E05-92AB-84872A016D1B}"/>
              </a:ext>
            </a:extLst>
          </p:cNvPr>
          <p:cNvPicPr>
            <a:picLocks noChangeAspect="1"/>
          </p:cNvPicPr>
          <p:nvPr/>
        </p:nvPicPr>
        <p:blipFill>
          <a:blip r:embed="rId4"/>
          <a:stretch>
            <a:fillRect/>
          </a:stretch>
        </p:blipFill>
        <p:spPr>
          <a:xfrm>
            <a:off x="1431947" y="989182"/>
            <a:ext cx="5042947" cy="5123591"/>
          </a:xfrm>
          <a:prstGeom prst="rect">
            <a:avLst/>
          </a:prstGeom>
        </p:spPr>
      </p:pic>
      <p:grpSp>
        <p:nvGrpSpPr>
          <p:cNvPr id="2" name="Groupe 1"/>
          <p:cNvGrpSpPr/>
          <p:nvPr/>
        </p:nvGrpSpPr>
        <p:grpSpPr>
          <a:xfrm>
            <a:off x="7096891" y="920895"/>
            <a:ext cx="4781920" cy="5123590"/>
            <a:chOff x="5730948" y="970054"/>
            <a:chExt cx="3371047" cy="5123590"/>
          </a:xfrm>
        </p:grpSpPr>
        <p:sp>
          <p:nvSpPr>
            <p:cNvPr id="5" name="Rectangle 4">
              <a:extLst>
                <a:ext uri="{FF2B5EF4-FFF2-40B4-BE49-F238E27FC236}">
                  <a16:creationId xmlns:a16="http://schemas.microsoft.com/office/drawing/2014/main" xmlns="" id="{8B7F887E-6D29-4D65-AF06-8E02ECB8E28B}"/>
                </a:ext>
              </a:extLst>
            </p:cNvPr>
            <p:cNvSpPr/>
            <p:nvPr/>
          </p:nvSpPr>
          <p:spPr>
            <a:xfrm>
              <a:off x="5730948" y="970054"/>
              <a:ext cx="3371047" cy="5123590"/>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7" name="Freeform 165">
              <a:extLst>
                <a:ext uri="{FF2B5EF4-FFF2-40B4-BE49-F238E27FC236}">
                  <a16:creationId xmlns:a16="http://schemas.microsoft.com/office/drawing/2014/main" xmlns="" id="{0CE08AAC-B533-40B5-8201-D37C81381251}"/>
                </a:ext>
              </a:extLst>
            </p:cNvPr>
            <p:cNvSpPr>
              <a:spLocks noEditPoints="1"/>
            </p:cNvSpPr>
            <p:nvPr/>
          </p:nvSpPr>
          <p:spPr bwMode="auto">
            <a:xfrm>
              <a:off x="5869157" y="1113480"/>
              <a:ext cx="374942" cy="408279"/>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48501"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(3/11)</a:t>
            </a:r>
          </a:p>
          <a:p>
            <a:pPr defTabSz="685800">
              <a:defRPr/>
            </a:pPr>
            <a:r>
              <a:rPr lang="fr-FR" b="0" i="1" dirty="0">
                <a:solidFill>
                  <a:srgbClr val="000000"/>
                </a:solidFill>
                <a:latin typeface="Calibri" panose="020F0502020204030204" pitchFamily="34" charset="0"/>
                <a:cs typeface="Calibri" panose="020F0502020204030204" pitchFamily="34" charset="0"/>
              </a:rPr>
              <a:t>Certificat générique </a:t>
            </a:r>
            <a:endParaRPr lang="fr-FR" sz="1400" b="0" i="1" dirty="0">
              <a:solidFill>
                <a:srgbClr val="000000"/>
              </a:solidFill>
              <a:latin typeface="Calibri" panose="020F0502020204030204" pitchFamily="34" charset="0"/>
              <a:cs typeface="Calibri" panose="020F0502020204030204" pitchFamily="34" charset="0"/>
            </a:endParaRPr>
          </a:p>
        </p:txBody>
      </p:sp>
      <p:sp>
        <p:nvSpPr>
          <p:cNvPr id="15" name="Ellipse 14">
            <a:extLst>
              <a:ext uri="{FF2B5EF4-FFF2-40B4-BE49-F238E27FC236}">
                <a16:creationId xmlns:a16="http://schemas.microsoft.com/office/drawing/2014/main" xmlns="" id="{A19E6DDF-3D95-49D8-80DD-EAEE307B9A43}"/>
              </a:ext>
            </a:extLst>
          </p:cNvPr>
          <p:cNvSpPr/>
          <p:nvPr/>
        </p:nvSpPr>
        <p:spPr>
          <a:xfrm>
            <a:off x="2237674" y="1719480"/>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6" name="Ellipse 15">
            <a:extLst>
              <a:ext uri="{FF2B5EF4-FFF2-40B4-BE49-F238E27FC236}">
                <a16:creationId xmlns:a16="http://schemas.microsoft.com/office/drawing/2014/main" xmlns="" id="{E4B4DBE5-66F0-439A-A9A2-BCFD42005C9E}"/>
              </a:ext>
            </a:extLst>
          </p:cNvPr>
          <p:cNvSpPr/>
          <p:nvPr/>
        </p:nvSpPr>
        <p:spPr>
          <a:xfrm>
            <a:off x="4212109" y="3177720"/>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7" name="Ellipse 16">
            <a:extLst>
              <a:ext uri="{FF2B5EF4-FFF2-40B4-BE49-F238E27FC236}">
                <a16:creationId xmlns:a16="http://schemas.microsoft.com/office/drawing/2014/main" xmlns="" id="{F4EB18D0-A4D7-4039-8E50-740DA82AA95B}"/>
              </a:ext>
            </a:extLst>
          </p:cNvPr>
          <p:cNvSpPr/>
          <p:nvPr/>
        </p:nvSpPr>
        <p:spPr>
          <a:xfrm>
            <a:off x="3296143" y="454166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18" name="Ellipse 17">
            <a:extLst>
              <a:ext uri="{FF2B5EF4-FFF2-40B4-BE49-F238E27FC236}">
                <a16:creationId xmlns:a16="http://schemas.microsoft.com/office/drawing/2014/main" xmlns="" id="{DCF15949-E555-44F2-8288-773A81751CD6}"/>
              </a:ext>
            </a:extLst>
          </p:cNvPr>
          <p:cNvSpPr/>
          <p:nvPr/>
        </p:nvSpPr>
        <p:spPr>
          <a:xfrm>
            <a:off x="5465170" y="578116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grpSp>
        <p:nvGrpSpPr>
          <p:cNvPr id="11" name="Groupe 10"/>
          <p:cNvGrpSpPr/>
          <p:nvPr/>
        </p:nvGrpSpPr>
        <p:grpSpPr>
          <a:xfrm>
            <a:off x="7650941" y="1338387"/>
            <a:ext cx="3932494" cy="4706097"/>
            <a:chOff x="5787238" y="1527780"/>
            <a:chExt cx="3932494" cy="4706097"/>
          </a:xfrm>
        </p:grpSpPr>
        <p:sp>
          <p:nvSpPr>
            <p:cNvPr id="6" name="Rectangle 5">
              <a:extLst>
                <a:ext uri="{FF2B5EF4-FFF2-40B4-BE49-F238E27FC236}">
                  <a16:creationId xmlns:a16="http://schemas.microsoft.com/office/drawing/2014/main" xmlns="" id="{08B6AB36-87B8-4D6E-9AC5-50D42C2F968D}"/>
                </a:ext>
              </a:extLst>
            </p:cNvPr>
            <p:cNvSpPr/>
            <p:nvPr/>
          </p:nvSpPr>
          <p:spPr>
            <a:xfrm>
              <a:off x="6005735" y="1527780"/>
              <a:ext cx="3713997" cy="4706097"/>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Certains marchés ne nécessitent pas l’utilisation d’un modèle spécifique de certificat. Vous pouvez alors utiliser un certificat générique (EC560, TP PL, TP LIB VEN). </a:t>
              </a:r>
            </a:p>
            <a:p>
              <a:pPr>
                <a:lnSpc>
                  <a:spcPct val="120000"/>
                </a:lnSpc>
              </a:pPr>
              <a:endParaRPr lang="fr-FR" sz="1400" dirty="0">
                <a:solidFill>
                  <a:srgbClr val="000000"/>
                </a:solidFill>
                <a:latin typeface="Calibri" panose="020F0502020204030204" pitchFamily="34" charset="0"/>
                <a:ea typeface="Calibri" panose="020F0502020204030204" pitchFamily="34" charset="0"/>
              </a:endParaRPr>
            </a:p>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Marche à suivre :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Indiquer un code de modèle de certificat</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Sélectionner parmi les modèles génériques de certificat proposés celui qui correspond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Renseigner les informations obligatoire : </a:t>
              </a:r>
            </a:p>
            <a:p>
              <a:pPr marL="742950" lvl="1" indent="-285750">
                <a:lnSpc>
                  <a:spcPct val="120000"/>
                </a:lnSpc>
                <a:buClr>
                  <a:srgbClr val="1565C0"/>
                </a:buClr>
                <a:buFont typeface="Arial" panose="020B0604020202020204" pitchFamily="34" charset="0"/>
                <a:buChar char="•"/>
              </a:pPr>
              <a:r>
                <a:rPr lang="fr-FR" sz="1400" dirty="0">
                  <a:solidFill>
                    <a:srgbClr val="000000"/>
                  </a:solidFill>
                  <a:latin typeface="Calibri" panose="020F0502020204030204" pitchFamily="34" charset="0"/>
                  <a:ea typeface="Calibri" panose="020F0502020204030204" pitchFamily="34" charset="0"/>
                </a:rPr>
                <a:t>Motif de création d’un modèle générique</a:t>
              </a:r>
            </a:p>
            <a:p>
              <a:pPr marL="742950" lvl="1" indent="-285750">
                <a:lnSpc>
                  <a:spcPct val="120000"/>
                </a:lnSpc>
                <a:buClr>
                  <a:srgbClr val="1565C0"/>
                </a:buClr>
                <a:buFont typeface="Arial" panose="020B0604020202020204" pitchFamily="34" charset="0"/>
                <a:buChar char="•"/>
              </a:pPr>
              <a:r>
                <a:rPr lang="fr-FR" sz="1400" dirty="0">
                  <a:solidFill>
                    <a:srgbClr val="000000"/>
                  </a:solidFill>
                  <a:latin typeface="Calibri" panose="020F0502020204030204" pitchFamily="34" charset="0"/>
                  <a:ea typeface="Calibri" panose="020F0502020204030204" pitchFamily="34" charset="0"/>
                </a:rPr>
                <a:t>Pays réel de destination </a:t>
              </a:r>
            </a:p>
            <a:p>
              <a:pPr marL="742950" lvl="1" indent="-285750">
                <a:lnSpc>
                  <a:spcPct val="120000"/>
                </a:lnSpc>
                <a:buClr>
                  <a:srgbClr val="1565C0"/>
                </a:buClr>
                <a:buFont typeface="Arial" panose="020B0604020202020204" pitchFamily="34" charset="0"/>
                <a:buChar char="•"/>
              </a:pPr>
              <a:r>
                <a:rPr lang="fr-FR" sz="1400" dirty="0">
                  <a:solidFill>
                    <a:srgbClr val="000000"/>
                  </a:solidFill>
                  <a:latin typeface="Calibri" panose="020F0502020204030204" pitchFamily="34" charset="0"/>
                  <a:ea typeface="Calibri" panose="020F0502020204030204" pitchFamily="34" charset="0"/>
                </a:rPr>
                <a:t>Marchandise réel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Poursuivre le processus de création du certificat </a:t>
              </a:r>
            </a:p>
          </p:txBody>
        </p:sp>
        <p:sp>
          <p:nvSpPr>
            <p:cNvPr id="12" name="Ellipse 11">
              <a:extLst>
                <a:ext uri="{FF2B5EF4-FFF2-40B4-BE49-F238E27FC236}">
                  <a16:creationId xmlns:a16="http://schemas.microsoft.com/office/drawing/2014/main" xmlns="" id="{A19E6DDF-3D95-49D8-80DD-EAEE307B9A43}"/>
                </a:ext>
              </a:extLst>
            </p:cNvPr>
            <p:cNvSpPr/>
            <p:nvPr/>
          </p:nvSpPr>
          <p:spPr>
            <a:xfrm>
              <a:off x="5787841" y="335463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3" name="Ellipse 12">
              <a:extLst>
                <a:ext uri="{FF2B5EF4-FFF2-40B4-BE49-F238E27FC236}">
                  <a16:creationId xmlns:a16="http://schemas.microsoft.com/office/drawing/2014/main" xmlns="" id="{E4B4DBE5-66F0-439A-A9A2-BCFD42005C9E}"/>
                </a:ext>
              </a:extLst>
            </p:cNvPr>
            <p:cNvSpPr/>
            <p:nvPr/>
          </p:nvSpPr>
          <p:spPr>
            <a:xfrm>
              <a:off x="5787238" y="388750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4" name="Ellipse 13">
              <a:extLst>
                <a:ext uri="{FF2B5EF4-FFF2-40B4-BE49-F238E27FC236}">
                  <a16:creationId xmlns:a16="http://schemas.microsoft.com/office/drawing/2014/main" xmlns="" id="{F4EB18D0-A4D7-4039-8E50-740DA82AA95B}"/>
                </a:ext>
              </a:extLst>
            </p:cNvPr>
            <p:cNvSpPr/>
            <p:nvPr/>
          </p:nvSpPr>
          <p:spPr>
            <a:xfrm>
              <a:off x="5787238" y="459941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0" name="Ellipse 19">
              <a:extLst>
                <a:ext uri="{FF2B5EF4-FFF2-40B4-BE49-F238E27FC236}">
                  <a16:creationId xmlns:a16="http://schemas.microsoft.com/office/drawing/2014/main" xmlns="" id="{DCF15949-E555-44F2-8288-773A81751CD6}"/>
                </a:ext>
              </a:extLst>
            </p:cNvPr>
            <p:cNvSpPr/>
            <p:nvPr/>
          </p:nvSpPr>
          <p:spPr>
            <a:xfrm>
              <a:off x="5787841" y="589808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grpSp>
    </p:spTree>
    <p:extLst>
      <p:ext uri="{BB962C8B-B14F-4D97-AF65-F5344CB8AC3E}">
        <p14:creationId xmlns:p14="http://schemas.microsoft.com/office/powerpoint/2010/main" val="878360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49525"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(4/11)</a:t>
            </a:r>
          </a:p>
          <a:p>
            <a:pPr defTabSz="685800">
              <a:defRPr/>
            </a:pPr>
            <a:r>
              <a:rPr lang="fr-FR" b="0" i="1" dirty="0">
                <a:solidFill>
                  <a:srgbClr val="000000"/>
                </a:solidFill>
                <a:latin typeface="Calibri" panose="020F0502020204030204" pitchFamily="34" charset="0"/>
                <a:cs typeface="Calibri" panose="020F0502020204030204" pitchFamily="34" charset="0"/>
              </a:rPr>
              <a:t>Dupliquer une demande</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10" name="Groupe 9">
            <a:extLst>
              <a:ext uri="{FF2B5EF4-FFF2-40B4-BE49-F238E27FC236}">
                <a16:creationId xmlns:a16="http://schemas.microsoft.com/office/drawing/2014/main" xmlns="" id="{FBBA96CC-C09D-4439-9546-1CDE5F009EC4}"/>
              </a:ext>
            </a:extLst>
          </p:cNvPr>
          <p:cNvGrpSpPr/>
          <p:nvPr/>
        </p:nvGrpSpPr>
        <p:grpSpPr>
          <a:xfrm>
            <a:off x="494820" y="1064930"/>
            <a:ext cx="6558389" cy="2072895"/>
            <a:chOff x="494820" y="1064930"/>
            <a:chExt cx="6558389" cy="2072895"/>
          </a:xfrm>
        </p:grpSpPr>
        <p:pic>
          <p:nvPicPr>
            <p:cNvPr id="9" name="Image 8">
              <a:extLst>
                <a:ext uri="{FF2B5EF4-FFF2-40B4-BE49-F238E27FC236}">
                  <a16:creationId xmlns:a16="http://schemas.microsoft.com/office/drawing/2014/main" xmlns="" id="{9D6253A5-EC2E-4C44-A836-0EBF1107AFC2}"/>
                </a:ext>
              </a:extLst>
            </p:cNvPr>
            <p:cNvPicPr>
              <a:picLocks noChangeAspect="1"/>
            </p:cNvPicPr>
            <p:nvPr/>
          </p:nvPicPr>
          <p:blipFill>
            <a:blip r:embed="rId6"/>
            <a:stretch>
              <a:fillRect/>
            </a:stretch>
          </p:blipFill>
          <p:spPr>
            <a:xfrm>
              <a:off x="494820" y="1064930"/>
              <a:ext cx="6558389" cy="2072895"/>
            </a:xfrm>
            <a:prstGeom prst="rect">
              <a:avLst/>
            </a:prstGeom>
          </p:spPr>
        </p:pic>
        <p:sp>
          <p:nvSpPr>
            <p:cNvPr id="15" name="Ellipse 14">
              <a:extLst>
                <a:ext uri="{FF2B5EF4-FFF2-40B4-BE49-F238E27FC236}">
                  <a16:creationId xmlns:a16="http://schemas.microsoft.com/office/drawing/2014/main" xmlns="" id="{A19E6DDF-3D95-49D8-80DD-EAEE307B9A43}"/>
                </a:ext>
              </a:extLst>
            </p:cNvPr>
            <p:cNvSpPr/>
            <p:nvPr/>
          </p:nvSpPr>
          <p:spPr>
            <a:xfrm>
              <a:off x="2258940" y="111560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grpSp>
      <p:grpSp>
        <p:nvGrpSpPr>
          <p:cNvPr id="23" name="Groupe 22"/>
          <p:cNvGrpSpPr/>
          <p:nvPr/>
        </p:nvGrpSpPr>
        <p:grpSpPr>
          <a:xfrm>
            <a:off x="1911093" y="3550978"/>
            <a:ext cx="4618245" cy="1534266"/>
            <a:chOff x="387092" y="3550978"/>
            <a:chExt cx="4618245" cy="1534266"/>
          </a:xfrm>
        </p:grpSpPr>
        <p:pic>
          <p:nvPicPr>
            <p:cNvPr id="22" name="Image 21"/>
            <p:cNvPicPr>
              <a:picLocks noChangeAspect="1"/>
            </p:cNvPicPr>
            <p:nvPr/>
          </p:nvPicPr>
          <p:blipFill>
            <a:blip r:embed="rId7"/>
            <a:stretch>
              <a:fillRect/>
            </a:stretch>
          </p:blipFill>
          <p:spPr>
            <a:xfrm>
              <a:off x="387092" y="3550978"/>
              <a:ext cx="4618245" cy="1534266"/>
            </a:xfrm>
            <a:prstGeom prst="rect">
              <a:avLst/>
            </a:prstGeom>
          </p:spPr>
        </p:pic>
        <p:sp>
          <p:nvSpPr>
            <p:cNvPr id="16" name="Ellipse 15">
              <a:extLst>
                <a:ext uri="{FF2B5EF4-FFF2-40B4-BE49-F238E27FC236}">
                  <a16:creationId xmlns:a16="http://schemas.microsoft.com/office/drawing/2014/main" xmlns="" id="{E4B4DBE5-66F0-439A-A9A2-BCFD42005C9E}"/>
                </a:ext>
              </a:extLst>
            </p:cNvPr>
            <p:cNvSpPr/>
            <p:nvPr/>
          </p:nvSpPr>
          <p:spPr>
            <a:xfrm>
              <a:off x="1331040" y="419247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7" name="Ellipse 16">
              <a:extLst>
                <a:ext uri="{FF2B5EF4-FFF2-40B4-BE49-F238E27FC236}">
                  <a16:creationId xmlns:a16="http://schemas.microsoft.com/office/drawing/2014/main" xmlns="" id="{F4EB18D0-A4D7-4039-8E50-740DA82AA95B}"/>
                </a:ext>
              </a:extLst>
            </p:cNvPr>
            <p:cNvSpPr/>
            <p:nvPr/>
          </p:nvSpPr>
          <p:spPr>
            <a:xfrm>
              <a:off x="4217358" y="442081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grpSp>
        <p:nvGrpSpPr>
          <p:cNvPr id="3" name="Groupe 2">
            <a:extLst>
              <a:ext uri="{FF2B5EF4-FFF2-40B4-BE49-F238E27FC236}">
                <a16:creationId xmlns:a16="http://schemas.microsoft.com/office/drawing/2014/main" xmlns="" id="{971DAEB1-BB45-4F3B-A521-5CE2CC01B313}"/>
              </a:ext>
            </a:extLst>
          </p:cNvPr>
          <p:cNvGrpSpPr/>
          <p:nvPr/>
        </p:nvGrpSpPr>
        <p:grpSpPr>
          <a:xfrm>
            <a:off x="7295939" y="875857"/>
            <a:ext cx="4518555" cy="5159196"/>
            <a:chOff x="7295939" y="875857"/>
            <a:chExt cx="4518555" cy="5159196"/>
          </a:xfrm>
        </p:grpSpPr>
        <p:grpSp>
          <p:nvGrpSpPr>
            <p:cNvPr id="2" name="Groupe 1"/>
            <p:cNvGrpSpPr/>
            <p:nvPr/>
          </p:nvGrpSpPr>
          <p:grpSpPr>
            <a:xfrm>
              <a:off x="7295939" y="875857"/>
              <a:ext cx="4518555" cy="5159195"/>
              <a:chOff x="5260877" y="925017"/>
              <a:chExt cx="2947211" cy="5159195"/>
            </a:xfrm>
          </p:grpSpPr>
          <p:sp>
            <p:nvSpPr>
              <p:cNvPr id="5" name="Rectangle 4">
                <a:extLst>
                  <a:ext uri="{FF2B5EF4-FFF2-40B4-BE49-F238E27FC236}">
                    <a16:creationId xmlns:a16="http://schemas.microsoft.com/office/drawing/2014/main" xmlns="" id="{8B7F887E-6D29-4D65-AF06-8E02ECB8E28B}"/>
                  </a:ext>
                </a:extLst>
              </p:cNvPr>
              <p:cNvSpPr/>
              <p:nvPr/>
            </p:nvSpPr>
            <p:spPr>
              <a:xfrm>
                <a:off x="5260877" y="925017"/>
                <a:ext cx="2947211" cy="5159195"/>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7" name="Freeform 165">
                <a:extLst>
                  <a:ext uri="{FF2B5EF4-FFF2-40B4-BE49-F238E27FC236}">
                    <a16:creationId xmlns:a16="http://schemas.microsoft.com/office/drawing/2014/main" xmlns="" id="{0CE08AAC-B533-40B5-8201-D37C81381251}"/>
                  </a:ext>
                </a:extLst>
              </p:cNvPr>
              <p:cNvSpPr>
                <a:spLocks noEditPoints="1"/>
              </p:cNvSpPr>
              <p:nvPr/>
            </p:nvSpPr>
            <p:spPr bwMode="auto">
              <a:xfrm>
                <a:off x="5491326" y="1007764"/>
                <a:ext cx="384000" cy="512373"/>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1" name="Groupe 10"/>
            <p:cNvGrpSpPr/>
            <p:nvPr/>
          </p:nvGrpSpPr>
          <p:grpSpPr>
            <a:xfrm>
              <a:off x="7384691" y="1570241"/>
              <a:ext cx="4429803" cy="4464812"/>
              <a:chOff x="5790933" y="1527780"/>
              <a:chExt cx="3082773" cy="4464812"/>
            </a:xfrm>
          </p:grpSpPr>
          <p:sp>
            <p:nvSpPr>
              <p:cNvPr id="6" name="Rectangle 5">
                <a:extLst>
                  <a:ext uri="{FF2B5EF4-FFF2-40B4-BE49-F238E27FC236}">
                    <a16:creationId xmlns:a16="http://schemas.microsoft.com/office/drawing/2014/main" xmlns="" id="{08B6AB36-87B8-4D6E-9AC5-50D42C2F968D}"/>
                  </a:ext>
                </a:extLst>
              </p:cNvPr>
              <p:cNvSpPr/>
              <p:nvPr/>
            </p:nvSpPr>
            <p:spPr>
              <a:xfrm>
                <a:off x="6005736" y="1527780"/>
                <a:ext cx="2867970" cy="4464812"/>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J’adresse fréquemment mes demandes sur le même couple pays marchandises et je souhaite repartir d’une ancienne demande pour rapidement initier une nouvelle demande.</a:t>
                </a:r>
              </a:p>
              <a:p>
                <a:pPr>
                  <a:lnSpc>
                    <a:spcPct val="120000"/>
                  </a:lnSpc>
                </a:pPr>
                <a:endParaRPr lang="fr-FR" sz="1400" dirty="0">
                  <a:solidFill>
                    <a:srgbClr val="000000"/>
                  </a:solidFill>
                  <a:latin typeface="Calibri" panose="020F0502020204030204" pitchFamily="34" charset="0"/>
                  <a:ea typeface="Calibri" panose="020F0502020204030204" pitchFamily="34" charset="0"/>
                </a:endParaRPr>
              </a:p>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Marche à suivre :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Cliquer sur « Dupliquer la demande »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Cocher la case correspondant à ma demande : Avec ou sans pièce jointe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Cliquer sur « Dupliquer la demande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La demande est dupliquée avec les informations présentes sur la demande d’origine. Il me suffira de modifier les champs à mettre à jour.</a:t>
                </a:r>
              </a:p>
            </p:txBody>
          </p:sp>
          <p:sp>
            <p:nvSpPr>
              <p:cNvPr id="12" name="Ellipse 11">
                <a:extLst>
                  <a:ext uri="{FF2B5EF4-FFF2-40B4-BE49-F238E27FC236}">
                    <a16:creationId xmlns:a16="http://schemas.microsoft.com/office/drawing/2014/main" xmlns="" id="{A19E6DDF-3D95-49D8-80DD-EAEE307B9A43}"/>
                  </a:ext>
                </a:extLst>
              </p:cNvPr>
              <p:cNvSpPr/>
              <p:nvPr/>
            </p:nvSpPr>
            <p:spPr>
              <a:xfrm>
                <a:off x="5800288" y="3386539"/>
                <a:ext cx="184114" cy="26215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3" name="Ellipse 12">
                <a:extLst>
                  <a:ext uri="{FF2B5EF4-FFF2-40B4-BE49-F238E27FC236}">
                    <a16:creationId xmlns:a16="http://schemas.microsoft.com/office/drawing/2014/main" xmlns="" id="{E4B4DBE5-66F0-439A-A9A2-BCFD42005C9E}"/>
                  </a:ext>
                </a:extLst>
              </p:cNvPr>
              <p:cNvSpPr/>
              <p:nvPr/>
            </p:nvSpPr>
            <p:spPr>
              <a:xfrm>
                <a:off x="5790933" y="3898730"/>
                <a:ext cx="184114" cy="262156"/>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4" name="Ellipse 13">
                <a:extLst>
                  <a:ext uri="{FF2B5EF4-FFF2-40B4-BE49-F238E27FC236}">
                    <a16:creationId xmlns:a16="http://schemas.microsoft.com/office/drawing/2014/main" xmlns="" id="{F4EB18D0-A4D7-4039-8E50-740DA82AA95B}"/>
                  </a:ext>
                </a:extLst>
              </p:cNvPr>
              <p:cNvSpPr/>
              <p:nvPr/>
            </p:nvSpPr>
            <p:spPr>
              <a:xfrm>
                <a:off x="5817771" y="4629630"/>
                <a:ext cx="187965"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grpSp>
    </p:spTree>
    <p:extLst>
      <p:ext uri="{BB962C8B-B14F-4D97-AF65-F5344CB8AC3E}">
        <p14:creationId xmlns:p14="http://schemas.microsoft.com/office/powerpoint/2010/main" val="3511783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80071"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(5/11)</a:t>
            </a:r>
          </a:p>
          <a:p>
            <a:pPr defTabSz="685800">
              <a:defRPr/>
            </a:pPr>
            <a:r>
              <a:rPr lang="fr-FR" b="0" i="1" dirty="0">
                <a:solidFill>
                  <a:srgbClr val="000000"/>
                </a:solidFill>
                <a:latin typeface="Calibri" panose="020F0502020204030204" pitchFamily="34" charset="0"/>
                <a:cs typeface="Calibri" panose="020F0502020204030204" pitchFamily="34" charset="0"/>
              </a:rPr>
              <a:t>Gestion des informations hors signature (IHS)</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31" name="Groupe 30">
            <a:extLst>
              <a:ext uri="{FF2B5EF4-FFF2-40B4-BE49-F238E27FC236}">
                <a16:creationId xmlns:a16="http://schemas.microsoft.com/office/drawing/2014/main" xmlns="" id="{04A4BDCA-1A30-45CF-9871-00C3D9FF3A2D}"/>
              </a:ext>
            </a:extLst>
          </p:cNvPr>
          <p:cNvGrpSpPr/>
          <p:nvPr/>
        </p:nvGrpSpPr>
        <p:grpSpPr>
          <a:xfrm>
            <a:off x="1468177" y="1207619"/>
            <a:ext cx="9255645" cy="4236836"/>
            <a:chOff x="6446355" y="959748"/>
            <a:chExt cx="5575068" cy="4236836"/>
          </a:xfrm>
        </p:grpSpPr>
        <p:sp>
          <p:nvSpPr>
            <p:cNvPr id="15" name="Rectangle 14">
              <a:extLst>
                <a:ext uri="{FF2B5EF4-FFF2-40B4-BE49-F238E27FC236}">
                  <a16:creationId xmlns:a16="http://schemas.microsoft.com/office/drawing/2014/main" xmlns="" id="{0D64A0AD-8A25-4BA6-A6C9-F46350A09D0D}"/>
                </a:ext>
              </a:extLst>
            </p:cNvPr>
            <p:cNvSpPr/>
            <p:nvPr/>
          </p:nvSpPr>
          <p:spPr>
            <a:xfrm>
              <a:off x="6446355" y="959748"/>
              <a:ext cx="5575068" cy="4236836"/>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6" name="Freeform 165">
              <a:extLst>
                <a:ext uri="{FF2B5EF4-FFF2-40B4-BE49-F238E27FC236}">
                  <a16:creationId xmlns:a16="http://schemas.microsoft.com/office/drawing/2014/main" xmlns="" id="{0DC074AE-8DAD-4955-A380-B00F8EBDF1BC}"/>
                </a:ext>
              </a:extLst>
            </p:cNvPr>
            <p:cNvSpPr>
              <a:spLocks noEditPoints="1"/>
            </p:cNvSpPr>
            <p:nvPr/>
          </p:nvSpPr>
          <p:spPr bwMode="auto">
            <a:xfrm>
              <a:off x="6589684" y="1117774"/>
              <a:ext cx="336870" cy="463155"/>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Rectangle 17">
              <a:extLst>
                <a:ext uri="{FF2B5EF4-FFF2-40B4-BE49-F238E27FC236}">
                  <a16:creationId xmlns:a16="http://schemas.microsoft.com/office/drawing/2014/main" xmlns="" id="{7E0B19F6-C859-475D-840E-A52D7B6270F8}"/>
                </a:ext>
              </a:extLst>
            </p:cNvPr>
            <p:cNvSpPr/>
            <p:nvPr/>
          </p:nvSpPr>
          <p:spPr>
            <a:xfrm>
              <a:off x="7302660" y="1117774"/>
              <a:ext cx="4663556" cy="3947747"/>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Lorsque certaines informations nécessaires au certificat me sont connues tardivement (Ex: informations relatives au transport comme l’immatriculation d’un camion), je le signale au service instructeur par téléphone ou mail.</a:t>
              </a:r>
            </a:p>
            <a:p>
              <a:pPr>
                <a:lnSpc>
                  <a:spcPct val="120000"/>
                </a:lnSpc>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pPr>
              <a:r>
                <a:rPr lang="fr-FR" sz="1400" dirty="0">
                  <a:solidFill>
                    <a:srgbClr val="000000"/>
                  </a:solidFill>
                  <a:latin typeface="Calibri" panose="020F0502020204030204" pitchFamily="34" charset="0"/>
                  <a:ea typeface="Calibri" panose="020F0502020204030204" pitchFamily="34" charset="0"/>
                </a:rPr>
                <a:t>Celui-ci peut accepter à titre dérogatoire d’instruire votre demande et de la signer sans ces informations. Votre demande passe alors au statut « En attente IHS » dans votre tableau de bord.</a:t>
              </a:r>
            </a:p>
            <a:p>
              <a:pPr>
                <a:lnSpc>
                  <a:spcPct val="120000"/>
                </a:lnSpc>
              </a:pPr>
              <a:endParaRPr lang="fr-FR" sz="1400" dirty="0">
                <a:solidFill>
                  <a:srgbClr val="000000"/>
                </a:solidFill>
                <a:latin typeface="Calibri" panose="020F0502020204030204" pitchFamily="34" charset="0"/>
                <a:ea typeface="Calibri" panose="020F0502020204030204" pitchFamily="34" charset="0"/>
              </a:endParaRPr>
            </a:p>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Marche à suivre :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 Renseigner les données manquantes dans votre demande sur </a:t>
              </a:r>
              <a:r>
                <a:rPr lang="fr-FR" sz="1400" dirty="0" err="1">
                  <a:solidFill>
                    <a:srgbClr val="000000"/>
                  </a:solidFill>
                  <a:latin typeface="Calibri" panose="020F0502020204030204" pitchFamily="34" charset="0"/>
                  <a:ea typeface="Calibri" panose="020F0502020204030204" pitchFamily="34" charset="0"/>
                </a:rPr>
                <a:t>Expadon</a:t>
              </a:r>
              <a:r>
                <a:rPr lang="fr-FR" sz="1400" dirty="0">
                  <a:solidFill>
                    <a:srgbClr val="000000"/>
                  </a:solidFill>
                  <a:latin typeface="Calibri" panose="020F0502020204030204" pitchFamily="34" charset="0"/>
                  <a:ea typeface="Calibri" panose="020F0502020204030204" pitchFamily="34" charset="0"/>
                </a:rPr>
                <a:t> 2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Reportez ces données sur le certificat papier.</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Déposer le scan du certificat papier dans votre demande puis soumettez le à nouveau pour que le service instructeur puisse le valider définitivement dans la </a:t>
              </a:r>
              <a:r>
                <a:rPr lang="fr-FR" sz="1400" dirty="0" err="1">
                  <a:solidFill>
                    <a:srgbClr val="000000"/>
                  </a:solidFill>
                  <a:latin typeface="Calibri" panose="020F0502020204030204" pitchFamily="34" charset="0"/>
                  <a:ea typeface="Calibri" panose="020F0502020204030204" pitchFamily="34" charset="0"/>
                </a:rPr>
                <a:t>téléprocédure</a:t>
              </a:r>
              <a:r>
                <a:rPr lang="fr-FR" sz="1400" dirty="0">
                  <a:solidFill>
                    <a:srgbClr val="000000"/>
                  </a:solidFill>
                  <a:latin typeface="Calibri" panose="020F0502020204030204" pitchFamily="34" charset="0"/>
                  <a:ea typeface="Calibri" panose="020F0502020204030204" pitchFamily="34" charset="0"/>
                </a:rPr>
                <a:t>.</a:t>
              </a:r>
            </a:p>
          </p:txBody>
        </p:sp>
      </p:grpSp>
    </p:spTree>
    <p:extLst>
      <p:ext uri="{BB962C8B-B14F-4D97-AF65-F5344CB8AC3E}">
        <p14:creationId xmlns:p14="http://schemas.microsoft.com/office/powerpoint/2010/main" val="3774950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51573"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(6/11)</a:t>
            </a:r>
          </a:p>
          <a:p>
            <a:pPr defTabSz="685800">
              <a:defRPr/>
            </a:pPr>
            <a:r>
              <a:rPr lang="fr-FR" b="0" i="1" dirty="0" err="1">
                <a:solidFill>
                  <a:srgbClr val="000000"/>
                </a:solidFill>
                <a:latin typeface="Calibri" panose="020F0502020204030204" pitchFamily="34" charset="0"/>
                <a:cs typeface="Calibri" panose="020F0502020204030204" pitchFamily="34" charset="0"/>
              </a:rPr>
              <a:t>Prévalorisation</a:t>
            </a:r>
            <a:r>
              <a:rPr lang="fr-FR" b="0" i="1" dirty="0">
                <a:solidFill>
                  <a:srgbClr val="000000"/>
                </a:solidFill>
                <a:latin typeface="Calibri" panose="020F0502020204030204" pitchFamily="34" charset="0"/>
                <a:cs typeface="Calibri" panose="020F0502020204030204" pitchFamily="34" charset="0"/>
              </a:rPr>
              <a:t> – Contexte (1/4)</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29" name="Groupe 28"/>
          <p:cNvGrpSpPr/>
          <p:nvPr/>
        </p:nvGrpSpPr>
        <p:grpSpPr>
          <a:xfrm>
            <a:off x="2271371" y="4339634"/>
            <a:ext cx="8148979" cy="1521840"/>
            <a:chOff x="3528290" y="1813720"/>
            <a:chExt cx="8148979" cy="1632957"/>
          </a:xfrm>
        </p:grpSpPr>
        <p:sp>
          <p:nvSpPr>
            <p:cNvPr id="16" name="Rectangle 15">
              <a:extLst>
                <a:ext uri="{FF2B5EF4-FFF2-40B4-BE49-F238E27FC236}">
                  <a16:creationId xmlns:a16="http://schemas.microsoft.com/office/drawing/2014/main" xmlns="" id="{8B7F887E-6D29-4D65-AF06-8E02ECB8E28B}"/>
                </a:ext>
              </a:extLst>
            </p:cNvPr>
            <p:cNvSpPr/>
            <p:nvPr/>
          </p:nvSpPr>
          <p:spPr>
            <a:xfrm>
              <a:off x="3528290" y="1813720"/>
              <a:ext cx="8148979" cy="1632957"/>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7" name="Freeform 165">
              <a:extLst>
                <a:ext uri="{FF2B5EF4-FFF2-40B4-BE49-F238E27FC236}">
                  <a16:creationId xmlns:a16="http://schemas.microsoft.com/office/drawing/2014/main" xmlns="" id="{0CE08AAC-B533-40B5-8201-D37C81381251}"/>
                </a:ext>
              </a:extLst>
            </p:cNvPr>
            <p:cNvSpPr>
              <a:spLocks noEditPoints="1"/>
            </p:cNvSpPr>
            <p:nvPr/>
          </p:nvSpPr>
          <p:spPr bwMode="auto">
            <a:xfrm>
              <a:off x="3652301" y="2174276"/>
              <a:ext cx="498647" cy="452486"/>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Rectangle 17">
              <a:extLst>
                <a:ext uri="{FF2B5EF4-FFF2-40B4-BE49-F238E27FC236}">
                  <a16:creationId xmlns:a16="http://schemas.microsoft.com/office/drawing/2014/main" xmlns="" id="{08B6AB36-87B8-4D6E-9AC5-50D42C2F968D}"/>
                </a:ext>
              </a:extLst>
            </p:cNvPr>
            <p:cNvSpPr/>
            <p:nvPr/>
          </p:nvSpPr>
          <p:spPr>
            <a:xfrm>
              <a:off x="4274958" y="1991173"/>
              <a:ext cx="7216286" cy="1455504"/>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Certains modèles de certificat vous demande de mentionner vos données d’agréments sanitaires UE ou celles de vos fournisseurs. </a:t>
              </a:r>
              <a:r>
                <a:rPr lang="fr-FR" sz="1400" dirty="0" err="1">
                  <a:solidFill>
                    <a:srgbClr val="000000"/>
                  </a:solidFill>
                  <a:latin typeface="Calibri" panose="020F0502020204030204" pitchFamily="34" charset="0"/>
                  <a:ea typeface="Calibri" panose="020F0502020204030204" pitchFamily="34" charset="0"/>
                </a:rPr>
                <a:t>Expadon</a:t>
              </a:r>
              <a:r>
                <a:rPr lang="fr-FR" sz="1400" dirty="0">
                  <a:solidFill>
                    <a:srgbClr val="000000"/>
                  </a:solidFill>
                  <a:latin typeface="Calibri" panose="020F0502020204030204" pitchFamily="34" charset="0"/>
                  <a:ea typeface="Calibri" panose="020F0502020204030204" pitchFamily="34" charset="0"/>
                </a:rPr>
                <a:t> 2 vous offre la possibilité de </a:t>
              </a:r>
              <a:r>
                <a:rPr lang="fr-FR" sz="1400" dirty="0" err="1">
                  <a:solidFill>
                    <a:srgbClr val="000000"/>
                  </a:solidFill>
                  <a:latin typeface="Calibri" panose="020F0502020204030204" pitchFamily="34" charset="0"/>
                  <a:ea typeface="Calibri" panose="020F0502020204030204" pitchFamily="34" charset="0"/>
                </a:rPr>
                <a:t>prévaloriser</a:t>
              </a:r>
              <a:r>
                <a:rPr lang="fr-FR" sz="1400" dirty="0">
                  <a:solidFill>
                    <a:srgbClr val="000000"/>
                  </a:solidFill>
                  <a:latin typeface="Calibri" panose="020F0502020204030204" pitchFamily="34" charset="0"/>
                  <a:ea typeface="Calibri" panose="020F0502020204030204" pitchFamily="34" charset="0"/>
                </a:rPr>
                <a:t> ( renseigner ces informations avec les données connues de l’administration). Dans ce cas un onglet supplémentaire apparait où vous pourrez sélectionner vos données.</a:t>
              </a:r>
            </a:p>
          </p:txBody>
        </p:sp>
      </p:grpSp>
      <p:grpSp>
        <p:nvGrpSpPr>
          <p:cNvPr id="4" name="Groupe 3"/>
          <p:cNvGrpSpPr/>
          <p:nvPr/>
        </p:nvGrpSpPr>
        <p:grpSpPr>
          <a:xfrm>
            <a:off x="3364056" y="996526"/>
            <a:ext cx="5343408" cy="3019950"/>
            <a:chOff x="73327" y="924414"/>
            <a:chExt cx="5343408" cy="3019950"/>
          </a:xfrm>
        </p:grpSpPr>
        <p:pic>
          <p:nvPicPr>
            <p:cNvPr id="2" name="Image 1"/>
            <p:cNvPicPr>
              <a:picLocks noChangeAspect="1"/>
            </p:cNvPicPr>
            <p:nvPr/>
          </p:nvPicPr>
          <p:blipFill>
            <a:blip r:embed="rId6"/>
            <a:stretch>
              <a:fillRect/>
            </a:stretch>
          </p:blipFill>
          <p:spPr>
            <a:xfrm>
              <a:off x="73327" y="924414"/>
              <a:ext cx="5343408" cy="3019950"/>
            </a:xfrm>
            <a:prstGeom prst="rect">
              <a:avLst/>
            </a:prstGeom>
          </p:spPr>
        </p:pic>
        <p:sp>
          <p:nvSpPr>
            <p:cNvPr id="3" name="Rectangle 2"/>
            <p:cNvSpPr/>
            <p:nvPr/>
          </p:nvSpPr>
          <p:spPr>
            <a:xfrm>
              <a:off x="259711" y="1715176"/>
              <a:ext cx="5015674" cy="600582"/>
            </a:xfrm>
            <a:prstGeom prst="rect">
              <a:avLst/>
            </a:prstGeom>
            <a:noFill/>
            <a:ln w="19050">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
        <p:nvSpPr>
          <p:cNvPr id="5" name="Rectangle 4">
            <a:extLst>
              <a:ext uri="{FF2B5EF4-FFF2-40B4-BE49-F238E27FC236}">
                <a16:creationId xmlns:a16="http://schemas.microsoft.com/office/drawing/2014/main" xmlns="" id="{10DAFF30-8448-4067-8A92-964A2A536C3C}"/>
              </a:ext>
            </a:extLst>
          </p:cNvPr>
          <p:cNvSpPr/>
          <p:nvPr/>
        </p:nvSpPr>
        <p:spPr>
          <a:xfrm>
            <a:off x="6895750" y="1392572"/>
            <a:ext cx="1400962" cy="318782"/>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2" name="Rectangle 11"/>
          <p:cNvSpPr/>
          <p:nvPr/>
        </p:nvSpPr>
        <p:spPr>
          <a:xfrm>
            <a:off x="4215791" y="2590760"/>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1036490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52601"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(7/11)</a:t>
            </a:r>
          </a:p>
          <a:p>
            <a:pPr defTabSz="685800">
              <a:defRPr/>
            </a:pPr>
            <a:r>
              <a:rPr lang="fr-FR" b="0" i="1" dirty="0" err="1">
                <a:solidFill>
                  <a:srgbClr val="000000"/>
                </a:solidFill>
                <a:latin typeface="Calibri" panose="020F0502020204030204" pitchFamily="34" charset="0"/>
                <a:cs typeface="Calibri" panose="020F0502020204030204" pitchFamily="34" charset="0"/>
              </a:rPr>
              <a:t>Prévalorisation</a:t>
            </a:r>
            <a:r>
              <a:rPr lang="fr-FR" b="0" i="1" dirty="0">
                <a:solidFill>
                  <a:srgbClr val="000000"/>
                </a:solidFill>
                <a:latin typeface="Calibri" panose="020F0502020204030204" pitchFamily="34" charset="0"/>
                <a:cs typeface="Calibri" panose="020F0502020204030204" pitchFamily="34" charset="0"/>
              </a:rPr>
              <a:t> (2/4)</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9" name="Groupe 8">
            <a:extLst>
              <a:ext uri="{FF2B5EF4-FFF2-40B4-BE49-F238E27FC236}">
                <a16:creationId xmlns:a16="http://schemas.microsoft.com/office/drawing/2014/main" xmlns="" id="{7112231C-A3A2-47EB-BF7C-CDDFB4CD19FB}"/>
              </a:ext>
            </a:extLst>
          </p:cNvPr>
          <p:cNvGrpSpPr/>
          <p:nvPr/>
        </p:nvGrpSpPr>
        <p:grpSpPr>
          <a:xfrm>
            <a:off x="5867741" y="905466"/>
            <a:ext cx="6164854" cy="5223161"/>
            <a:chOff x="5867741" y="905466"/>
            <a:chExt cx="6164854" cy="5223161"/>
          </a:xfrm>
        </p:grpSpPr>
        <p:sp>
          <p:nvSpPr>
            <p:cNvPr id="16" name="Rectangle 15">
              <a:extLst>
                <a:ext uri="{FF2B5EF4-FFF2-40B4-BE49-F238E27FC236}">
                  <a16:creationId xmlns:a16="http://schemas.microsoft.com/office/drawing/2014/main" xmlns="" id="{8B7F887E-6D29-4D65-AF06-8E02ECB8E28B}"/>
                </a:ext>
              </a:extLst>
            </p:cNvPr>
            <p:cNvSpPr/>
            <p:nvPr/>
          </p:nvSpPr>
          <p:spPr>
            <a:xfrm>
              <a:off x="5867741" y="905466"/>
              <a:ext cx="6164854" cy="5223161"/>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8" name="Rectangle 17">
              <a:extLst>
                <a:ext uri="{FF2B5EF4-FFF2-40B4-BE49-F238E27FC236}">
                  <a16:creationId xmlns:a16="http://schemas.microsoft.com/office/drawing/2014/main" xmlns="" id="{08B6AB36-87B8-4D6E-9AC5-50D42C2F968D}"/>
                </a:ext>
              </a:extLst>
            </p:cNvPr>
            <p:cNvSpPr/>
            <p:nvPr/>
          </p:nvSpPr>
          <p:spPr>
            <a:xfrm>
              <a:off x="6238814" y="905466"/>
              <a:ext cx="5793781" cy="5223161"/>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Je souhaite ajouter rapidement et correctement les informations relatives à un agrément sanitaire : raison sociale, adresse, numéro d’agrément dans ma demande de certificat sanitaire. </a:t>
              </a:r>
              <a:r>
                <a:rPr lang="fr-FR" sz="1400" dirty="0" err="1">
                  <a:solidFill>
                    <a:srgbClr val="000000"/>
                  </a:solidFill>
                  <a:latin typeface="Calibri" panose="020F0502020204030204" pitchFamily="34" charset="0"/>
                  <a:ea typeface="Calibri" panose="020F0502020204030204" pitchFamily="34" charset="0"/>
                </a:rPr>
                <a:t>Expadon</a:t>
              </a:r>
              <a:r>
                <a:rPr lang="fr-FR" sz="1400" dirty="0">
                  <a:solidFill>
                    <a:srgbClr val="000000"/>
                  </a:solidFill>
                  <a:latin typeface="Calibri" panose="020F0502020204030204" pitchFamily="34" charset="0"/>
                  <a:ea typeface="Calibri" panose="020F0502020204030204" pitchFamily="34" charset="0"/>
                </a:rPr>
                <a:t> 2 récupère automatiquement les informations connues de l’administration. C’est-à-dire uniquement les données des établissements français. </a:t>
              </a:r>
            </a:p>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Marche à suivre :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Dans ma demande, je clique sur l’onglet « Agrément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Je clique sur « Rechercher » pour sélectionner l’établissement agréé pour chaque type d’établissement présent dans le modèle de certificat (Transformation, entreposage, abattage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Je sélectionne l’établissement d’agrément en indiquant le SIRET/SIREN ou le numéro d’agrément</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Je clique sur « </a:t>
              </a:r>
              <a:r>
                <a:rPr lang="fr-FR" sz="1400" dirty="0" err="1">
                  <a:solidFill>
                    <a:srgbClr val="000000"/>
                  </a:solidFill>
                  <a:latin typeface="Calibri" panose="020F0502020204030204" pitchFamily="34" charset="0"/>
                  <a:ea typeface="Calibri" panose="020F0502020204030204" pitchFamily="34" charset="0"/>
                </a:rPr>
                <a:t>Prévaloriser</a:t>
              </a:r>
              <a:r>
                <a:rPr lang="fr-FR" sz="1400" dirty="0">
                  <a:solidFill>
                    <a:srgbClr val="000000"/>
                  </a:solidFill>
                  <a:latin typeface="Calibri" panose="020F0502020204030204" pitchFamily="34" charset="0"/>
                  <a:ea typeface="Calibri" panose="020F0502020204030204" pitchFamily="34" charset="0"/>
                </a:rPr>
                <a:t> », pour ajouter ces informations dans le bloc « Marchandise » de l’onglet « Formulaire du certificat»</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J’ai la possibilité de générer automatiquement une annexe voir slide suivante</a:t>
              </a:r>
            </a:p>
          </p:txBody>
        </p:sp>
        <p:sp>
          <p:nvSpPr>
            <p:cNvPr id="20" name="Ellipse 19">
              <a:extLst>
                <a:ext uri="{FF2B5EF4-FFF2-40B4-BE49-F238E27FC236}">
                  <a16:creationId xmlns:a16="http://schemas.microsoft.com/office/drawing/2014/main" xmlns="" id="{A19E6DDF-3D95-49D8-80DD-EAEE307B9A43}"/>
                </a:ext>
              </a:extLst>
            </p:cNvPr>
            <p:cNvSpPr/>
            <p:nvPr/>
          </p:nvSpPr>
          <p:spPr>
            <a:xfrm>
              <a:off x="5975810" y="2737810"/>
              <a:ext cx="302057" cy="25865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1" name="Ellipse 20">
              <a:extLst>
                <a:ext uri="{FF2B5EF4-FFF2-40B4-BE49-F238E27FC236}">
                  <a16:creationId xmlns:a16="http://schemas.microsoft.com/office/drawing/2014/main" xmlns="" id="{E4B4DBE5-66F0-439A-A9A2-BCFD42005C9E}"/>
                </a:ext>
              </a:extLst>
            </p:cNvPr>
            <p:cNvSpPr/>
            <p:nvPr/>
          </p:nvSpPr>
          <p:spPr>
            <a:xfrm>
              <a:off x="5988172" y="3262140"/>
              <a:ext cx="30275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2" name="Ellipse 21">
              <a:extLst>
                <a:ext uri="{FF2B5EF4-FFF2-40B4-BE49-F238E27FC236}">
                  <a16:creationId xmlns:a16="http://schemas.microsoft.com/office/drawing/2014/main" xmlns="" id="{F4EB18D0-A4D7-4039-8E50-740DA82AA95B}"/>
                </a:ext>
              </a:extLst>
            </p:cNvPr>
            <p:cNvSpPr/>
            <p:nvPr/>
          </p:nvSpPr>
          <p:spPr>
            <a:xfrm>
              <a:off x="5955735" y="4277793"/>
              <a:ext cx="30275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7" name="Ellipse 26">
              <a:extLst>
                <a:ext uri="{FF2B5EF4-FFF2-40B4-BE49-F238E27FC236}">
                  <a16:creationId xmlns:a16="http://schemas.microsoft.com/office/drawing/2014/main" xmlns="" id="{DCF15949-E555-44F2-8288-773A81751CD6}"/>
                </a:ext>
              </a:extLst>
            </p:cNvPr>
            <p:cNvSpPr/>
            <p:nvPr/>
          </p:nvSpPr>
          <p:spPr>
            <a:xfrm>
              <a:off x="5975405" y="5045663"/>
              <a:ext cx="302057"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29" name="Ellipse 28">
              <a:extLst>
                <a:ext uri="{FF2B5EF4-FFF2-40B4-BE49-F238E27FC236}">
                  <a16:creationId xmlns:a16="http://schemas.microsoft.com/office/drawing/2014/main" xmlns="" id="{E26F2FF8-7284-4628-B86F-FA57EC03270E}"/>
                </a:ext>
              </a:extLst>
            </p:cNvPr>
            <p:cNvSpPr/>
            <p:nvPr/>
          </p:nvSpPr>
          <p:spPr>
            <a:xfrm>
              <a:off x="5988865" y="5797775"/>
              <a:ext cx="302057"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grpSp>
      <p:grpSp>
        <p:nvGrpSpPr>
          <p:cNvPr id="3" name="Groupe 2">
            <a:extLst>
              <a:ext uri="{FF2B5EF4-FFF2-40B4-BE49-F238E27FC236}">
                <a16:creationId xmlns:a16="http://schemas.microsoft.com/office/drawing/2014/main" xmlns="" id="{A1B46168-B690-4DCF-BC0A-4B763FE09BAA}"/>
              </a:ext>
            </a:extLst>
          </p:cNvPr>
          <p:cNvGrpSpPr/>
          <p:nvPr/>
        </p:nvGrpSpPr>
        <p:grpSpPr>
          <a:xfrm>
            <a:off x="159405" y="1045960"/>
            <a:ext cx="3698001" cy="4342852"/>
            <a:chOff x="1940592" y="792080"/>
            <a:chExt cx="3698001" cy="4342852"/>
          </a:xfrm>
        </p:grpSpPr>
        <p:pic>
          <p:nvPicPr>
            <p:cNvPr id="11" name="Image 10"/>
            <p:cNvPicPr>
              <a:picLocks noChangeAspect="1"/>
            </p:cNvPicPr>
            <p:nvPr/>
          </p:nvPicPr>
          <p:blipFill>
            <a:blip r:embed="rId6"/>
            <a:stretch>
              <a:fillRect/>
            </a:stretch>
          </p:blipFill>
          <p:spPr>
            <a:xfrm>
              <a:off x="1940592" y="792080"/>
              <a:ext cx="3536909" cy="4342852"/>
            </a:xfrm>
            <a:prstGeom prst="rect">
              <a:avLst/>
            </a:prstGeom>
          </p:spPr>
        </p:pic>
        <p:sp>
          <p:nvSpPr>
            <p:cNvPr id="23" name="Ellipse 22">
              <a:extLst>
                <a:ext uri="{FF2B5EF4-FFF2-40B4-BE49-F238E27FC236}">
                  <a16:creationId xmlns:a16="http://schemas.microsoft.com/office/drawing/2014/main" xmlns="" id="{A19E6DDF-3D95-49D8-80DD-EAEE307B9A43}"/>
                </a:ext>
              </a:extLst>
            </p:cNvPr>
            <p:cNvSpPr/>
            <p:nvPr/>
          </p:nvSpPr>
          <p:spPr>
            <a:xfrm>
              <a:off x="3950927" y="103815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4" name="Ellipse 23">
              <a:extLst>
                <a:ext uri="{FF2B5EF4-FFF2-40B4-BE49-F238E27FC236}">
                  <a16:creationId xmlns:a16="http://schemas.microsoft.com/office/drawing/2014/main" xmlns="" id="{E4B4DBE5-66F0-439A-A9A2-BCFD42005C9E}"/>
                </a:ext>
              </a:extLst>
            </p:cNvPr>
            <p:cNvSpPr/>
            <p:nvPr/>
          </p:nvSpPr>
          <p:spPr>
            <a:xfrm>
              <a:off x="2824732" y="2234517"/>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6" name="Ellipse 25">
              <a:extLst>
                <a:ext uri="{FF2B5EF4-FFF2-40B4-BE49-F238E27FC236}">
                  <a16:creationId xmlns:a16="http://schemas.microsoft.com/office/drawing/2014/main" xmlns="" id="{DCF15949-E555-44F2-8288-773A81751CD6}"/>
                </a:ext>
              </a:extLst>
            </p:cNvPr>
            <p:cNvSpPr/>
            <p:nvPr/>
          </p:nvSpPr>
          <p:spPr>
            <a:xfrm>
              <a:off x="4239679" y="4635054"/>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30" name="Ellipse 29">
              <a:extLst>
                <a:ext uri="{FF2B5EF4-FFF2-40B4-BE49-F238E27FC236}">
                  <a16:creationId xmlns:a16="http://schemas.microsoft.com/office/drawing/2014/main" xmlns="" id="{04995F65-20EB-44CD-AADE-C6CD42D49F9B}"/>
                </a:ext>
              </a:extLst>
            </p:cNvPr>
            <p:cNvSpPr/>
            <p:nvPr/>
          </p:nvSpPr>
          <p:spPr>
            <a:xfrm>
              <a:off x="5375703" y="4593435"/>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5</a:t>
              </a:r>
            </a:p>
          </p:txBody>
        </p:sp>
      </p:grpSp>
      <p:grpSp>
        <p:nvGrpSpPr>
          <p:cNvPr id="6" name="Groupe 5">
            <a:extLst>
              <a:ext uri="{FF2B5EF4-FFF2-40B4-BE49-F238E27FC236}">
                <a16:creationId xmlns:a16="http://schemas.microsoft.com/office/drawing/2014/main" xmlns="" id="{39434552-C134-474F-9E6A-62F69DEB18D7}"/>
              </a:ext>
            </a:extLst>
          </p:cNvPr>
          <p:cNvGrpSpPr/>
          <p:nvPr/>
        </p:nvGrpSpPr>
        <p:grpSpPr>
          <a:xfrm>
            <a:off x="2422177" y="2456976"/>
            <a:ext cx="3078718" cy="1530240"/>
            <a:chOff x="3324389" y="2362757"/>
            <a:chExt cx="3078718" cy="1530240"/>
          </a:xfrm>
        </p:grpSpPr>
        <p:pic>
          <p:nvPicPr>
            <p:cNvPr id="12" name="Image 11"/>
            <p:cNvPicPr>
              <a:picLocks noChangeAspect="1"/>
            </p:cNvPicPr>
            <p:nvPr/>
          </p:nvPicPr>
          <p:blipFill>
            <a:blip r:embed="rId7"/>
            <a:stretch>
              <a:fillRect/>
            </a:stretch>
          </p:blipFill>
          <p:spPr>
            <a:xfrm>
              <a:off x="3324389" y="2488397"/>
              <a:ext cx="3078718" cy="1404600"/>
            </a:xfrm>
            <a:prstGeom prst="rect">
              <a:avLst/>
            </a:prstGeom>
          </p:spPr>
        </p:pic>
        <p:sp>
          <p:nvSpPr>
            <p:cNvPr id="25" name="Ellipse 24">
              <a:extLst>
                <a:ext uri="{FF2B5EF4-FFF2-40B4-BE49-F238E27FC236}">
                  <a16:creationId xmlns:a16="http://schemas.microsoft.com/office/drawing/2014/main" xmlns="" id="{F4EB18D0-A4D7-4039-8E50-740DA82AA95B}"/>
                </a:ext>
              </a:extLst>
            </p:cNvPr>
            <p:cNvSpPr/>
            <p:nvPr/>
          </p:nvSpPr>
          <p:spPr>
            <a:xfrm>
              <a:off x="6077431" y="2362757"/>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sp>
        <p:nvSpPr>
          <p:cNvPr id="28" name="Rectangle 27"/>
          <p:cNvSpPr/>
          <p:nvPr/>
        </p:nvSpPr>
        <p:spPr>
          <a:xfrm>
            <a:off x="1424201" y="4446832"/>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1" name="Rectangle 30"/>
          <p:cNvSpPr/>
          <p:nvPr/>
        </p:nvSpPr>
        <p:spPr>
          <a:xfrm>
            <a:off x="293887" y="4633379"/>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2" name="Rectangle 31"/>
          <p:cNvSpPr/>
          <p:nvPr/>
        </p:nvSpPr>
        <p:spPr>
          <a:xfrm>
            <a:off x="293887" y="3785330"/>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3" name="Rectangle 32"/>
          <p:cNvSpPr/>
          <p:nvPr/>
        </p:nvSpPr>
        <p:spPr>
          <a:xfrm>
            <a:off x="1446136" y="2923035"/>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cxnSp>
        <p:nvCxnSpPr>
          <p:cNvPr id="35" name="Connecteur droit avec flèche 34">
            <a:extLst>
              <a:ext uri="{FF2B5EF4-FFF2-40B4-BE49-F238E27FC236}">
                <a16:creationId xmlns:a16="http://schemas.microsoft.com/office/drawing/2014/main" xmlns="" id="{4158A139-9A6F-45D6-916E-21E2AAE94A7A}"/>
              </a:ext>
            </a:extLst>
          </p:cNvPr>
          <p:cNvCxnSpPr/>
          <p:nvPr/>
        </p:nvCxnSpPr>
        <p:spPr>
          <a:xfrm flipH="1" flipV="1">
            <a:off x="1098534" y="1789392"/>
            <a:ext cx="1426128" cy="3144350"/>
          </a:xfrm>
          <a:prstGeom prst="straightConnector1">
            <a:avLst/>
          </a:prstGeom>
          <a:ln w="28575">
            <a:solidFill>
              <a:srgbClr val="F5822A"/>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89119" y="3103767"/>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7" name="Rectangle 36"/>
          <p:cNvSpPr/>
          <p:nvPr/>
        </p:nvSpPr>
        <p:spPr>
          <a:xfrm>
            <a:off x="289119" y="2348774"/>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8" name="Rectangle 37"/>
          <p:cNvSpPr/>
          <p:nvPr/>
        </p:nvSpPr>
        <p:spPr>
          <a:xfrm>
            <a:off x="1410370" y="2141038"/>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1648267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72929"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(8/11)</a:t>
            </a:r>
          </a:p>
          <a:p>
            <a:pPr defTabSz="685800">
              <a:defRPr/>
            </a:pPr>
            <a:r>
              <a:rPr lang="fr-FR" b="0" i="1" dirty="0" err="1">
                <a:solidFill>
                  <a:srgbClr val="000000"/>
                </a:solidFill>
                <a:latin typeface="Calibri" panose="020F0502020204030204" pitchFamily="34" charset="0"/>
                <a:cs typeface="Calibri" panose="020F0502020204030204" pitchFamily="34" charset="0"/>
              </a:rPr>
              <a:t>Prévalorisation</a:t>
            </a:r>
            <a:r>
              <a:rPr lang="fr-FR" b="0" i="1" dirty="0">
                <a:solidFill>
                  <a:srgbClr val="000000"/>
                </a:solidFill>
                <a:latin typeface="Calibri" panose="020F0502020204030204" pitchFamily="34" charset="0"/>
                <a:cs typeface="Calibri" panose="020F0502020204030204" pitchFamily="34" charset="0"/>
              </a:rPr>
              <a:t> (3/4)</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2" name="Groupe 1"/>
          <p:cNvGrpSpPr/>
          <p:nvPr/>
        </p:nvGrpSpPr>
        <p:grpSpPr>
          <a:xfrm>
            <a:off x="6746404" y="1059029"/>
            <a:ext cx="5197434" cy="3803221"/>
            <a:chOff x="4032962" y="779521"/>
            <a:chExt cx="4523500" cy="3803221"/>
          </a:xfrm>
        </p:grpSpPr>
        <p:sp>
          <p:nvSpPr>
            <p:cNvPr id="16" name="Rectangle 15">
              <a:extLst>
                <a:ext uri="{FF2B5EF4-FFF2-40B4-BE49-F238E27FC236}">
                  <a16:creationId xmlns:a16="http://schemas.microsoft.com/office/drawing/2014/main" xmlns="" id="{8B7F887E-6D29-4D65-AF06-8E02ECB8E28B}"/>
                </a:ext>
              </a:extLst>
            </p:cNvPr>
            <p:cNvSpPr/>
            <p:nvPr/>
          </p:nvSpPr>
          <p:spPr>
            <a:xfrm>
              <a:off x="4032962" y="779521"/>
              <a:ext cx="4436882" cy="3803221"/>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8" name="Rectangle 17">
              <a:extLst>
                <a:ext uri="{FF2B5EF4-FFF2-40B4-BE49-F238E27FC236}">
                  <a16:creationId xmlns:a16="http://schemas.microsoft.com/office/drawing/2014/main" xmlns="" id="{08B6AB36-87B8-4D6E-9AC5-50D42C2F968D}"/>
                </a:ext>
              </a:extLst>
            </p:cNvPr>
            <p:cNvSpPr/>
            <p:nvPr/>
          </p:nvSpPr>
          <p:spPr>
            <a:xfrm>
              <a:off x="4348482" y="899490"/>
              <a:ext cx="4207980" cy="3683252"/>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Je souhaite ajouter une annexe à ma demande certificat</a:t>
              </a:r>
            </a:p>
            <a:p>
              <a:pPr>
                <a:lnSpc>
                  <a:spcPct val="120000"/>
                </a:lnSpc>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pPr>
              <a:r>
                <a:rPr lang="fr-FR" sz="1400" dirty="0">
                  <a:solidFill>
                    <a:srgbClr val="000000"/>
                  </a:solidFill>
                  <a:latin typeface="Calibri" panose="020F0502020204030204" pitchFamily="34" charset="0"/>
                  <a:ea typeface="Calibri" panose="020F0502020204030204" pitchFamily="34" charset="0"/>
                </a:rPr>
                <a:t>Je n’ai pas la place de mentionner toutes les informations relatives à mes agréments UE dans le modèle de </a:t>
              </a:r>
              <a:r>
                <a:rPr lang="fr-FR" sz="1400" dirty="0">
                  <a:latin typeface="Calibri" panose="020F0502020204030204" pitchFamily="34" charset="0"/>
                  <a:ea typeface="Calibri" panose="020F0502020204030204" pitchFamily="34" charset="0"/>
                </a:rPr>
                <a:t>certificat. </a:t>
              </a:r>
            </a:p>
            <a:p>
              <a:pPr>
                <a:lnSpc>
                  <a:spcPct val="120000"/>
                </a:lnSpc>
              </a:pPr>
              <a:r>
                <a:rPr lang="fr-FR" sz="1400" dirty="0">
                  <a:solidFill>
                    <a:srgbClr val="000000"/>
                  </a:solidFill>
                  <a:latin typeface="Calibri" panose="020F0502020204030204" pitchFamily="34" charset="0"/>
                  <a:ea typeface="Calibri" panose="020F0502020204030204" pitchFamily="34" charset="0"/>
                </a:rPr>
                <a:t>Je peux générer automatiquement une annexe. </a:t>
              </a:r>
            </a:p>
            <a:p>
              <a:pPr>
                <a:lnSpc>
                  <a:spcPct val="120000"/>
                </a:lnSpc>
              </a:pPr>
              <a:endParaRPr lang="fr-FR" sz="1400" b="1" dirty="0">
                <a:solidFill>
                  <a:srgbClr val="1565C0"/>
                </a:solidFill>
                <a:latin typeface="Calibri" panose="020F0502020204030204" pitchFamily="34" charset="0"/>
                <a:cs typeface="Calibri" panose="020F0502020204030204" pitchFamily="34" charset="0"/>
              </a:endParaRPr>
            </a:p>
            <a:p>
              <a:pPr>
                <a:lnSpc>
                  <a:spcPct val="120000"/>
                </a:lnSpc>
              </a:pPr>
              <a:r>
                <a:rPr lang="fr-FR" sz="1400" b="1" dirty="0">
                  <a:solidFill>
                    <a:srgbClr val="1565C0"/>
                  </a:solidFill>
                  <a:latin typeface="Calibri" panose="020F0502020204030204" pitchFamily="34" charset="0"/>
                  <a:cs typeface="Calibri" panose="020F0502020204030204" pitchFamily="34" charset="0"/>
                </a:rPr>
                <a:t>Marche à suivre :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Dans l’onglet « Agrément  »  une fois tous mes établissements sélectionnés, je clique sur l’onglet « Générer l’annexe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Je retrouve mon annexe dans l’onglet « Documents à joindre » et les champs du formulaire mentionnent voir annexe/</a:t>
              </a:r>
              <a:r>
                <a:rPr lang="fr-FR" sz="1400" dirty="0" err="1">
                  <a:solidFill>
                    <a:srgbClr val="000000"/>
                  </a:solidFill>
                  <a:latin typeface="Calibri" panose="020F0502020204030204" pitchFamily="34" charset="0"/>
                  <a:ea typeface="Calibri" panose="020F0502020204030204" pitchFamily="34" charset="0"/>
                </a:rPr>
                <a:t>see</a:t>
              </a:r>
              <a:r>
                <a:rPr lang="fr-FR" sz="1400" dirty="0">
                  <a:solidFill>
                    <a:srgbClr val="000000"/>
                  </a:solidFill>
                  <a:latin typeface="Calibri" panose="020F0502020204030204" pitchFamily="34" charset="0"/>
                  <a:ea typeface="Calibri" panose="020F0502020204030204" pitchFamily="34" charset="0"/>
                </a:rPr>
                <a:t> </a:t>
              </a:r>
              <a:r>
                <a:rPr lang="fr-FR" sz="1400" dirty="0" err="1">
                  <a:solidFill>
                    <a:srgbClr val="000000"/>
                  </a:solidFill>
                  <a:latin typeface="Calibri" panose="020F0502020204030204" pitchFamily="34" charset="0"/>
                  <a:ea typeface="Calibri" panose="020F0502020204030204" pitchFamily="34" charset="0"/>
                </a:rPr>
                <a:t>appendix</a:t>
              </a:r>
              <a:r>
                <a:rPr lang="fr-FR" sz="1400" dirty="0">
                  <a:solidFill>
                    <a:srgbClr val="000000"/>
                  </a:solidFill>
                  <a:latin typeface="Calibri" panose="020F0502020204030204" pitchFamily="34" charset="0"/>
                  <a:ea typeface="Calibri" panose="020F0502020204030204" pitchFamily="34" charset="0"/>
                </a:rPr>
                <a:t> .</a:t>
              </a:r>
            </a:p>
          </p:txBody>
        </p:sp>
        <p:sp>
          <p:nvSpPr>
            <p:cNvPr id="20" name="Ellipse 19">
              <a:extLst>
                <a:ext uri="{FF2B5EF4-FFF2-40B4-BE49-F238E27FC236}">
                  <a16:creationId xmlns:a16="http://schemas.microsoft.com/office/drawing/2014/main" xmlns="" id="{A19E6DDF-3D95-49D8-80DD-EAEE307B9A43}"/>
                </a:ext>
              </a:extLst>
            </p:cNvPr>
            <p:cNvSpPr/>
            <p:nvPr/>
          </p:nvSpPr>
          <p:spPr>
            <a:xfrm>
              <a:off x="4103203" y="2967585"/>
              <a:ext cx="262890" cy="25865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1" name="Ellipse 20">
              <a:extLst>
                <a:ext uri="{FF2B5EF4-FFF2-40B4-BE49-F238E27FC236}">
                  <a16:creationId xmlns:a16="http://schemas.microsoft.com/office/drawing/2014/main" xmlns="" id="{E4B4DBE5-66F0-439A-A9A2-BCFD42005C9E}"/>
                </a:ext>
              </a:extLst>
            </p:cNvPr>
            <p:cNvSpPr/>
            <p:nvPr/>
          </p:nvSpPr>
          <p:spPr>
            <a:xfrm>
              <a:off x="4102600" y="3824609"/>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grpSp>
      <p:grpSp>
        <p:nvGrpSpPr>
          <p:cNvPr id="3" name="Groupe 2">
            <a:extLst>
              <a:ext uri="{FF2B5EF4-FFF2-40B4-BE49-F238E27FC236}">
                <a16:creationId xmlns:a16="http://schemas.microsoft.com/office/drawing/2014/main" xmlns="" id="{4FD97AF8-9F04-41F5-AF53-53746AA1B515}"/>
              </a:ext>
            </a:extLst>
          </p:cNvPr>
          <p:cNvGrpSpPr/>
          <p:nvPr/>
        </p:nvGrpSpPr>
        <p:grpSpPr>
          <a:xfrm>
            <a:off x="340695" y="958361"/>
            <a:ext cx="6306186" cy="5175678"/>
            <a:chOff x="340695" y="958361"/>
            <a:chExt cx="6306186" cy="5175678"/>
          </a:xfrm>
        </p:grpSpPr>
        <p:pic>
          <p:nvPicPr>
            <p:cNvPr id="31" name="Image 30">
              <a:extLst>
                <a:ext uri="{FF2B5EF4-FFF2-40B4-BE49-F238E27FC236}">
                  <a16:creationId xmlns:a16="http://schemas.microsoft.com/office/drawing/2014/main" xmlns="" id="{C0E00496-7169-44CD-ABB9-FF5A2F02F9C8}"/>
                </a:ext>
              </a:extLst>
            </p:cNvPr>
            <p:cNvPicPr>
              <a:picLocks noChangeAspect="1"/>
            </p:cNvPicPr>
            <p:nvPr/>
          </p:nvPicPr>
          <p:blipFill>
            <a:blip r:embed="rId6"/>
            <a:stretch>
              <a:fillRect/>
            </a:stretch>
          </p:blipFill>
          <p:spPr>
            <a:xfrm>
              <a:off x="647419" y="3856714"/>
              <a:ext cx="5999462" cy="2277325"/>
            </a:xfrm>
            <a:prstGeom prst="rect">
              <a:avLst/>
            </a:prstGeom>
          </p:spPr>
        </p:pic>
        <p:pic>
          <p:nvPicPr>
            <p:cNvPr id="32" name="Image 31">
              <a:extLst>
                <a:ext uri="{FF2B5EF4-FFF2-40B4-BE49-F238E27FC236}">
                  <a16:creationId xmlns:a16="http://schemas.microsoft.com/office/drawing/2014/main" xmlns="" id="{E12F0C13-DA17-4F2E-A13E-33569EACA9C4}"/>
                </a:ext>
              </a:extLst>
            </p:cNvPr>
            <p:cNvPicPr>
              <a:picLocks noChangeAspect="1"/>
            </p:cNvPicPr>
            <p:nvPr/>
          </p:nvPicPr>
          <p:blipFill rotWithShape="1">
            <a:blip r:embed="rId7"/>
            <a:srcRect t="38339"/>
            <a:stretch/>
          </p:blipFill>
          <p:spPr>
            <a:xfrm>
              <a:off x="340695" y="958361"/>
              <a:ext cx="4136847" cy="2597697"/>
            </a:xfrm>
            <a:prstGeom prst="rect">
              <a:avLst/>
            </a:prstGeom>
          </p:spPr>
        </p:pic>
        <p:cxnSp>
          <p:nvCxnSpPr>
            <p:cNvPr id="33" name="Connecteur droit avec flèche 32">
              <a:extLst>
                <a:ext uri="{FF2B5EF4-FFF2-40B4-BE49-F238E27FC236}">
                  <a16:creationId xmlns:a16="http://schemas.microsoft.com/office/drawing/2014/main" xmlns="" id="{6E287D2E-25B9-4BFF-A790-BC46A4B6765B}"/>
                </a:ext>
              </a:extLst>
            </p:cNvPr>
            <p:cNvCxnSpPr>
              <a:cxnSpLocks/>
            </p:cNvCxnSpPr>
            <p:nvPr/>
          </p:nvCxnSpPr>
          <p:spPr>
            <a:xfrm>
              <a:off x="4033929" y="3498373"/>
              <a:ext cx="0" cy="605744"/>
            </a:xfrm>
            <a:prstGeom prst="straightConnector1">
              <a:avLst/>
            </a:prstGeom>
            <a:ln w="28575">
              <a:solidFill>
                <a:srgbClr val="F5822A"/>
              </a:solidFill>
              <a:tailEnd type="triangle"/>
            </a:ln>
          </p:spPr>
          <p:style>
            <a:lnRef idx="1">
              <a:schemeClr val="accent1"/>
            </a:lnRef>
            <a:fillRef idx="0">
              <a:schemeClr val="accent1"/>
            </a:fillRef>
            <a:effectRef idx="0">
              <a:schemeClr val="accent1"/>
            </a:effectRef>
            <a:fontRef idx="minor">
              <a:schemeClr val="tx1"/>
            </a:fontRef>
          </p:style>
        </p:cxnSp>
        <p:sp>
          <p:nvSpPr>
            <p:cNvPr id="34" name="Ellipse 33">
              <a:extLst>
                <a:ext uri="{FF2B5EF4-FFF2-40B4-BE49-F238E27FC236}">
                  <a16:creationId xmlns:a16="http://schemas.microsoft.com/office/drawing/2014/main" xmlns="" id="{5D16CCB6-5D90-417C-B2A3-ED64D5B44DBD}"/>
                </a:ext>
              </a:extLst>
            </p:cNvPr>
            <p:cNvSpPr/>
            <p:nvPr/>
          </p:nvSpPr>
          <p:spPr>
            <a:xfrm>
              <a:off x="4308656" y="3247093"/>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3" name="Ellipse 12">
              <a:extLst>
                <a:ext uri="{FF2B5EF4-FFF2-40B4-BE49-F238E27FC236}">
                  <a16:creationId xmlns:a16="http://schemas.microsoft.com/office/drawing/2014/main" xmlns="" id="{09917802-A744-4D5D-817D-4ACCF6486D0A}"/>
                </a:ext>
              </a:extLst>
            </p:cNvPr>
            <p:cNvSpPr/>
            <p:nvPr/>
          </p:nvSpPr>
          <p:spPr>
            <a:xfrm>
              <a:off x="3420503" y="3978477"/>
              <a:ext cx="30275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grpSp>
      <p:sp>
        <p:nvSpPr>
          <p:cNvPr id="15" name="Rectangle 14"/>
          <p:cNvSpPr/>
          <p:nvPr/>
        </p:nvSpPr>
        <p:spPr>
          <a:xfrm>
            <a:off x="527557" y="1774653"/>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7" name="Rectangle 16"/>
          <p:cNvSpPr/>
          <p:nvPr/>
        </p:nvSpPr>
        <p:spPr>
          <a:xfrm>
            <a:off x="527556" y="2797065"/>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2" name="Rectangle 21"/>
          <p:cNvSpPr/>
          <p:nvPr/>
        </p:nvSpPr>
        <p:spPr>
          <a:xfrm>
            <a:off x="1881401" y="1502405"/>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3" name="Rectangle 22"/>
          <p:cNvSpPr/>
          <p:nvPr/>
        </p:nvSpPr>
        <p:spPr>
          <a:xfrm>
            <a:off x="1841690" y="2492516"/>
            <a:ext cx="522892"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138483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53622"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9</a:t>
            </a:r>
            <a:r>
              <a:rPr lang="fr-FR" sz="2000" dirty="0" smtClean="0">
                <a:solidFill>
                  <a:srgbClr val="000000"/>
                </a:solidFill>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Cas métiers particuliers (9/11)</a:t>
            </a:r>
          </a:p>
          <a:p>
            <a:pPr defTabSz="685800">
              <a:defRPr/>
            </a:pPr>
            <a:r>
              <a:rPr lang="fr-FR" b="0" i="1" dirty="0" err="1">
                <a:solidFill>
                  <a:srgbClr val="000000"/>
                </a:solidFill>
                <a:latin typeface="Calibri" panose="020F0502020204030204" pitchFamily="34" charset="0"/>
                <a:cs typeface="Calibri" panose="020F0502020204030204" pitchFamily="34" charset="0"/>
              </a:rPr>
              <a:t>Prévalorisation</a:t>
            </a:r>
            <a:r>
              <a:rPr lang="fr-FR" b="0" i="1" dirty="0">
                <a:solidFill>
                  <a:srgbClr val="000000"/>
                </a:solidFill>
                <a:latin typeface="Calibri" panose="020F0502020204030204" pitchFamily="34" charset="0"/>
                <a:cs typeface="Calibri" panose="020F0502020204030204" pitchFamily="34" charset="0"/>
              </a:rPr>
              <a:t> – Saisie manuelle (4/4)</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29" name="Groupe 28"/>
          <p:cNvGrpSpPr/>
          <p:nvPr/>
        </p:nvGrpSpPr>
        <p:grpSpPr>
          <a:xfrm>
            <a:off x="5964410" y="972361"/>
            <a:ext cx="4347240" cy="4887262"/>
            <a:chOff x="4459809" y="907547"/>
            <a:chExt cx="4347240" cy="4887262"/>
          </a:xfrm>
        </p:grpSpPr>
        <p:sp>
          <p:nvSpPr>
            <p:cNvPr id="16" name="Rectangle 15">
              <a:extLst>
                <a:ext uri="{FF2B5EF4-FFF2-40B4-BE49-F238E27FC236}">
                  <a16:creationId xmlns:a16="http://schemas.microsoft.com/office/drawing/2014/main" xmlns="" id="{8B7F887E-6D29-4D65-AF06-8E02ECB8E28B}"/>
                </a:ext>
              </a:extLst>
            </p:cNvPr>
            <p:cNvSpPr/>
            <p:nvPr/>
          </p:nvSpPr>
          <p:spPr>
            <a:xfrm>
              <a:off x="4459809" y="907547"/>
              <a:ext cx="4287203" cy="4887262"/>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7" name="Freeform 165">
              <a:extLst>
                <a:ext uri="{FF2B5EF4-FFF2-40B4-BE49-F238E27FC236}">
                  <a16:creationId xmlns:a16="http://schemas.microsoft.com/office/drawing/2014/main" xmlns="" id="{0CE08AAC-B533-40B5-8201-D37C81381251}"/>
                </a:ext>
              </a:extLst>
            </p:cNvPr>
            <p:cNvSpPr>
              <a:spLocks noEditPoints="1"/>
            </p:cNvSpPr>
            <p:nvPr/>
          </p:nvSpPr>
          <p:spPr bwMode="auto">
            <a:xfrm>
              <a:off x="4751728" y="1013601"/>
              <a:ext cx="498647" cy="452486"/>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Rectangle 17">
              <a:extLst>
                <a:ext uri="{FF2B5EF4-FFF2-40B4-BE49-F238E27FC236}">
                  <a16:creationId xmlns:a16="http://schemas.microsoft.com/office/drawing/2014/main" xmlns="" id="{08B6AB36-87B8-4D6E-9AC5-50D42C2F968D}"/>
                </a:ext>
              </a:extLst>
            </p:cNvPr>
            <p:cNvSpPr/>
            <p:nvPr/>
          </p:nvSpPr>
          <p:spPr>
            <a:xfrm>
              <a:off x="4803563" y="1534960"/>
              <a:ext cx="4003486" cy="3947747"/>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Si l’ajout des informations grâce à la prévalorisation ne me </a:t>
              </a:r>
              <a:r>
                <a:rPr lang="fr-FR" sz="1400" dirty="0" smtClean="0">
                  <a:solidFill>
                    <a:srgbClr val="000000"/>
                  </a:solidFill>
                  <a:latin typeface="Calibri" panose="020F0502020204030204" pitchFamily="34" charset="0"/>
                  <a:ea typeface="Calibri" panose="020F0502020204030204" pitchFamily="34" charset="0"/>
                </a:rPr>
                <a:t>convient, </a:t>
              </a:r>
              <a:r>
                <a:rPr lang="fr-FR" sz="1400" dirty="0">
                  <a:solidFill>
                    <a:srgbClr val="000000"/>
                  </a:solidFill>
                  <a:latin typeface="Calibri" panose="020F0502020204030204" pitchFamily="34" charset="0"/>
                  <a:ea typeface="Calibri" panose="020F0502020204030204" pitchFamily="34" charset="0"/>
                </a:rPr>
                <a:t>je peux modifier manuellement l’information. Le service instructeur sera informé</a:t>
              </a:r>
            </a:p>
            <a:p>
              <a:pPr>
                <a:lnSpc>
                  <a:spcPct val="120000"/>
                </a:lnSpc>
              </a:pPr>
              <a:r>
                <a:rPr lang="fr-FR" sz="1400" dirty="0">
                  <a:solidFill>
                    <a:srgbClr val="000000"/>
                  </a:solidFill>
                  <a:latin typeface="Calibri" panose="020F0502020204030204" pitchFamily="34" charset="0"/>
                  <a:ea typeface="Calibri" panose="020F0502020204030204" pitchFamily="34" charset="0"/>
                </a:rPr>
                <a:t>des modifications enregistrées. </a:t>
              </a:r>
            </a:p>
            <a:p>
              <a:pPr>
                <a:lnSpc>
                  <a:spcPct val="120000"/>
                </a:lnSpc>
              </a:pPr>
              <a:endParaRPr lang="fr-FR" sz="1400" dirty="0">
                <a:solidFill>
                  <a:srgbClr val="000000"/>
                </a:solidFill>
                <a:latin typeface="Calibri" panose="020F0502020204030204" pitchFamily="34" charset="0"/>
                <a:ea typeface="Calibri" panose="020F0502020204030204" pitchFamily="34" charset="0"/>
              </a:endParaRPr>
            </a:p>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Marche à suivre :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Dans l’onglet Formulaire, je clique sur « Activer la saisie manuelle des données agréments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Un message de confirmation me permet de valider ma décision.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Dans le bloc marchandise, je peux donc modifier les informations préalablement </a:t>
              </a:r>
              <a:r>
                <a:rPr lang="fr-FR" sz="1400" dirty="0" err="1">
                  <a:solidFill>
                    <a:srgbClr val="000000"/>
                  </a:solidFill>
                  <a:latin typeface="Calibri" panose="020F0502020204030204" pitchFamily="34" charset="0"/>
                  <a:ea typeface="Calibri" panose="020F0502020204030204" pitchFamily="34" charset="0"/>
                </a:rPr>
                <a:t>prévalorisées</a:t>
              </a:r>
              <a:r>
                <a:rPr lang="fr-FR" sz="1400" dirty="0">
                  <a:solidFill>
                    <a:srgbClr val="000000"/>
                  </a:solidFill>
                  <a:latin typeface="Calibri" panose="020F0502020204030204" pitchFamily="34" charset="0"/>
                  <a:ea typeface="Calibri" panose="020F0502020204030204" pitchFamily="34" charset="0"/>
                </a:rPr>
                <a:t>.</a:t>
              </a:r>
            </a:p>
          </p:txBody>
        </p:sp>
        <p:sp>
          <p:nvSpPr>
            <p:cNvPr id="20" name="Ellipse 19">
              <a:extLst>
                <a:ext uri="{FF2B5EF4-FFF2-40B4-BE49-F238E27FC236}">
                  <a16:creationId xmlns:a16="http://schemas.microsoft.com/office/drawing/2014/main" xmlns="" id="{A19E6DDF-3D95-49D8-80DD-EAEE307B9A43}"/>
                </a:ext>
              </a:extLst>
            </p:cNvPr>
            <p:cNvSpPr/>
            <p:nvPr/>
          </p:nvSpPr>
          <p:spPr>
            <a:xfrm>
              <a:off x="4571461" y="3379445"/>
              <a:ext cx="262890" cy="25865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1" name="Ellipse 20">
              <a:extLst>
                <a:ext uri="{FF2B5EF4-FFF2-40B4-BE49-F238E27FC236}">
                  <a16:creationId xmlns:a16="http://schemas.microsoft.com/office/drawing/2014/main" xmlns="" id="{E4B4DBE5-66F0-439A-A9A2-BCFD42005C9E}"/>
                </a:ext>
              </a:extLst>
            </p:cNvPr>
            <p:cNvSpPr/>
            <p:nvPr/>
          </p:nvSpPr>
          <p:spPr>
            <a:xfrm>
              <a:off x="4574452" y="4417424"/>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2" name="Ellipse 21">
              <a:extLst>
                <a:ext uri="{FF2B5EF4-FFF2-40B4-BE49-F238E27FC236}">
                  <a16:creationId xmlns:a16="http://schemas.microsoft.com/office/drawing/2014/main" xmlns="" id="{F4EB18D0-A4D7-4039-8E50-740DA82AA95B}"/>
                </a:ext>
              </a:extLst>
            </p:cNvPr>
            <p:cNvSpPr/>
            <p:nvPr/>
          </p:nvSpPr>
          <p:spPr>
            <a:xfrm>
              <a:off x="4580876" y="513833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cxnSp>
        <p:nvCxnSpPr>
          <p:cNvPr id="6" name="Connecteur droit avec flèche 5"/>
          <p:cNvCxnSpPr>
            <a:stCxn id="2" idx="2"/>
            <a:endCxn id="4" idx="0"/>
          </p:cNvCxnSpPr>
          <p:nvPr/>
        </p:nvCxnSpPr>
        <p:spPr>
          <a:xfrm>
            <a:off x="3769930" y="3288621"/>
            <a:ext cx="0" cy="254743"/>
          </a:xfrm>
          <a:prstGeom prst="straightConnector1">
            <a:avLst/>
          </a:prstGeom>
          <a:ln w="9525">
            <a:solidFill>
              <a:srgbClr val="F5822A"/>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3760519" y="4906367"/>
            <a:ext cx="0" cy="254743"/>
          </a:xfrm>
          <a:prstGeom prst="straightConnector1">
            <a:avLst/>
          </a:prstGeom>
          <a:ln w="9525">
            <a:solidFill>
              <a:srgbClr val="F5822A"/>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xmlns="" id="{1599DD03-4AA5-47C5-96F0-C8E5D52A6E25}"/>
              </a:ext>
            </a:extLst>
          </p:cNvPr>
          <p:cNvGrpSpPr/>
          <p:nvPr/>
        </p:nvGrpSpPr>
        <p:grpSpPr>
          <a:xfrm>
            <a:off x="1674586" y="916596"/>
            <a:ext cx="4241562" cy="5270855"/>
            <a:chOff x="1674586" y="916596"/>
            <a:chExt cx="4241562" cy="5270855"/>
          </a:xfrm>
        </p:grpSpPr>
        <p:pic>
          <p:nvPicPr>
            <p:cNvPr id="2" name="Image 1"/>
            <p:cNvPicPr>
              <a:picLocks noChangeAspect="1"/>
            </p:cNvPicPr>
            <p:nvPr/>
          </p:nvPicPr>
          <p:blipFill>
            <a:blip r:embed="rId6"/>
            <a:stretch>
              <a:fillRect/>
            </a:stretch>
          </p:blipFill>
          <p:spPr>
            <a:xfrm>
              <a:off x="1687681" y="916596"/>
              <a:ext cx="4164498" cy="2372025"/>
            </a:xfrm>
            <a:prstGeom prst="rect">
              <a:avLst/>
            </a:prstGeom>
          </p:spPr>
        </p:pic>
        <p:pic>
          <p:nvPicPr>
            <p:cNvPr id="3" name="Image 2"/>
            <p:cNvPicPr>
              <a:picLocks noChangeAspect="1"/>
            </p:cNvPicPr>
            <p:nvPr/>
          </p:nvPicPr>
          <p:blipFill>
            <a:blip r:embed="rId7"/>
            <a:stretch>
              <a:fillRect/>
            </a:stretch>
          </p:blipFill>
          <p:spPr>
            <a:xfrm>
              <a:off x="1674586" y="5161110"/>
              <a:ext cx="4241562" cy="1026341"/>
            </a:xfrm>
            <a:prstGeom prst="rect">
              <a:avLst/>
            </a:prstGeom>
          </p:spPr>
        </p:pic>
        <p:pic>
          <p:nvPicPr>
            <p:cNvPr id="4" name="Image 3"/>
            <p:cNvPicPr>
              <a:picLocks noChangeAspect="1"/>
            </p:cNvPicPr>
            <p:nvPr/>
          </p:nvPicPr>
          <p:blipFill>
            <a:blip r:embed="rId8"/>
            <a:stretch>
              <a:fillRect/>
            </a:stretch>
          </p:blipFill>
          <p:spPr>
            <a:xfrm>
              <a:off x="2008272" y="3543364"/>
              <a:ext cx="3523317" cy="1363003"/>
            </a:xfrm>
            <a:prstGeom prst="rect">
              <a:avLst/>
            </a:prstGeom>
          </p:spPr>
        </p:pic>
        <p:sp>
          <p:nvSpPr>
            <p:cNvPr id="31" name="Ellipse 30">
              <a:extLst>
                <a:ext uri="{FF2B5EF4-FFF2-40B4-BE49-F238E27FC236}">
                  <a16:creationId xmlns:a16="http://schemas.microsoft.com/office/drawing/2014/main" xmlns="" id="{A19E6DDF-3D95-49D8-80DD-EAEE307B9A43}"/>
                </a:ext>
              </a:extLst>
            </p:cNvPr>
            <p:cNvSpPr/>
            <p:nvPr/>
          </p:nvSpPr>
          <p:spPr>
            <a:xfrm>
              <a:off x="5510301" y="2076015"/>
              <a:ext cx="262890" cy="25865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32" name="Ellipse 31">
              <a:extLst>
                <a:ext uri="{FF2B5EF4-FFF2-40B4-BE49-F238E27FC236}">
                  <a16:creationId xmlns:a16="http://schemas.microsoft.com/office/drawing/2014/main" xmlns="" id="{E4B4DBE5-66F0-439A-A9A2-BCFD42005C9E}"/>
                </a:ext>
              </a:extLst>
            </p:cNvPr>
            <p:cNvSpPr/>
            <p:nvPr/>
          </p:nvSpPr>
          <p:spPr>
            <a:xfrm>
              <a:off x="5129727" y="331648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33" name="Ellipse 32">
              <a:extLst>
                <a:ext uri="{FF2B5EF4-FFF2-40B4-BE49-F238E27FC236}">
                  <a16:creationId xmlns:a16="http://schemas.microsoft.com/office/drawing/2014/main" xmlns="" id="{F4EB18D0-A4D7-4039-8E50-740DA82AA95B}"/>
                </a:ext>
              </a:extLst>
            </p:cNvPr>
            <p:cNvSpPr/>
            <p:nvPr/>
          </p:nvSpPr>
          <p:spPr>
            <a:xfrm>
              <a:off x="4997980" y="5419621"/>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spTree>
    <p:extLst>
      <p:ext uri="{BB962C8B-B14F-4D97-AF65-F5344CB8AC3E}">
        <p14:creationId xmlns:p14="http://schemas.microsoft.com/office/powerpoint/2010/main" val="3989932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54645"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smtClean="0">
                <a:solidFill>
                  <a:srgbClr val="000000"/>
                </a:solidFill>
                <a:latin typeface="Calibri" panose="020F0502020204030204" pitchFamily="34" charset="0"/>
                <a:cs typeface="Calibri" panose="020F0502020204030204" pitchFamily="34" charset="0"/>
              </a:rPr>
              <a:t>10. </a:t>
            </a:r>
            <a:r>
              <a:rPr lang="fr-FR" sz="2000" dirty="0">
                <a:solidFill>
                  <a:srgbClr val="000000"/>
                </a:solidFill>
                <a:latin typeface="Calibri" panose="020F0502020204030204" pitchFamily="34" charset="0"/>
                <a:cs typeface="Calibri" panose="020F0502020204030204" pitchFamily="34" charset="0"/>
              </a:rPr>
              <a:t>Cas métiers particuliers (10/11)</a:t>
            </a:r>
          </a:p>
          <a:p>
            <a:pPr defTabSz="685800">
              <a:defRPr/>
            </a:pPr>
            <a:r>
              <a:rPr lang="fr-FR" b="0" i="1" dirty="0">
                <a:solidFill>
                  <a:srgbClr val="000000"/>
                </a:solidFill>
                <a:latin typeface="Calibri" panose="020F0502020204030204" pitchFamily="34" charset="0"/>
                <a:cs typeface="Calibri" panose="020F0502020204030204" pitchFamily="34" charset="0"/>
              </a:rPr>
              <a:t>Transitaire</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9" name="Groupe 8"/>
          <p:cNvGrpSpPr/>
          <p:nvPr/>
        </p:nvGrpSpPr>
        <p:grpSpPr>
          <a:xfrm>
            <a:off x="1740749" y="882062"/>
            <a:ext cx="4201795" cy="5208413"/>
            <a:chOff x="494651" y="871538"/>
            <a:chExt cx="4201795" cy="5235226"/>
          </a:xfrm>
        </p:grpSpPr>
        <p:pic>
          <p:nvPicPr>
            <p:cNvPr id="5" name="Image 4"/>
            <p:cNvPicPr>
              <a:picLocks noChangeAspect="1"/>
            </p:cNvPicPr>
            <p:nvPr/>
          </p:nvPicPr>
          <p:blipFill>
            <a:blip r:embed="rId6"/>
            <a:stretch>
              <a:fillRect/>
            </a:stretch>
          </p:blipFill>
          <p:spPr>
            <a:xfrm>
              <a:off x="494651" y="871538"/>
              <a:ext cx="4201795" cy="5235226"/>
            </a:xfrm>
            <a:prstGeom prst="rect">
              <a:avLst/>
            </a:prstGeom>
          </p:spPr>
        </p:pic>
        <p:sp>
          <p:nvSpPr>
            <p:cNvPr id="10" name="Ellipse 9">
              <a:extLst>
                <a:ext uri="{FF2B5EF4-FFF2-40B4-BE49-F238E27FC236}">
                  <a16:creationId xmlns:a16="http://schemas.microsoft.com/office/drawing/2014/main" xmlns="" id="{A19E6DDF-3D95-49D8-80DD-EAEE307B9A43}"/>
                </a:ext>
              </a:extLst>
            </p:cNvPr>
            <p:cNvSpPr/>
            <p:nvPr/>
          </p:nvSpPr>
          <p:spPr>
            <a:xfrm>
              <a:off x="659190" y="2578191"/>
              <a:ext cx="262890" cy="258655"/>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1" name="Ellipse 10">
              <a:extLst>
                <a:ext uri="{FF2B5EF4-FFF2-40B4-BE49-F238E27FC236}">
                  <a16:creationId xmlns:a16="http://schemas.microsoft.com/office/drawing/2014/main" xmlns="" id="{E4B4DBE5-66F0-439A-A9A2-BCFD42005C9E}"/>
                </a:ext>
              </a:extLst>
            </p:cNvPr>
            <p:cNvSpPr/>
            <p:nvPr/>
          </p:nvSpPr>
          <p:spPr>
            <a:xfrm>
              <a:off x="658587" y="2921390"/>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12" name="Ellipse 11">
              <a:extLst>
                <a:ext uri="{FF2B5EF4-FFF2-40B4-BE49-F238E27FC236}">
                  <a16:creationId xmlns:a16="http://schemas.microsoft.com/office/drawing/2014/main" xmlns="" id="{F4EB18D0-A4D7-4039-8E50-740DA82AA95B}"/>
                </a:ext>
              </a:extLst>
            </p:cNvPr>
            <p:cNvSpPr/>
            <p:nvPr/>
          </p:nvSpPr>
          <p:spPr>
            <a:xfrm>
              <a:off x="658587" y="3257214"/>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13" name="Ellipse 12">
              <a:extLst>
                <a:ext uri="{FF2B5EF4-FFF2-40B4-BE49-F238E27FC236}">
                  <a16:creationId xmlns:a16="http://schemas.microsoft.com/office/drawing/2014/main" xmlns="" id="{DCF15949-E555-44F2-8288-773A81751CD6}"/>
                </a:ext>
              </a:extLst>
            </p:cNvPr>
            <p:cNvSpPr/>
            <p:nvPr/>
          </p:nvSpPr>
          <p:spPr>
            <a:xfrm>
              <a:off x="3547449" y="5524277"/>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grpSp>
      <p:grpSp>
        <p:nvGrpSpPr>
          <p:cNvPr id="3" name="Groupe 2">
            <a:extLst>
              <a:ext uri="{FF2B5EF4-FFF2-40B4-BE49-F238E27FC236}">
                <a16:creationId xmlns:a16="http://schemas.microsoft.com/office/drawing/2014/main" xmlns="" id="{229E671B-7E32-4092-9DF9-07418FBD60CE}"/>
              </a:ext>
            </a:extLst>
          </p:cNvPr>
          <p:cNvGrpSpPr/>
          <p:nvPr/>
        </p:nvGrpSpPr>
        <p:grpSpPr>
          <a:xfrm>
            <a:off x="6096000" y="1147948"/>
            <a:ext cx="5293405" cy="4562104"/>
            <a:chOff x="6090456" y="871539"/>
            <a:chExt cx="5293405" cy="4562104"/>
          </a:xfrm>
        </p:grpSpPr>
        <p:grpSp>
          <p:nvGrpSpPr>
            <p:cNvPr id="14" name="Groupe 13"/>
            <p:cNvGrpSpPr/>
            <p:nvPr/>
          </p:nvGrpSpPr>
          <p:grpSpPr>
            <a:xfrm>
              <a:off x="6090456" y="871539"/>
              <a:ext cx="5293402" cy="4562104"/>
              <a:chOff x="5174918" y="925018"/>
              <a:chExt cx="4646883" cy="4562104"/>
            </a:xfrm>
          </p:grpSpPr>
          <p:sp>
            <p:nvSpPr>
              <p:cNvPr id="15" name="Rectangle 14">
                <a:extLst>
                  <a:ext uri="{FF2B5EF4-FFF2-40B4-BE49-F238E27FC236}">
                    <a16:creationId xmlns:a16="http://schemas.microsoft.com/office/drawing/2014/main" xmlns="" id="{8B7F887E-6D29-4D65-AF06-8E02ECB8E28B}"/>
                  </a:ext>
                </a:extLst>
              </p:cNvPr>
              <p:cNvSpPr/>
              <p:nvPr/>
            </p:nvSpPr>
            <p:spPr>
              <a:xfrm>
                <a:off x="5174918" y="925018"/>
                <a:ext cx="4646883" cy="4562104"/>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6" name="Freeform 165">
                <a:extLst>
                  <a:ext uri="{FF2B5EF4-FFF2-40B4-BE49-F238E27FC236}">
                    <a16:creationId xmlns:a16="http://schemas.microsoft.com/office/drawing/2014/main" xmlns="" id="{0CE08AAC-B533-40B5-8201-D37C81381251}"/>
                  </a:ext>
                </a:extLst>
              </p:cNvPr>
              <p:cNvSpPr>
                <a:spLocks noEditPoints="1"/>
              </p:cNvSpPr>
              <p:nvPr/>
            </p:nvSpPr>
            <p:spPr bwMode="auto">
              <a:xfrm>
                <a:off x="5312910" y="999946"/>
                <a:ext cx="590550" cy="531813"/>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 name="Groupe 1">
              <a:extLst>
                <a:ext uri="{FF2B5EF4-FFF2-40B4-BE49-F238E27FC236}">
                  <a16:creationId xmlns:a16="http://schemas.microsoft.com/office/drawing/2014/main" xmlns="" id="{77D7F893-E091-427A-A33D-5D7ABEB6757D}"/>
                </a:ext>
              </a:extLst>
            </p:cNvPr>
            <p:cNvGrpSpPr/>
            <p:nvPr/>
          </p:nvGrpSpPr>
          <p:grpSpPr>
            <a:xfrm>
              <a:off x="6711750" y="986078"/>
              <a:ext cx="4672111" cy="4447564"/>
              <a:chOff x="6711750" y="986078"/>
              <a:chExt cx="4672111" cy="4447564"/>
            </a:xfrm>
          </p:grpSpPr>
          <p:sp>
            <p:nvSpPr>
              <p:cNvPr id="18" name="Rectangle 17">
                <a:extLst>
                  <a:ext uri="{FF2B5EF4-FFF2-40B4-BE49-F238E27FC236}">
                    <a16:creationId xmlns:a16="http://schemas.microsoft.com/office/drawing/2014/main" xmlns="" id="{08B6AB36-87B8-4D6E-9AC5-50D42C2F968D}"/>
                  </a:ext>
                </a:extLst>
              </p:cNvPr>
              <p:cNvSpPr/>
              <p:nvPr/>
            </p:nvSpPr>
            <p:spPr>
              <a:xfrm>
                <a:off x="6983501" y="986078"/>
                <a:ext cx="4400360" cy="4447564"/>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Je suis un établissement transitaire et je souhaite réaliser des demandes de certificat pour le compte d’un établissement tiers.</a:t>
                </a:r>
              </a:p>
              <a:p>
                <a:pPr>
                  <a:lnSpc>
                    <a:spcPct val="120000"/>
                  </a:lnSpc>
                </a:pPr>
                <a:endParaRPr lang="fr-FR" sz="1400" dirty="0">
                  <a:solidFill>
                    <a:srgbClr val="000000"/>
                  </a:solidFill>
                  <a:latin typeface="Calibri" panose="020F0502020204030204" pitchFamily="34" charset="0"/>
                  <a:ea typeface="Calibri" panose="020F0502020204030204" pitchFamily="34" charset="0"/>
                </a:endParaRPr>
              </a:p>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Marche à suivre :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Dans la demande de certificat, onglet « Informations Générales », cocher la case « Demande en tant que transitaire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Indiquer les informations de mon propre SIRET</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Puis indiquer les informations de l’établissement tiers</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Cliquer sur « Enregistrer » ma demande est créée et un numéro lui est attribué. Je peux ensuite procéder à ma demande de manière classique</a:t>
                </a:r>
              </a:p>
            </p:txBody>
          </p:sp>
          <p:sp>
            <p:nvSpPr>
              <p:cNvPr id="20" name="Ellipse 19">
                <a:extLst>
                  <a:ext uri="{FF2B5EF4-FFF2-40B4-BE49-F238E27FC236}">
                    <a16:creationId xmlns:a16="http://schemas.microsoft.com/office/drawing/2014/main" xmlns="" id="{A19E6DDF-3D95-49D8-80DD-EAEE307B9A43}"/>
                  </a:ext>
                </a:extLst>
              </p:cNvPr>
              <p:cNvSpPr/>
              <p:nvPr/>
            </p:nvSpPr>
            <p:spPr>
              <a:xfrm>
                <a:off x="6716278" y="2587885"/>
                <a:ext cx="27947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1" name="Ellipse 20">
                <a:extLst>
                  <a:ext uri="{FF2B5EF4-FFF2-40B4-BE49-F238E27FC236}">
                    <a16:creationId xmlns:a16="http://schemas.microsoft.com/office/drawing/2014/main" xmlns="" id="{E4B4DBE5-66F0-439A-A9A2-BCFD42005C9E}"/>
                  </a:ext>
                </a:extLst>
              </p:cNvPr>
              <p:cNvSpPr/>
              <p:nvPr/>
            </p:nvSpPr>
            <p:spPr>
              <a:xfrm>
                <a:off x="6716278" y="3597540"/>
                <a:ext cx="280114"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2" name="Ellipse 21">
                <a:extLst>
                  <a:ext uri="{FF2B5EF4-FFF2-40B4-BE49-F238E27FC236}">
                    <a16:creationId xmlns:a16="http://schemas.microsoft.com/office/drawing/2014/main" xmlns="" id="{F4EB18D0-A4D7-4039-8E50-740DA82AA95B}"/>
                  </a:ext>
                </a:extLst>
              </p:cNvPr>
              <p:cNvSpPr/>
              <p:nvPr/>
            </p:nvSpPr>
            <p:spPr>
              <a:xfrm>
                <a:off x="6711750" y="4099723"/>
                <a:ext cx="280114"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3" name="Ellipse 22">
                <a:extLst>
                  <a:ext uri="{FF2B5EF4-FFF2-40B4-BE49-F238E27FC236}">
                    <a16:creationId xmlns:a16="http://schemas.microsoft.com/office/drawing/2014/main" xmlns="" id="{DCF15949-E555-44F2-8288-773A81751CD6}"/>
                  </a:ext>
                </a:extLst>
              </p:cNvPr>
              <p:cNvSpPr/>
              <p:nvPr/>
            </p:nvSpPr>
            <p:spPr>
              <a:xfrm>
                <a:off x="6728974" y="4641042"/>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grpSp>
      </p:grpSp>
      <p:sp>
        <p:nvSpPr>
          <p:cNvPr id="24" name="Rectangle 23"/>
          <p:cNvSpPr/>
          <p:nvPr/>
        </p:nvSpPr>
        <p:spPr>
          <a:xfrm>
            <a:off x="2258940" y="3463757"/>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540881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67847" name="Diapositive think-cell" r:id="rId4" imgW="360" imgH="360" progId="TCLayout.ActiveDocument.1">
                  <p:embed/>
                </p:oleObj>
              </mc:Choice>
              <mc:Fallback>
                <p:oleObj name="Diapositive think-cell" r:id="rId4" imgW="360" imgH="360" progId="TCLayout.ActiveDocument.1">
                  <p:embed/>
                  <p:pic>
                    <p:nvPicPr>
                      <p:cNvPr id="19" name="Object 1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xmlns="" id="{74127273-A89D-4D29-AFC7-32864B8DBDE9}"/>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smtClean="0">
                <a:solidFill>
                  <a:srgbClr val="000000"/>
                </a:solidFill>
                <a:latin typeface="Calibri" panose="020F0502020204030204" pitchFamily="34" charset="0"/>
                <a:cs typeface="Calibri" panose="020F0502020204030204" pitchFamily="34" charset="0"/>
              </a:rPr>
              <a:t>10. </a:t>
            </a:r>
            <a:r>
              <a:rPr lang="fr-FR" sz="2000" dirty="0">
                <a:solidFill>
                  <a:srgbClr val="000000"/>
                </a:solidFill>
                <a:latin typeface="Calibri" panose="020F0502020204030204" pitchFamily="34" charset="0"/>
                <a:cs typeface="Calibri" panose="020F0502020204030204" pitchFamily="34" charset="0"/>
              </a:rPr>
              <a:t>Cas métiers particuliers (11/11)</a:t>
            </a:r>
          </a:p>
          <a:p>
            <a:pPr defTabSz="685800">
              <a:defRPr/>
            </a:pPr>
            <a:r>
              <a:rPr lang="fr-FR" b="0" i="1" dirty="0" err="1">
                <a:solidFill>
                  <a:srgbClr val="000000"/>
                </a:solidFill>
                <a:latin typeface="Calibri" panose="020F0502020204030204" pitchFamily="34" charset="0"/>
                <a:cs typeface="Calibri" panose="020F0502020204030204" pitchFamily="34" charset="0"/>
              </a:rPr>
              <a:t>Prénotification</a:t>
            </a:r>
            <a:r>
              <a:rPr lang="fr-FR" b="0" i="1" dirty="0">
                <a:solidFill>
                  <a:srgbClr val="000000"/>
                </a:solidFill>
                <a:latin typeface="Calibri" panose="020F0502020204030204" pitchFamily="34" charset="0"/>
                <a:cs typeface="Calibri" panose="020F0502020204030204" pitchFamily="34" charset="0"/>
              </a:rPr>
              <a:t> Chine</a:t>
            </a:r>
            <a:endParaRPr lang="fr-FR" sz="1400" b="0" i="1" dirty="0">
              <a:solidFill>
                <a:srgbClr val="000000"/>
              </a:solidFill>
              <a:latin typeface="Calibri" panose="020F0502020204030204" pitchFamily="34" charset="0"/>
              <a:cs typeface="Calibri" panose="020F0502020204030204" pitchFamily="34" charset="0"/>
            </a:endParaRPr>
          </a:p>
        </p:txBody>
      </p:sp>
      <p:grpSp>
        <p:nvGrpSpPr>
          <p:cNvPr id="14" name="Groupe 13"/>
          <p:cNvGrpSpPr/>
          <p:nvPr/>
        </p:nvGrpSpPr>
        <p:grpSpPr>
          <a:xfrm>
            <a:off x="7636445" y="966555"/>
            <a:ext cx="4373195" cy="5115464"/>
            <a:chOff x="5233356" y="925019"/>
            <a:chExt cx="3839066" cy="5115464"/>
          </a:xfrm>
        </p:grpSpPr>
        <p:sp>
          <p:nvSpPr>
            <p:cNvPr id="15" name="Rectangle 14">
              <a:extLst>
                <a:ext uri="{FF2B5EF4-FFF2-40B4-BE49-F238E27FC236}">
                  <a16:creationId xmlns:a16="http://schemas.microsoft.com/office/drawing/2014/main" xmlns="" id="{8B7F887E-6D29-4D65-AF06-8E02ECB8E28B}"/>
                </a:ext>
              </a:extLst>
            </p:cNvPr>
            <p:cNvSpPr/>
            <p:nvPr/>
          </p:nvSpPr>
          <p:spPr>
            <a:xfrm>
              <a:off x="5233356" y="925019"/>
              <a:ext cx="3839066" cy="5115464"/>
            </a:xfrm>
            <a:prstGeom prst="rect">
              <a:avLst/>
            </a:prstGeom>
            <a:solidFill>
              <a:schemeClr val="tx2"/>
            </a:solidFill>
            <a:ln w="9525">
              <a:solidFill>
                <a:srgbClr val="F582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6" name="Freeform 165">
              <a:extLst>
                <a:ext uri="{FF2B5EF4-FFF2-40B4-BE49-F238E27FC236}">
                  <a16:creationId xmlns:a16="http://schemas.microsoft.com/office/drawing/2014/main" xmlns="" id="{0CE08AAC-B533-40B5-8201-D37C81381251}"/>
                </a:ext>
              </a:extLst>
            </p:cNvPr>
            <p:cNvSpPr>
              <a:spLocks noEditPoints="1"/>
            </p:cNvSpPr>
            <p:nvPr/>
          </p:nvSpPr>
          <p:spPr bwMode="auto">
            <a:xfrm>
              <a:off x="5312910" y="999946"/>
              <a:ext cx="590550" cy="531813"/>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6" name="Groupe 5">
            <a:extLst>
              <a:ext uri="{FF2B5EF4-FFF2-40B4-BE49-F238E27FC236}">
                <a16:creationId xmlns:a16="http://schemas.microsoft.com/office/drawing/2014/main" xmlns="" id="{1C3536BF-2230-40D3-9655-9BD22E1F3B69}"/>
              </a:ext>
            </a:extLst>
          </p:cNvPr>
          <p:cNvGrpSpPr/>
          <p:nvPr/>
        </p:nvGrpSpPr>
        <p:grpSpPr>
          <a:xfrm>
            <a:off x="326491" y="957592"/>
            <a:ext cx="6819859" cy="2054143"/>
            <a:chOff x="597003" y="1305525"/>
            <a:chExt cx="6819859" cy="2054143"/>
          </a:xfrm>
        </p:grpSpPr>
        <p:pic>
          <p:nvPicPr>
            <p:cNvPr id="3" name="Image 2">
              <a:extLst>
                <a:ext uri="{FF2B5EF4-FFF2-40B4-BE49-F238E27FC236}">
                  <a16:creationId xmlns:a16="http://schemas.microsoft.com/office/drawing/2014/main" xmlns="" id="{AB1FBED9-677E-418F-B131-2E0A62ED2914}"/>
                </a:ext>
              </a:extLst>
            </p:cNvPr>
            <p:cNvPicPr>
              <a:picLocks noChangeAspect="1"/>
            </p:cNvPicPr>
            <p:nvPr/>
          </p:nvPicPr>
          <p:blipFill rotWithShape="1">
            <a:blip r:embed="rId6"/>
            <a:srcRect t="4894" r="3824" b="6888"/>
            <a:stretch/>
          </p:blipFill>
          <p:spPr>
            <a:xfrm>
              <a:off x="597003" y="1305525"/>
              <a:ext cx="6819859" cy="2054143"/>
            </a:xfrm>
            <a:prstGeom prst="rect">
              <a:avLst/>
            </a:prstGeom>
          </p:spPr>
        </p:pic>
        <p:sp>
          <p:nvSpPr>
            <p:cNvPr id="11" name="Ellipse 10">
              <a:extLst>
                <a:ext uri="{FF2B5EF4-FFF2-40B4-BE49-F238E27FC236}">
                  <a16:creationId xmlns:a16="http://schemas.microsoft.com/office/drawing/2014/main" xmlns="" id="{E4B4DBE5-66F0-439A-A9A2-BCFD42005C9E}"/>
                </a:ext>
              </a:extLst>
            </p:cNvPr>
            <p:cNvSpPr/>
            <p:nvPr/>
          </p:nvSpPr>
          <p:spPr>
            <a:xfrm>
              <a:off x="6359508" y="2106455"/>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12" name="Ellipse 11">
              <a:extLst>
                <a:ext uri="{FF2B5EF4-FFF2-40B4-BE49-F238E27FC236}">
                  <a16:creationId xmlns:a16="http://schemas.microsoft.com/office/drawing/2014/main" xmlns="" id="{F4EB18D0-A4D7-4039-8E50-740DA82AA95B}"/>
                </a:ext>
              </a:extLst>
            </p:cNvPr>
            <p:cNvSpPr/>
            <p:nvPr/>
          </p:nvSpPr>
          <p:spPr>
            <a:xfrm>
              <a:off x="7127926" y="2559412"/>
              <a:ext cx="26349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4" name="Rectangle 3">
              <a:extLst>
                <a:ext uri="{FF2B5EF4-FFF2-40B4-BE49-F238E27FC236}">
                  <a16:creationId xmlns:a16="http://schemas.microsoft.com/office/drawing/2014/main" xmlns="" id="{27276AB8-C945-460D-A06F-50C03D6F5A6A}"/>
                </a:ext>
              </a:extLst>
            </p:cNvPr>
            <p:cNvSpPr/>
            <p:nvPr/>
          </p:nvSpPr>
          <p:spPr>
            <a:xfrm>
              <a:off x="6046305" y="2810692"/>
              <a:ext cx="1295419" cy="231577"/>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grpSp>
        <p:nvGrpSpPr>
          <p:cNvPr id="27" name="Groupe 26">
            <a:extLst>
              <a:ext uri="{FF2B5EF4-FFF2-40B4-BE49-F238E27FC236}">
                <a16:creationId xmlns:a16="http://schemas.microsoft.com/office/drawing/2014/main" xmlns="" id="{F9D7701F-C9DB-4D4C-B56F-DAAD92F8BAC7}"/>
              </a:ext>
            </a:extLst>
          </p:cNvPr>
          <p:cNvGrpSpPr/>
          <p:nvPr/>
        </p:nvGrpSpPr>
        <p:grpSpPr>
          <a:xfrm>
            <a:off x="870871" y="2618301"/>
            <a:ext cx="3955815" cy="2115149"/>
            <a:chOff x="1273483" y="3707652"/>
            <a:chExt cx="3955815" cy="2115149"/>
          </a:xfrm>
        </p:grpSpPr>
        <p:pic>
          <p:nvPicPr>
            <p:cNvPr id="24" name="Image 23">
              <a:extLst>
                <a:ext uri="{FF2B5EF4-FFF2-40B4-BE49-F238E27FC236}">
                  <a16:creationId xmlns:a16="http://schemas.microsoft.com/office/drawing/2014/main" xmlns="" id="{1638A448-F8FA-46C2-9BF1-2CE2DD4A4FC0}"/>
                </a:ext>
              </a:extLst>
            </p:cNvPr>
            <p:cNvPicPr>
              <a:picLocks noChangeAspect="1"/>
            </p:cNvPicPr>
            <p:nvPr/>
          </p:nvPicPr>
          <p:blipFill rotWithShape="1">
            <a:blip r:embed="rId7"/>
            <a:srcRect t="1805" b="7357"/>
            <a:stretch/>
          </p:blipFill>
          <p:spPr>
            <a:xfrm>
              <a:off x="1273483" y="3707652"/>
              <a:ext cx="3955815" cy="2115149"/>
            </a:xfrm>
            <a:prstGeom prst="rect">
              <a:avLst/>
            </a:prstGeom>
          </p:spPr>
        </p:pic>
        <p:sp>
          <p:nvSpPr>
            <p:cNvPr id="25" name="Ellipse 24">
              <a:extLst>
                <a:ext uri="{FF2B5EF4-FFF2-40B4-BE49-F238E27FC236}">
                  <a16:creationId xmlns:a16="http://schemas.microsoft.com/office/drawing/2014/main" xmlns="" id="{36526D62-2840-4CB7-BF8D-194C6258801C}"/>
                </a:ext>
              </a:extLst>
            </p:cNvPr>
            <p:cNvSpPr/>
            <p:nvPr/>
          </p:nvSpPr>
          <p:spPr>
            <a:xfrm>
              <a:off x="1887849" y="405279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6" name="Ellipse 25">
              <a:extLst>
                <a:ext uri="{FF2B5EF4-FFF2-40B4-BE49-F238E27FC236}">
                  <a16:creationId xmlns:a16="http://schemas.microsoft.com/office/drawing/2014/main" xmlns="" id="{14B6BF1A-E3CD-4C30-B113-E3F6F8CE17D5}"/>
                </a:ext>
              </a:extLst>
            </p:cNvPr>
            <p:cNvSpPr/>
            <p:nvPr/>
          </p:nvSpPr>
          <p:spPr>
            <a:xfrm>
              <a:off x="3899432" y="4052796"/>
              <a:ext cx="262890"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grpSp>
      <p:grpSp>
        <p:nvGrpSpPr>
          <p:cNvPr id="17" name="Groupe 16">
            <a:extLst>
              <a:ext uri="{FF2B5EF4-FFF2-40B4-BE49-F238E27FC236}">
                <a16:creationId xmlns:a16="http://schemas.microsoft.com/office/drawing/2014/main" xmlns="" id="{33C1F6A9-27BF-4A46-82E0-8B2D2B70ABFB}"/>
              </a:ext>
            </a:extLst>
          </p:cNvPr>
          <p:cNvGrpSpPr/>
          <p:nvPr/>
        </p:nvGrpSpPr>
        <p:grpSpPr>
          <a:xfrm>
            <a:off x="8203714" y="1075951"/>
            <a:ext cx="3566861" cy="5223161"/>
            <a:chOff x="7952044" y="1075951"/>
            <a:chExt cx="3566861" cy="5223161"/>
          </a:xfrm>
        </p:grpSpPr>
        <p:sp>
          <p:nvSpPr>
            <p:cNvPr id="18" name="Rectangle 17">
              <a:extLst>
                <a:ext uri="{FF2B5EF4-FFF2-40B4-BE49-F238E27FC236}">
                  <a16:creationId xmlns:a16="http://schemas.microsoft.com/office/drawing/2014/main" xmlns="" id="{08B6AB36-87B8-4D6E-9AC5-50D42C2F968D}"/>
                </a:ext>
              </a:extLst>
            </p:cNvPr>
            <p:cNvSpPr/>
            <p:nvPr/>
          </p:nvSpPr>
          <p:spPr>
            <a:xfrm>
              <a:off x="8191109" y="1075951"/>
              <a:ext cx="3327796" cy="5223161"/>
            </a:xfrm>
            <a:prstGeom prst="rect">
              <a:avLst/>
            </a:prstGeom>
          </p:spPr>
          <p:txBody>
            <a:bodyPr wrap="square">
              <a:spAutoFit/>
            </a:bodyPr>
            <a:lstStyle/>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Contexte : </a:t>
              </a:r>
            </a:p>
            <a:p>
              <a:pPr>
                <a:lnSpc>
                  <a:spcPct val="120000"/>
                </a:lnSpc>
              </a:pPr>
              <a:r>
                <a:rPr lang="fr-FR" sz="1400" dirty="0">
                  <a:solidFill>
                    <a:srgbClr val="000000"/>
                  </a:solidFill>
                  <a:latin typeface="Calibri" panose="020F0502020204030204" pitchFamily="34" charset="0"/>
                  <a:ea typeface="Calibri" panose="020F0502020204030204" pitchFamily="34" charset="0"/>
                </a:rPr>
                <a:t>L’administration transmet chaque semaine une liste des marchandises qui sont envoyées aux autorités chinoises en amont de la réception de ces marchandises.</a:t>
              </a:r>
            </a:p>
            <a:p>
              <a:pPr>
                <a:lnSpc>
                  <a:spcPct val="120000"/>
                </a:lnSpc>
              </a:pPr>
              <a:r>
                <a:rPr lang="fr-FR" sz="1400" dirty="0">
                  <a:solidFill>
                    <a:srgbClr val="000000"/>
                  </a:solidFill>
                  <a:latin typeface="Calibri" panose="020F0502020204030204" pitchFamily="34" charset="0"/>
                  <a:ea typeface="Calibri" panose="020F0502020204030204" pitchFamily="34" charset="0"/>
                </a:rPr>
                <a:t>En tant qu’opérateur exportateur, </a:t>
              </a:r>
              <a:r>
                <a:rPr lang="fr-FR" sz="1400" dirty="0">
                  <a:latin typeface="Calibri" panose="020F0502020204030204" pitchFamily="34" charset="0"/>
                  <a:ea typeface="Calibri" panose="020F0502020204030204" pitchFamily="34" charset="0"/>
                </a:rPr>
                <a:t>j’indique dans ma demande, après signature, les marchandises transmises vers la Chine. </a:t>
              </a:r>
            </a:p>
            <a:p>
              <a:pPr>
                <a:lnSpc>
                  <a:spcPct val="120000"/>
                </a:lnSpc>
              </a:pPr>
              <a:endParaRPr lang="fr-FR" sz="1400" dirty="0">
                <a:solidFill>
                  <a:srgbClr val="000000"/>
                </a:solidFill>
                <a:latin typeface="Calibri" panose="020F0502020204030204" pitchFamily="34" charset="0"/>
                <a:ea typeface="Calibri" panose="020F0502020204030204" pitchFamily="34" charset="0"/>
              </a:endParaRPr>
            </a:p>
            <a:p>
              <a:pPr marL="446088" indent="-446088">
                <a:lnSpc>
                  <a:spcPct val="85000"/>
                </a:lnSpc>
                <a:spcAft>
                  <a:spcPts val="450"/>
                </a:spcAft>
                <a:buClr>
                  <a:srgbClr val="0072BC"/>
                </a:buClr>
                <a:buSzPct val="100000"/>
                <a:buFont typeface="Arial" pitchFamily="34" charset="0"/>
                <a:buChar char="►"/>
              </a:pPr>
              <a:r>
                <a:rPr lang="fr-FR" sz="1400" b="1" dirty="0">
                  <a:solidFill>
                    <a:srgbClr val="1565C0"/>
                  </a:solidFill>
                  <a:latin typeface="Calibri" panose="020F0502020204030204" pitchFamily="34" charset="0"/>
                  <a:cs typeface="Calibri" panose="020F0502020204030204" pitchFamily="34" charset="0"/>
                </a:rPr>
                <a:t>Marche à suivre : </a:t>
              </a: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Dans la colonne « Action », cliquer sur « Renseigner pré-notification »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Renseigner le « Point d’entrée » puis </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Renseigner la « Date d’entrée » et cliquer sur valider.</a:t>
              </a: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r>
                <a:rPr lang="fr-FR" sz="1400" dirty="0">
                  <a:solidFill>
                    <a:srgbClr val="000000"/>
                  </a:solidFill>
                  <a:latin typeface="Calibri" panose="020F0502020204030204" pitchFamily="34" charset="0"/>
                  <a:ea typeface="Calibri" panose="020F0502020204030204" pitchFamily="34" charset="0"/>
                </a:rPr>
                <a:t>Notification du suivi de la </a:t>
              </a:r>
              <a:r>
                <a:rPr lang="fr-FR" sz="1400" dirty="0" err="1">
                  <a:solidFill>
                    <a:srgbClr val="000000"/>
                  </a:solidFill>
                  <a:latin typeface="Calibri" panose="020F0502020204030204" pitchFamily="34" charset="0"/>
                  <a:ea typeface="Calibri" panose="020F0502020204030204" pitchFamily="34" charset="0"/>
                </a:rPr>
                <a:t>prénotification</a:t>
              </a:r>
              <a:endParaRPr lang="fr-FR" sz="1400" dirty="0">
                <a:solidFill>
                  <a:srgbClr val="000000"/>
                </a:solidFill>
                <a:latin typeface="Calibri" panose="020F0502020204030204" pitchFamily="34" charset="0"/>
                <a:ea typeface="Calibri" panose="020F0502020204030204" pitchFamily="34" charset="0"/>
              </a:endParaRPr>
            </a:p>
            <a:p>
              <a:pPr>
                <a:lnSpc>
                  <a:spcPct val="120000"/>
                </a:lnSpc>
                <a:buClr>
                  <a:srgbClr val="1565C0"/>
                </a:buClr>
              </a:pPr>
              <a:endParaRPr lang="fr-FR" sz="1400" dirty="0">
                <a:solidFill>
                  <a:srgbClr val="000000"/>
                </a:solidFill>
                <a:latin typeface="Calibri" panose="020F0502020204030204" pitchFamily="34" charset="0"/>
                <a:ea typeface="Calibri" panose="020F0502020204030204" pitchFamily="34" charset="0"/>
              </a:endParaRPr>
            </a:p>
          </p:txBody>
        </p:sp>
        <p:sp>
          <p:nvSpPr>
            <p:cNvPr id="20" name="Ellipse 19">
              <a:extLst>
                <a:ext uri="{FF2B5EF4-FFF2-40B4-BE49-F238E27FC236}">
                  <a16:creationId xmlns:a16="http://schemas.microsoft.com/office/drawing/2014/main" xmlns="" id="{A19E6DDF-3D95-49D8-80DD-EAEE307B9A43}"/>
                </a:ext>
              </a:extLst>
            </p:cNvPr>
            <p:cNvSpPr/>
            <p:nvPr/>
          </p:nvSpPr>
          <p:spPr>
            <a:xfrm>
              <a:off x="7961331" y="3675876"/>
              <a:ext cx="279473"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1</a:t>
              </a:r>
            </a:p>
          </p:txBody>
        </p:sp>
        <p:sp>
          <p:nvSpPr>
            <p:cNvPr id="21" name="Ellipse 20">
              <a:extLst>
                <a:ext uri="{FF2B5EF4-FFF2-40B4-BE49-F238E27FC236}">
                  <a16:creationId xmlns:a16="http://schemas.microsoft.com/office/drawing/2014/main" xmlns="" id="{E4B4DBE5-66F0-439A-A9A2-BCFD42005C9E}"/>
                </a:ext>
              </a:extLst>
            </p:cNvPr>
            <p:cNvSpPr/>
            <p:nvPr/>
          </p:nvSpPr>
          <p:spPr>
            <a:xfrm>
              <a:off x="7952044" y="4394093"/>
              <a:ext cx="280114"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2</a:t>
              </a:r>
            </a:p>
          </p:txBody>
        </p:sp>
        <p:sp>
          <p:nvSpPr>
            <p:cNvPr id="22" name="Ellipse 21">
              <a:extLst>
                <a:ext uri="{FF2B5EF4-FFF2-40B4-BE49-F238E27FC236}">
                  <a16:creationId xmlns:a16="http://schemas.microsoft.com/office/drawing/2014/main" xmlns="" id="{F4EB18D0-A4D7-4039-8E50-740DA82AA95B}"/>
                </a:ext>
              </a:extLst>
            </p:cNvPr>
            <p:cNvSpPr/>
            <p:nvPr/>
          </p:nvSpPr>
          <p:spPr>
            <a:xfrm>
              <a:off x="7962597" y="4909477"/>
              <a:ext cx="280114"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3</a:t>
              </a:r>
            </a:p>
          </p:txBody>
        </p:sp>
        <p:sp>
          <p:nvSpPr>
            <p:cNvPr id="29" name="Ellipse 28">
              <a:extLst>
                <a:ext uri="{FF2B5EF4-FFF2-40B4-BE49-F238E27FC236}">
                  <a16:creationId xmlns:a16="http://schemas.microsoft.com/office/drawing/2014/main" xmlns="" id="{6719DE5F-EA8E-4263-9DFC-D62CBD425DFB}"/>
                </a:ext>
              </a:extLst>
            </p:cNvPr>
            <p:cNvSpPr/>
            <p:nvPr/>
          </p:nvSpPr>
          <p:spPr>
            <a:xfrm>
              <a:off x="7961331" y="5700359"/>
              <a:ext cx="280114"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grpSp>
      <p:grpSp>
        <p:nvGrpSpPr>
          <p:cNvPr id="40" name="Groupe 39">
            <a:extLst>
              <a:ext uri="{FF2B5EF4-FFF2-40B4-BE49-F238E27FC236}">
                <a16:creationId xmlns:a16="http://schemas.microsoft.com/office/drawing/2014/main" xmlns="" id="{6E37DEEE-E50B-40B3-9C88-84F74286AB78}"/>
              </a:ext>
            </a:extLst>
          </p:cNvPr>
          <p:cNvGrpSpPr/>
          <p:nvPr/>
        </p:nvGrpSpPr>
        <p:grpSpPr>
          <a:xfrm>
            <a:off x="131153" y="5160757"/>
            <a:ext cx="7002838" cy="857672"/>
            <a:chOff x="131153" y="5160757"/>
            <a:chExt cx="7002838" cy="857672"/>
          </a:xfrm>
        </p:grpSpPr>
        <p:grpSp>
          <p:nvGrpSpPr>
            <p:cNvPr id="39" name="Groupe 38">
              <a:extLst>
                <a:ext uri="{FF2B5EF4-FFF2-40B4-BE49-F238E27FC236}">
                  <a16:creationId xmlns:a16="http://schemas.microsoft.com/office/drawing/2014/main" xmlns="" id="{513E6277-9486-41BE-8FF0-81490EFF2872}"/>
                </a:ext>
              </a:extLst>
            </p:cNvPr>
            <p:cNvGrpSpPr/>
            <p:nvPr/>
          </p:nvGrpSpPr>
          <p:grpSpPr>
            <a:xfrm>
              <a:off x="487553" y="5456029"/>
              <a:ext cx="6646438" cy="509242"/>
              <a:chOff x="487553" y="5456029"/>
              <a:chExt cx="6646438" cy="509242"/>
            </a:xfrm>
          </p:grpSpPr>
          <p:grpSp>
            <p:nvGrpSpPr>
              <p:cNvPr id="32" name="Groupe 31">
                <a:extLst>
                  <a:ext uri="{FF2B5EF4-FFF2-40B4-BE49-F238E27FC236}">
                    <a16:creationId xmlns:a16="http://schemas.microsoft.com/office/drawing/2014/main" xmlns="" id="{9E743164-A34C-437F-BFF6-D750DF35393E}"/>
                  </a:ext>
                </a:extLst>
              </p:cNvPr>
              <p:cNvGrpSpPr/>
              <p:nvPr/>
            </p:nvGrpSpPr>
            <p:grpSpPr>
              <a:xfrm>
                <a:off x="5095940" y="5481326"/>
                <a:ext cx="2038051" cy="458648"/>
                <a:chOff x="474391" y="5623371"/>
                <a:chExt cx="2038051" cy="458648"/>
              </a:xfrm>
            </p:grpSpPr>
            <p:pic>
              <p:nvPicPr>
                <p:cNvPr id="5" name="Image 4">
                  <a:extLst>
                    <a:ext uri="{FF2B5EF4-FFF2-40B4-BE49-F238E27FC236}">
                      <a16:creationId xmlns:a16="http://schemas.microsoft.com/office/drawing/2014/main" xmlns="" id="{B594F063-DD18-4E5A-B718-DA6CFD31E6CE}"/>
                    </a:ext>
                  </a:extLst>
                </p:cNvPr>
                <p:cNvPicPr>
                  <a:picLocks noChangeAspect="1"/>
                </p:cNvPicPr>
                <p:nvPr/>
              </p:nvPicPr>
              <p:blipFill rotWithShape="1">
                <a:blip r:embed="rId8"/>
                <a:srcRect l="1" t="13013" r="7901" b="5927"/>
                <a:stretch/>
              </p:blipFill>
              <p:spPr>
                <a:xfrm>
                  <a:off x="474391" y="5623371"/>
                  <a:ext cx="480127" cy="458648"/>
                </a:xfrm>
                <a:prstGeom prst="rect">
                  <a:avLst/>
                </a:prstGeom>
              </p:spPr>
            </p:pic>
            <p:sp>
              <p:nvSpPr>
                <p:cNvPr id="23" name="ZoneTexte 22">
                  <a:extLst>
                    <a:ext uri="{FF2B5EF4-FFF2-40B4-BE49-F238E27FC236}">
                      <a16:creationId xmlns:a16="http://schemas.microsoft.com/office/drawing/2014/main" xmlns="" id="{5C48A1DD-3747-4DF0-A4FB-46DE1664DD0B}"/>
                    </a:ext>
                  </a:extLst>
                </p:cNvPr>
                <p:cNvSpPr txBox="1"/>
                <p:nvPr/>
              </p:nvSpPr>
              <p:spPr>
                <a:xfrm>
                  <a:off x="1015659" y="5726366"/>
                  <a:ext cx="1496783"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err="1">
                      <a:latin typeface="Calibri" panose="020F0502020204030204" pitchFamily="34" charset="0"/>
                      <a:cs typeface="Calibri" panose="020F0502020204030204" pitchFamily="34" charset="0"/>
                    </a:rPr>
                    <a:t>Prénotification</a:t>
                  </a:r>
                  <a:r>
                    <a:rPr lang="fr-FR" sz="1200" dirty="0">
                      <a:latin typeface="Calibri" panose="020F0502020204030204" pitchFamily="34" charset="0"/>
                      <a:cs typeface="Calibri" panose="020F0502020204030204" pitchFamily="34" charset="0"/>
                    </a:rPr>
                    <a:t> validée</a:t>
                  </a:r>
                </a:p>
              </p:txBody>
            </p:sp>
          </p:grpSp>
          <p:grpSp>
            <p:nvGrpSpPr>
              <p:cNvPr id="33" name="Groupe 32">
                <a:extLst>
                  <a:ext uri="{FF2B5EF4-FFF2-40B4-BE49-F238E27FC236}">
                    <a16:creationId xmlns:a16="http://schemas.microsoft.com/office/drawing/2014/main" xmlns="" id="{4B7D96AC-340C-45AD-B419-276A53AA4A51}"/>
                  </a:ext>
                </a:extLst>
              </p:cNvPr>
              <p:cNvGrpSpPr/>
              <p:nvPr/>
            </p:nvGrpSpPr>
            <p:grpSpPr>
              <a:xfrm>
                <a:off x="2987254" y="5492471"/>
                <a:ext cx="2043377" cy="396855"/>
                <a:chOff x="2826417" y="5635798"/>
                <a:chExt cx="2043377" cy="396855"/>
              </a:xfrm>
            </p:grpSpPr>
            <p:pic>
              <p:nvPicPr>
                <p:cNvPr id="9" name="Image 8">
                  <a:extLst>
                    <a:ext uri="{FF2B5EF4-FFF2-40B4-BE49-F238E27FC236}">
                      <a16:creationId xmlns:a16="http://schemas.microsoft.com/office/drawing/2014/main" xmlns="" id="{7158E8B1-FFF2-432B-B7EF-8363768EBD5B}"/>
                    </a:ext>
                  </a:extLst>
                </p:cNvPr>
                <p:cNvPicPr>
                  <a:picLocks noChangeAspect="1"/>
                </p:cNvPicPr>
                <p:nvPr/>
              </p:nvPicPr>
              <p:blipFill rotWithShape="1">
                <a:blip r:embed="rId9"/>
                <a:srcRect t="9986" r="16267" b="11229"/>
                <a:stretch/>
              </p:blipFill>
              <p:spPr>
                <a:xfrm>
                  <a:off x="2826417" y="5635798"/>
                  <a:ext cx="364568" cy="375037"/>
                </a:xfrm>
                <a:prstGeom prst="rect">
                  <a:avLst/>
                </a:prstGeom>
              </p:spPr>
            </p:pic>
            <p:sp>
              <p:nvSpPr>
                <p:cNvPr id="30" name="ZoneTexte 29">
                  <a:extLst>
                    <a:ext uri="{FF2B5EF4-FFF2-40B4-BE49-F238E27FC236}">
                      <a16:creationId xmlns:a16="http://schemas.microsoft.com/office/drawing/2014/main" xmlns="" id="{380BF5C0-3EA5-4D68-B88A-D876E0059FC0}"/>
                    </a:ext>
                  </a:extLst>
                </p:cNvPr>
                <p:cNvSpPr txBox="1"/>
                <p:nvPr/>
              </p:nvSpPr>
              <p:spPr>
                <a:xfrm>
                  <a:off x="3373011" y="5680377"/>
                  <a:ext cx="1496783" cy="35227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err="1">
                      <a:latin typeface="Calibri" panose="020F0502020204030204" pitchFamily="34" charset="0"/>
                      <a:cs typeface="Calibri" panose="020F0502020204030204" pitchFamily="34" charset="0"/>
                    </a:rPr>
                    <a:t>Prénotification</a:t>
                  </a:r>
                  <a:r>
                    <a:rPr lang="fr-FR" sz="1200" dirty="0">
                      <a:latin typeface="Calibri" panose="020F0502020204030204" pitchFamily="34" charset="0"/>
                      <a:cs typeface="Calibri" panose="020F0502020204030204" pitchFamily="34" charset="0"/>
                    </a:rPr>
                    <a:t> en cours de traitement</a:t>
                  </a:r>
                </a:p>
              </p:txBody>
            </p:sp>
          </p:grpSp>
          <p:grpSp>
            <p:nvGrpSpPr>
              <p:cNvPr id="34" name="Groupe 33">
                <a:extLst>
                  <a:ext uri="{FF2B5EF4-FFF2-40B4-BE49-F238E27FC236}">
                    <a16:creationId xmlns:a16="http://schemas.microsoft.com/office/drawing/2014/main" xmlns="" id="{352DFF79-74D5-490A-A3AA-26CF852352E0}"/>
                  </a:ext>
                </a:extLst>
              </p:cNvPr>
              <p:cNvGrpSpPr/>
              <p:nvPr/>
            </p:nvGrpSpPr>
            <p:grpSpPr>
              <a:xfrm>
                <a:off x="487553" y="5456029"/>
                <a:ext cx="2495200" cy="509242"/>
                <a:chOff x="4902180" y="5617552"/>
                <a:chExt cx="2495200" cy="509242"/>
              </a:xfrm>
            </p:grpSpPr>
            <p:pic>
              <p:nvPicPr>
                <p:cNvPr id="13" name="Image 12">
                  <a:extLst>
                    <a:ext uri="{FF2B5EF4-FFF2-40B4-BE49-F238E27FC236}">
                      <a16:creationId xmlns:a16="http://schemas.microsoft.com/office/drawing/2014/main" xmlns="" id="{9E0C864C-9037-426B-83EB-6DB2E8979104}"/>
                    </a:ext>
                  </a:extLst>
                </p:cNvPr>
                <p:cNvPicPr>
                  <a:picLocks noChangeAspect="1"/>
                </p:cNvPicPr>
                <p:nvPr/>
              </p:nvPicPr>
              <p:blipFill rotWithShape="1">
                <a:blip r:embed="rId10"/>
                <a:srcRect l="16382" t="16768" r="23072" b="12704"/>
                <a:stretch/>
              </p:blipFill>
              <p:spPr>
                <a:xfrm>
                  <a:off x="4902180" y="5638480"/>
                  <a:ext cx="352558" cy="443539"/>
                </a:xfrm>
                <a:prstGeom prst="rect">
                  <a:avLst/>
                </a:prstGeom>
              </p:spPr>
            </p:pic>
            <p:sp>
              <p:nvSpPr>
                <p:cNvPr id="31" name="ZoneTexte 30">
                  <a:extLst>
                    <a:ext uri="{FF2B5EF4-FFF2-40B4-BE49-F238E27FC236}">
                      <a16:creationId xmlns:a16="http://schemas.microsoft.com/office/drawing/2014/main" xmlns="" id="{3A376DE9-8B5E-4432-A4CB-E5DECC63CDA1}"/>
                    </a:ext>
                  </a:extLst>
                </p:cNvPr>
                <p:cNvSpPr txBox="1"/>
                <p:nvPr/>
              </p:nvSpPr>
              <p:spPr>
                <a:xfrm>
                  <a:off x="5415278" y="5617552"/>
                  <a:ext cx="1982102" cy="50924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200" dirty="0">
                      <a:latin typeface="Calibri" panose="020F0502020204030204" pitchFamily="34" charset="0"/>
                      <a:cs typeface="Calibri" panose="020F0502020204030204" pitchFamily="34" charset="0"/>
                    </a:rPr>
                    <a:t>Demande enregistrée, renseigner  les informations de </a:t>
                  </a:r>
                  <a:r>
                    <a:rPr lang="fr-FR" sz="1200" dirty="0" err="1">
                      <a:latin typeface="Calibri" panose="020F0502020204030204" pitchFamily="34" charset="0"/>
                      <a:cs typeface="Calibri" panose="020F0502020204030204" pitchFamily="34" charset="0"/>
                    </a:rPr>
                    <a:t>prénotification</a:t>
                  </a:r>
                  <a:endParaRPr lang="fr-FR" sz="1200" dirty="0">
                    <a:latin typeface="Calibri" panose="020F0502020204030204" pitchFamily="34" charset="0"/>
                    <a:cs typeface="Calibri" panose="020F0502020204030204" pitchFamily="34" charset="0"/>
                  </a:endParaRPr>
                </a:p>
              </p:txBody>
            </p:sp>
          </p:grpSp>
        </p:grpSp>
        <p:sp>
          <p:nvSpPr>
            <p:cNvPr id="36" name="Ellipse 35">
              <a:extLst>
                <a:ext uri="{FF2B5EF4-FFF2-40B4-BE49-F238E27FC236}">
                  <a16:creationId xmlns:a16="http://schemas.microsoft.com/office/drawing/2014/main" xmlns="" id="{A8B8DB60-2C40-4775-AC98-2361D9938A6B}"/>
                </a:ext>
              </a:extLst>
            </p:cNvPr>
            <p:cNvSpPr/>
            <p:nvPr/>
          </p:nvSpPr>
          <p:spPr>
            <a:xfrm>
              <a:off x="131153" y="5160757"/>
              <a:ext cx="280114" cy="251280"/>
            </a:xfrm>
            <a:prstGeom prst="ellipse">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1200" b="1" dirty="0">
                  <a:solidFill>
                    <a:schemeClr val="tx2"/>
                  </a:solidFill>
                  <a:latin typeface="Calibri" panose="020F0502020204030204" pitchFamily="34" charset="0"/>
                  <a:cs typeface="Calibri" panose="020F0502020204030204" pitchFamily="34" charset="0"/>
                </a:rPr>
                <a:t>4</a:t>
              </a:r>
            </a:p>
          </p:txBody>
        </p:sp>
        <p:sp>
          <p:nvSpPr>
            <p:cNvPr id="37" name="Rectangle 36">
              <a:extLst>
                <a:ext uri="{FF2B5EF4-FFF2-40B4-BE49-F238E27FC236}">
                  <a16:creationId xmlns:a16="http://schemas.microsoft.com/office/drawing/2014/main" xmlns="" id="{AEE80C82-8076-48F4-91BE-136874ADD8CE}"/>
                </a:ext>
              </a:extLst>
            </p:cNvPr>
            <p:cNvSpPr/>
            <p:nvPr/>
          </p:nvSpPr>
          <p:spPr>
            <a:xfrm>
              <a:off x="368954" y="5363431"/>
              <a:ext cx="6760536" cy="654998"/>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grpSp>
      <p:sp>
        <p:nvSpPr>
          <p:cNvPr id="35" name="Rectangle 34"/>
          <p:cNvSpPr/>
          <p:nvPr/>
        </p:nvSpPr>
        <p:spPr>
          <a:xfrm>
            <a:off x="2431527" y="2057427"/>
            <a:ext cx="834501" cy="73430"/>
          </a:xfrm>
          <a:prstGeom prst="rect">
            <a:avLst/>
          </a:prstGeom>
          <a:solidFill>
            <a:srgbClr val="1565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Tree>
    <p:extLst>
      <p:ext uri="{BB962C8B-B14F-4D97-AF65-F5344CB8AC3E}">
        <p14:creationId xmlns:p14="http://schemas.microsoft.com/office/powerpoint/2010/main" val="1962922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55664"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le 1">
            <a:extLst>
              <a:ext uri="{FF2B5EF4-FFF2-40B4-BE49-F238E27FC236}">
                <a16:creationId xmlns:a16="http://schemas.microsoft.com/office/drawing/2014/main" xmlns="" id="{6025ACC9-AEAA-4695-993E-0FC096B17E2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smtClean="0">
                <a:solidFill>
                  <a:srgbClr val="000000"/>
                </a:solidFill>
                <a:latin typeface="Calibri" panose="020F0502020204030204" pitchFamily="34" charset="0"/>
                <a:cs typeface="Calibri" panose="020F0502020204030204" pitchFamily="34" charset="0"/>
              </a:rPr>
              <a:t>11. </a:t>
            </a:r>
            <a:r>
              <a:rPr lang="fr-FR" sz="2000" dirty="0">
                <a:solidFill>
                  <a:srgbClr val="000000"/>
                </a:solidFill>
                <a:latin typeface="Calibri" panose="020F0502020204030204" pitchFamily="34" charset="0"/>
                <a:cs typeface="Calibri" panose="020F0502020204030204" pitchFamily="34" charset="0"/>
              </a:rPr>
              <a:t>Liens utiles et assistance</a:t>
            </a:r>
          </a:p>
        </p:txBody>
      </p:sp>
      <p:grpSp>
        <p:nvGrpSpPr>
          <p:cNvPr id="2" name="Groupe 1">
            <a:extLst>
              <a:ext uri="{FF2B5EF4-FFF2-40B4-BE49-F238E27FC236}">
                <a16:creationId xmlns:a16="http://schemas.microsoft.com/office/drawing/2014/main" xmlns="" id="{18E05203-296A-40BC-B56C-2674FF06A24A}"/>
              </a:ext>
            </a:extLst>
          </p:cNvPr>
          <p:cNvGrpSpPr/>
          <p:nvPr/>
        </p:nvGrpSpPr>
        <p:grpSpPr>
          <a:xfrm>
            <a:off x="962022" y="3103485"/>
            <a:ext cx="9963149" cy="2171700"/>
            <a:chOff x="942975" y="1885950"/>
            <a:chExt cx="9963149" cy="2171700"/>
          </a:xfrm>
        </p:grpSpPr>
        <p:sp>
          <p:nvSpPr>
            <p:cNvPr id="32" name="Rectangle 31">
              <a:extLst>
                <a:ext uri="{FF2B5EF4-FFF2-40B4-BE49-F238E27FC236}">
                  <a16:creationId xmlns:a16="http://schemas.microsoft.com/office/drawing/2014/main" xmlns="" id="{7EAD58F2-3EA7-4D07-92A9-3EBDA64154C5}"/>
                </a:ext>
              </a:extLst>
            </p:cNvPr>
            <p:cNvSpPr/>
            <p:nvPr/>
          </p:nvSpPr>
          <p:spPr>
            <a:xfrm>
              <a:off x="942975" y="1885950"/>
              <a:ext cx="9963149" cy="2171700"/>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21" name="ZoneTexte 20">
              <a:extLst>
                <a:ext uri="{FF2B5EF4-FFF2-40B4-BE49-F238E27FC236}">
                  <a16:creationId xmlns:a16="http://schemas.microsoft.com/office/drawing/2014/main" xmlns="" id="{D9E7EE5E-04EC-424A-91C7-1AD8001DCDB5}"/>
                </a:ext>
              </a:extLst>
            </p:cNvPr>
            <p:cNvSpPr txBox="1"/>
            <p:nvPr/>
          </p:nvSpPr>
          <p:spPr>
            <a:xfrm>
              <a:off x="1095374" y="2161265"/>
              <a:ext cx="9658350" cy="1694310"/>
            </a:xfrm>
            <a:prstGeom prst="rect">
              <a:avLst/>
            </a:prstGeom>
            <a:noFill/>
            <a:ln w="19050">
              <a:noFill/>
            </a:ln>
          </p:spPr>
          <p:txBody>
            <a:bodyPr wrap="square" lIns="0" tIns="27432" rIns="0" bIns="0" rtlCol="0">
              <a:spAutoFit/>
            </a:bodyPr>
            <a:lstStyle/>
            <a:p>
              <a:pPr marL="285750" indent="-285750">
                <a:lnSpc>
                  <a:spcPct val="85000"/>
                </a:lnSpc>
                <a:spcAft>
                  <a:spcPts val="450"/>
                </a:spcAft>
                <a:buClr>
                  <a:srgbClr val="F5822A"/>
                </a:buClr>
                <a:buSzPct val="100000"/>
                <a:buFont typeface="Arial" panose="020B0604020202020204" pitchFamily="34" charset="0"/>
                <a:buChar char="•"/>
              </a:pPr>
              <a:r>
                <a:rPr lang="fr-FR" sz="1400" dirty="0">
                  <a:cs typeface="Calibri" panose="020F0502020204030204" pitchFamily="34" charset="0"/>
                </a:rPr>
                <a:t>Vous pouvez retrouver toute la documentation consacrée à </a:t>
              </a:r>
              <a:r>
                <a:rPr lang="fr-FR" sz="1400" dirty="0" err="1">
                  <a:cs typeface="Calibri" panose="020F0502020204030204" pitchFamily="34" charset="0"/>
                </a:rPr>
                <a:t>Expadon</a:t>
              </a:r>
              <a:r>
                <a:rPr lang="fr-FR" sz="1400" dirty="0">
                  <a:cs typeface="Calibri" panose="020F0502020204030204" pitchFamily="34" charset="0"/>
                </a:rPr>
                <a:t> 2 et les supports de formation :</a:t>
              </a:r>
            </a:p>
            <a:p>
              <a:pPr marL="742950" lvl="1" indent="-285750">
                <a:lnSpc>
                  <a:spcPct val="85000"/>
                </a:lnSpc>
                <a:spcAft>
                  <a:spcPts val="450"/>
                </a:spcAft>
                <a:buClr>
                  <a:srgbClr val="F5822A"/>
                </a:buClr>
                <a:buSzPct val="100000"/>
                <a:buFont typeface="Wingdings" panose="05000000000000000000" pitchFamily="2" charset="2"/>
                <a:buChar char="§"/>
              </a:pPr>
              <a:r>
                <a:rPr lang="fr-FR" sz="1400" dirty="0">
                  <a:cs typeface="Calibri" panose="020F0502020204030204" pitchFamily="34" charset="0"/>
                  <a:hlinkClick r:id="rId7"/>
                </a:rPr>
                <a:t>Base documentaire </a:t>
              </a:r>
              <a:endParaRPr lang="fr-FR" sz="1400" dirty="0">
                <a:cs typeface="Calibri" panose="020F0502020204030204" pitchFamily="34" charset="0"/>
              </a:endParaRPr>
            </a:p>
            <a:p>
              <a:pPr marL="285750" indent="-285750">
                <a:lnSpc>
                  <a:spcPct val="85000"/>
                </a:lnSpc>
                <a:spcAft>
                  <a:spcPts val="450"/>
                </a:spcAft>
                <a:buClr>
                  <a:srgbClr val="F5822A"/>
                </a:buClr>
                <a:buSzPct val="100000"/>
                <a:buFont typeface="Arial" panose="020B0604020202020204" pitchFamily="34" charset="0"/>
                <a:buChar char="•"/>
              </a:pPr>
              <a:endParaRPr lang="fr-FR" sz="1400" dirty="0">
                <a:cs typeface="Calibri" panose="020F0502020204030204" pitchFamily="34" charset="0"/>
              </a:endParaRPr>
            </a:p>
            <a:p>
              <a:pPr marL="285750" indent="-285750">
                <a:lnSpc>
                  <a:spcPct val="85000"/>
                </a:lnSpc>
                <a:spcAft>
                  <a:spcPts val="450"/>
                </a:spcAft>
                <a:buClr>
                  <a:srgbClr val="F5822A"/>
                </a:buClr>
                <a:buSzPct val="100000"/>
                <a:buFont typeface="Arial" panose="020B0604020202020204" pitchFamily="34" charset="0"/>
                <a:buChar char="•"/>
              </a:pPr>
              <a:r>
                <a:rPr lang="fr-FR" sz="1400" dirty="0">
                  <a:cs typeface="Calibri" panose="020F0502020204030204" pitchFamily="34" charset="0"/>
                </a:rPr>
                <a:t>Prendre contact avec l’assistance :</a:t>
              </a:r>
            </a:p>
            <a:p>
              <a:pPr marL="742950" lvl="1" indent="-285750">
                <a:lnSpc>
                  <a:spcPct val="85000"/>
                </a:lnSpc>
                <a:spcAft>
                  <a:spcPts val="450"/>
                </a:spcAft>
                <a:buClr>
                  <a:srgbClr val="F5822A"/>
                </a:buClr>
                <a:buSzPct val="100000"/>
                <a:buFont typeface="Wingdings" panose="05000000000000000000" pitchFamily="2" charset="2"/>
                <a:buChar char="§"/>
              </a:pPr>
              <a:r>
                <a:rPr lang="fr-FR" sz="1400" dirty="0">
                  <a:cs typeface="Calibri" panose="020F0502020204030204" pitchFamily="34" charset="0"/>
                  <a:hlinkClick r:id="rId8"/>
                </a:rPr>
                <a:t>Demande d'habilitation Opérateur </a:t>
              </a:r>
              <a:endParaRPr lang="fr-FR" sz="1400" dirty="0">
                <a:cs typeface="Calibri" panose="020F0502020204030204" pitchFamily="34" charset="0"/>
              </a:endParaRPr>
            </a:p>
            <a:p>
              <a:pPr marL="742950" lvl="1" indent="-285750">
                <a:lnSpc>
                  <a:spcPct val="85000"/>
                </a:lnSpc>
                <a:spcAft>
                  <a:spcPts val="450"/>
                </a:spcAft>
                <a:buClr>
                  <a:srgbClr val="F5822A"/>
                </a:buClr>
                <a:buSzPct val="100000"/>
                <a:buFont typeface="Wingdings" panose="05000000000000000000" pitchFamily="2" charset="2"/>
                <a:buChar char="§"/>
              </a:pPr>
              <a:endParaRPr lang="fr-FR" sz="1400" dirty="0">
                <a:cs typeface="Calibri" panose="020F0502020204030204" pitchFamily="34" charset="0"/>
              </a:endParaRPr>
            </a:p>
            <a:p>
              <a:pPr marL="742950" lvl="1" indent="-285750">
                <a:lnSpc>
                  <a:spcPct val="85000"/>
                </a:lnSpc>
                <a:spcAft>
                  <a:spcPts val="450"/>
                </a:spcAft>
                <a:buClr>
                  <a:srgbClr val="F5822A"/>
                </a:buClr>
                <a:buSzPct val="100000"/>
                <a:buFont typeface="Wingdings" panose="05000000000000000000" pitchFamily="2" charset="2"/>
                <a:buChar char="§"/>
              </a:pPr>
              <a:r>
                <a:rPr lang="fr-FR" sz="1400" dirty="0">
                  <a:cs typeface="Calibri" panose="020F0502020204030204" pitchFamily="34" charset="0"/>
                  <a:hlinkClick r:id="rId9"/>
                </a:rPr>
                <a:t>Demande d'assistance Opérateur </a:t>
              </a:r>
              <a:endParaRPr lang="fr-FR" sz="1400" dirty="0">
                <a:cs typeface="Calibri" panose="020F0502020204030204" pitchFamily="34" charset="0"/>
              </a:endParaRPr>
            </a:p>
          </p:txBody>
        </p:sp>
      </p:grpSp>
      <p:sp>
        <p:nvSpPr>
          <p:cNvPr id="8" name="Rectangle 7">
            <a:extLst>
              <a:ext uri="{FF2B5EF4-FFF2-40B4-BE49-F238E27FC236}">
                <a16:creationId xmlns:a16="http://schemas.microsoft.com/office/drawing/2014/main" xmlns="" id="{7EAD58F2-3EA7-4D07-92A9-3EBDA64154C5}"/>
              </a:ext>
            </a:extLst>
          </p:cNvPr>
          <p:cNvSpPr/>
          <p:nvPr/>
        </p:nvSpPr>
        <p:spPr>
          <a:xfrm>
            <a:off x="962022" y="1316528"/>
            <a:ext cx="9963149" cy="1099533"/>
          </a:xfrm>
          <a:prstGeom prst="rect">
            <a:avLst/>
          </a:prstGeom>
          <a:noFill/>
          <a:ln w="28575">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9" name="ZoneTexte 8">
            <a:extLst>
              <a:ext uri="{FF2B5EF4-FFF2-40B4-BE49-F238E27FC236}">
                <a16:creationId xmlns:a16="http://schemas.microsoft.com/office/drawing/2014/main" xmlns="" id="{D9E7EE5E-04EC-424A-91C7-1AD8001DCDB5}"/>
              </a:ext>
            </a:extLst>
          </p:cNvPr>
          <p:cNvSpPr txBox="1"/>
          <p:nvPr/>
        </p:nvSpPr>
        <p:spPr>
          <a:xfrm>
            <a:off x="1114419" y="1702246"/>
            <a:ext cx="9658350" cy="212430"/>
          </a:xfrm>
          <a:prstGeom prst="rect">
            <a:avLst/>
          </a:prstGeom>
          <a:noFill/>
          <a:ln w="19050">
            <a:noFill/>
          </a:ln>
        </p:spPr>
        <p:txBody>
          <a:bodyPr wrap="square" lIns="0" tIns="27432" rIns="0" bIns="0" rtlCol="0">
            <a:spAutoFit/>
          </a:bodyPr>
          <a:lstStyle/>
          <a:p>
            <a:pPr marL="285750" indent="-285750">
              <a:lnSpc>
                <a:spcPct val="85000"/>
              </a:lnSpc>
              <a:spcAft>
                <a:spcPts val="450"/>
              </a:spcAft>
              <a:buClr>
                <a:srgbClr val="F5822A"/>
              </a:buClr>
              <a:buSzPct val="100000"/>
              <a:buFont typeface="Arial" panose="020B0604020202020204" pitchFamily="34" charset="0"/>
              <a:buChar char="•"/>
            </a:pPr>
            <a:r>
              <a:rPr lang="fr-FR" sz="1400" dirty="0" smtClean="0">
                <a:cs typeface="Calibri" panose="020F0502020204030204" pitchFamily="34" charset="0"/>
              </a:rPr>
              <a:t>Vous </a:t>
            </a:r>
            <a:r>
              <a:rPr lang="fr-FR" sz="1400" dirty="0">
                <a:cs typeface="Calibri" panose="020F0502020204030204" pitchFamily="34" charset="0"/>
              </a:rPr>
              <a:t>pouvez </a:t>
            </a:r>
            <a:r>
              <a:rPr lang="fr-FR" sz="1400" dirty="0" smtClean="0">
                <a:cs typeface="Calibri" panose="020F0502020204030204" pitchFamily="34" charset="0"/>
              </a:rPr>
              <a:t>retrouver le lien vers une formation sur la téléprocédure Expadon 2 pour les opérateurs, </a:t>
            </a:r>
            <a:r>
              <a:rPr lang="fr-FR" sz="1400" dirty="0" smtClean="0">
                <a:cs typeface="Calibri" panose="020F0502020204030204" pitchFamily="34" charset="0"/>
                <a:hlinkClick r:id="rId10"/>
              </a:rPr>
              <a:t>cliquez ici</a:t>
            </a:r>
            <a:endParaRPr lang="fr-FR" sz="1400" dirty="0">
              <a:cs typeface="Calibri" panose="020F0502020204030204" pitchFamily="34" charset="0"/>
            </a:endParaRPr>
          </a:p>
        </p:txBody>
      </p:sp>
    </p:spTree>
    <p:extLst>
      <p:ext uri="{BB962C8B-B14F-4D97-AF65-F5344CB8AC3E}">
        <p14:creationId xmlns:p14="http://schemas.microsoft.com/office/powerpoint/2010/main" val="33115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72988400"/>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64810"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Fonctionnalités </a:t>
            </a:r>
            <a:r>
              <a:rPr lang="fr-FR" sz="2000" dirty="0" err="1">
                <a:solidFill>
                  <a:srgbClr val="000000"/>
                </a:solidFill>
                <a:latin typeface="Calibri" panose="020F0502020204030204" pitchFamily="34" charset="0"/>
                <a:cs typeface="Calibri" panose="020F0502020204030204" pitchFamily="34" charset="0"/>
              </a:rPr>
              <a:t>Expadon</a:t>
            </a:r>
            <a:r>
              <a:rPr lang="fr-FR" sz="2000" dirty="0">
                <a:solidFill>
                  <a:srgbClr val="000000"/>
                </a:solidFill>
                <a:latin typeface="Calibri" panose="020F0502020204030204" pitchFamily="34" charset="0"/>
                <a:cs typeface="Calibri" panose="020F0502020204030204" pitchFamily="34" charset="0"/>
              </a:rPr>
              <a:t> 2</a:t>
            </a:r>
            <a:endParaRPr lang="fr-FR" sz="1600" b="0" i="1" dirty="0">
              <a:solidFill>
                <a:srgbClr val="00000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xmlns="" id="{A704F931-ACAC-4204-A04C-2BE0B70565CB}"/>
              </a:ext>
            </a:extLst>
          </p:cNvPr>
          <p:cNvSpPr/>
          <p:nvPr/>
        </p:nvSpPr>
        <p:spPr>
          <a:xfrm>
            <a:off x="2087489" y="952028"/>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8</a:t>
            </a:r>
          </a:p>
        </p:txBody>
      </p:sp>
      <p:sp>
        <p:nvSpPr>
          <p:cNvPr id="3" name="Rectangle 2">
            <a:extLst>
              <a:ext uri="{FF2B5EF4-FFF2-40B4-BE49-F238E27FC236}">
                <a16:creationId xmlns:a16="http://schemas.microsoft.com/office/drawing/2014/main" xmlns="" id="{1F0BDF46-BA73-43B9-9E14-2F86F2747AA8}"/>
              </a:ext>
            </a:extLst>
          </p:cNvPr>
          <p:cNvSpPr/>
          <p:nvPr/>
        </p:nvSpPr>
        <p:spPr>
          <a:xfrm>
            <a:off x="3009900" y="952028"/>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chemeClr val="tx1"/>
                </a:solidFill>
                <a:latin typeface="Calibri" panose="020F0502020204030204" pitchFamily="34" charset="0"/>
                <a:cs typeface="Calibri" panose="020F0502020204030204" pitchFamily="34" charset="0"/>
                <a:hlinkClick r:id="rId7" action="ppaction://hlinksldjump"/>
              </a:rPr>
              <a:t>Cas métiers particuliers</a:t>
            </a:r>
            <a:endParaRPr lang="fr-FR" sz="1600" u="sng" dirty="0">
              <a:solidFill>
                <a:schemeClr val="tx1"/>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xmlns="" id="{34ADFEF5-1F81-464E-8A9D-1164E70FBCDE}"/>
              </a:ext>
            </a:extLst>
          </p:cNvPr>
          <p:cNvSpPr/>
          <p:nvPr/>
        </p:nvSpPr>
        <p:spPr>
          <a:xfrm>
            <a:off x="2087486" y="1629664"/>
            <a:ext cx="613801" cy="377190"/>
          </a:xfrm>
          <a:prstGeom prst="rect">
            <a:avLst/>
          </a:prstGeom>
          <a:solidFill>
            <a:srgbClr val="F5822A"/>
          </a:solidFill>
          <a:ln w="952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sz="2400" dirty="0">
                <a:solidFill>
                  <a:schemeClr val="tx2"/>
                </a:solidFill>
                <a:latin typeface="Calibri" panose="020F0502020204030204" pitchFamily="34" charset="0"/>
                <a:cs typeface="Calibri" panose="020F0502020204030204" pitchFamily="34" charset="0"/>
              </a:rPr>
              <a:t>9</a:t>
            </a:r>
          </a:p>
        </p:txBody>
      </p:sp>
      <p:sp>
        <p:nvSpPr>
          <p:cNvPr id="28" name="Rectangle 27">
            <a:hlinkClick r:id="rId8" action="ppaction://hlinksldjump"/>
            <a:extLst>
              <a:ext uri="{FF2B5EF4-FFF2-40B4-BE49-F238E27FC236}">
                <a16:creationId xmlns:a16="http://schemas.microsoft.com/office/drawing/2014/main" xmlns="" id="{1F4BD528-FE0E-4D94-AC4A-7A2F101B042C}"/>
              </a:ext>
            </a:extLst>
          </p:cNvPr>
          <p:cNvSpPr/>
          <p:nvPr/>
        </p:nvSpPr>
        <p:spPr>
          <a:xfrm>
            <a:off x="3009897" y="1633534"/>
            <a:ext cx="7272000" cy="37719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fr-FR" sz="1600" u="sng" dirty="0">
                <a:solidFill>
                  <a:schemeClr val="tx1"/>
                </a:solidFill>
                <a:latin typeface="Calibri" panose="020F0502020204030204" pitchFamily="34" charset="0"/>
                <a:cs typeface="Calibri" panose="020F0502020204030204" pitchFamily="34" charset="0"/>
                <a:hlinkClick r:id="rId9" action="ppaction://hlinksldjump"/>
              </a:rPr>
              <a:t>Liens utiles et assistance</a:t>
            </a:r>
            <a:endParaRPr lang="fr-FR" sz="1600"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613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852232148"/>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11635"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1">
            <a:extLst>
              <a:ext uri="{FF2B5EF4-FFF2-40B4-BE49-F238E27FC236}">
                <a16:creationId xmlns:a16="http://schemas.microsoft.com/office/drawing/2014/main" xmlns="" id="{91C1DA58-5607-45AB-A812-25B24BAF5F48}"/>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1. Se connecter à Expadon 2 – Module Certificats sanitaires (1/8) </a:t>
            </a:r>
          </a:p>
          <a:p>
            <a:pPr defTabSz="685800">
              <a:defRPr/>
            </a:pPr>
            <a:r>
              <a:rPr lang="fr-FR" b="0" i="1" dirty="0">
                <a:solidFill>
                  <a:srgbClr val="000000"/>
                </a:solidFill>
                <a:latin typeface="Calibri" panose="020F0502020204030204" pitchFamily="34" charset="0"/>
                <a:cs typeface="Calibri" panose="020F0502020204030204" pitchFamily="34" charset="0"/>
              </a:rPr>
              <a:t>Prérequis techniques</a:t>
            </a:r>
            <a:endParaRPr lang="fr-FR" sz="1400" b="0" i="1" dirty="0">
              <a:solidFill>
                <a:srgbClr val="00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xmlns="" id="{43FB2A59-BF81-40F9-888A-A47AB1E2ACD8}"/>
              </a:ext>
            </a:extLst>
          </p:cNvPr>
          <p:cNvSpPr/>
          <p:nvPr/>
        </p:nvSpPr>
        <p:spPr>
          <a:xfrm>
            <a:off x="2258939" y="914400"/>
            <a:ext cx="7677542" cy="2514600"/>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algn="ctr"/>
            <a:r>
              <a:rPr lang="fr-FR" b="1" dirty="0">
                <a:solidFill>
                  <a:schemeClr val="tx1"/>
                </a:solidFill>
                <a:latin typeface="Calibri" panose="020F0502020204030204" pitchFamily="34" charset="0"/>
                <a:cs typeface="Calibri" panose="020F0502020204030204" pitchFamily="34" charset="0"/>
              </a:rPr>
              <a:t>Les navigateurs supportés  </a:t>
            </a:r>
          </a:p>
        </p:txBody>
      </p:sp>
      <p:cxnSp>
        <p:nvCxnSpPr>
          <p:cNvPr id="3" name="Connecteur droit 2">
            <a:extLst>
              <a:ext uri="{FF2B5EF4-FFF2-40B4-BE49-F238E27FC236}">
                <a16:creationId xmlns:a16="http://schemas.microsoft.com/office/drawing/2014/main" xmlns="" id="{57D49F52-D9DE-467D-92D8-D295E823F72B}"/>
              </a:ext>
            </a:extLst>
          </p:cNvPr>
          <p:cNvCxnSpPr/>
          <p:nvPr/>
        </p:nvCxnSpPr>
        <p:spPr>
          <a:xfrm>
            <a:off x="2258939" y="1440180"/>
            <a:ext cx="7677542" cy="0"/>
          </a:xfrm>
          <a:prstGeom prst="line">
            <a:avLst/>
          </a:prstGeom>
          <a:ln w="9525">
            <a:solidFill>
              <a:srgbClr val="1565C0"/>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xmlns="" id="{DF11FBF9-3E69-4CA3-AE3B-56AF21B725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431" y="1692709"/>
            <a:ext cx="829923" cy="879701"/>
          </a:xfrm>
          <a:prstGeom prst="rect">
            <a:avLst/>
          </a:prstGeom>
        </p:spPr>
      </p:pic>
      <p:pic>
        <p:nvPicPr>
          <p:cNvPr id="15" name="Image 14">
            <a:extLst>
              <a:ext uri="{FF2B5EF4-FFF2-40B4-BE49-F238E27FC236}">
                <a16:creationId xmlns:a16="http://schemas.microsoft.com/office/drawing/2014/main" xmlns="" id="{B7949885-83EC-411D-A0C7-27192F3753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8062" y="1664790"/>
            <a:ext cx="935536" cy="935536"/>
          </a:xfrm>
          <a:prstGeom prst="rect">
            <a:avLst/>
          </a:prstGeom>
        </p:spPr>
      </p:pic>
      <p:pic>
        <p:nvPicPr>
          <p:cNvPr id="20" name="Image 19">
            <a:extLst>
              <a:ext uri="{FF2B5EF4-FFF2-40B4-BE49-F238E27FC236}">
                <a16:creationId xmlns:a16="http://schemas.microsoft.com/office/drawing/2014/main" xmlns="" id="{4149AEC2-E048-4374-A853-BD272199DE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09377" y="1664793"/>
            <a:ext cx="939444" cy="935530"/>
          </a:xfrm>
          <a:prstGeom prst="rect">
            <a:avLst/>
          </a:prstGeom>
        </p:spPr>
      </p:pic>
      <p:pic>
        <p:nvPicPr>
          <p:cNvPr id="26" name="Image 25">
            <a:extLst>
              <a:ext uri="{FF2B5EF4-FFF2-40B4-BE49-F238E27FC236}">
                <a16:creationId xmlns:a16="http://schemas.microsoft.com/office/drawing/2014/main" xmlns="" id="{78662042-1E02-402A-AF01-EB0DE486EB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8556" y="1664798"/>
            <a:ext cx="935523" cy="935523"/>
          </a:xfrm>
          <a:prstGeom prst="rect">
            <a:avLst/>
          </a:prstGeom>
        </p:spPr>
      </p:pic>
      <p:sp>
        <p:nvSpPr>
          <p:cNvPr id="27" name="Rectangle 26">
            <a:extLst>
              <a:ext uri="{FF2B5EF4-FFF2-40B4-BE49-F238E27FC236}">
                <a16:creationId xmlns:a16="http://schemas.microsoft.com/office/drawing/2014/main" xmlns="" id="{793D5CD1-CF3A-41D2-BC94-69116D36F5F1}"/>
              </a:ext>
            </a:extLst>
          </p:cNvPr>
          <p:cNvSpPr/>
          <p:nvPr/>
        </p:nvSpPr>
        <p:spPr>
          <a:xfrm>
            <a:off x="2347385" y="2706721"/>
            <a:ext cx="1492012" cy="461665"/>
          </a:xfrm>
          <a:prstGeom prst="rect">
            <a:avLst/>
          </a:prstGeom>
        </p:spPr>
        <p:txBody>
          <a:bodyPr wrap="none">
            <a:spAutoFit/>
          </a:bodyPr>
          <a:lstStyle/>
          <a:p>
            <a:pPr algn="ctr"/>
            <a:r>
              <a:rPr lang="fr-FR" sz="1200" dirty="0">
                <a:latin typeface="Calibri" panose="020F0502020204030204" pitchFamily="34" charset="0"/>
                <a:cs typeface="Calibri" panose="020F0502020204030204" pitchFamily="34" charset="0"/>
              </a:rPr>
              <a:t>Firefox à partir </a:t>
            </a:r>
          </a:p>
          <a:p>
            <a:pPr algn="ctr"/>
            <a:r>
              <a:rPr lang="fr-FR" sz="1200" dirty="0">
                <a:latin typeface="Calibri" panose="020F0502020204030204" pitchFamily="34" charset="0"/>
                <a:cs typeface="Calibri" panose="020F0502020204030204" pitchFamily="34" charset="0"/>
              </a:rPr>
              <a:t>de la version </a:t>
            </a:r>
            <a:r>
              <a:rPr lang="fr-FR" sz="1200" dirty="0" smtClean="0">
                <a:latin typeface="Calibri" panose="020F0502020204030204" pitchFamily="34" charset="0"/>
                <a:cs typeface="Calibri" panose="020F0502020204030204" pitchFamily="34" charset="0"/>
              </a:rPr>
              <a:t>v.102.3 </a:t>
            </a:r>
            <a:endParaRPr lang="fr-FR" sz="1200" dirty="0">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xmlns="" id="{A6D5C877-8D79-4CAE-8EB2-8BF2EEAFABE3}"/>
              </a:ext>
            </a:extLst>
          </p:cNvPr>
          <p:cNvSpPr/>
          <p:nvPr/>
        </p:nvSpPr>
        <p:spPr>
          <a:xfrm>
            <a:off x="4007458" y="2706721"/>
            <a:ext cx="1456745" cy="461665"/>
          </a:xfrm>
          <a:prstGeom prst="rect">
            <a:avLst/>
          </a:prstGeom>
        </p:spPr>
        <p:txBody>
          <a:bodyPr wrap="none">
            <a:spAutoFit/>
          </a:bodyPr>
          <a:lstStyle/>
          <a:p>
            <a:pPr algn="ctr"/>
            <a:r>
              <a:rPr lang="fr-FR" sz="1200" dirty="0">
                <a:latin typeface="Calibri" panose="020F0502020204030204" pitchFamily="34" charset="0"/>
                <a:cs typeface="Calibri" panose="020F0502020204030204" pitchFamily="34" charset="0"/>
              </a:rPr>
              <a:t>Chrome à partir </a:t>
            </a:r>
          </a:p>
          <a:p>
            <a:pPr algn="ctr"/>
            <a:r>
              <a:rPr lang="fr-FR" sz="1200" dirty="0">
                <a:latin typeface="Calibri" panose="020F0502020204030204" pitchFamily="34" charset="0"/>
                <a:cs typeface="Calibri" panose="020F0502020204030204" pitchFamily="34" charset="0"/>
              </a:rPr>
              <a:t>de la version </a:t>
            </a:r>
            <a:r>
              <a:rPr lang="fr-FR" sz="1200" dirty="0" smtClean="0">
                <a:latin typeface="Calibri" panose="020F0502020204030204" pitchFamily="34" charset="0"/>
                <a:cs typeface="Calibri" panose="020F0502020204030204" pitchFamily="34" charset="0"/>
              </a:rPr>
              <a:t>v.112.0</a:t>
            </a:r>
            <a:endParaRPr lang="fr-FR" sz="1200"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xmlns="" id="{45AD55BB-32DA-4241-911C-A8304D54E1D9}"/>
              </a:ext>
            </a:extLst>
          </p:cNvPr>
          <p:cNvSpPr/>
          <p:nvPr/>
        </p:nvSpPr>
        <p:spPr>
          <a:xfrm>
            <a:off x="6095989" y="2614388"/>
            <a:ext cx="1256394" cy="646331"/>
          </a:xfrm>
          <a:prstGeom prst="rect">
            <a:avLst/>
          </a:prstGeom>
        </p:spPr>
        <p:txBody>
          <a:bodyPr wrap="square">
            <a:spAutoFit/>
          </a:bodyPr>
          <a:lstStyle/>
          <a:p>
            <a:pPr algn="ctr"/>
            <a:r>
              <a:rPr lang="fr-FR" sz="1200" dirty="0">
                <a:latin typeface="Calibri" panose="020F0502020204030204" pitchFamily="34" charset="0"/>
                <a:cs typeface="Calibri" panose="020F0502020204030204" pitchFamily="34" charset="0"/>
              </a:rPr>
              <a:t>Internet Explorer </a:t>
            </a:r>
          </a:p>
          <a:p>
            <a:pPr algn="ctr"/>
            <a:r>
              <a:rPr lang="fr-FR" sz="1200" dirty="0">
                <a:latin typeface="Calibri" panose="020F0502020204030204" pitchFamily="34" charset="0"/>
                <a:cs typeface="Calibri" panose="020F0502020204030204" pitchFamily="34" charset="0"/>
              </a:rPr>
              <a:t>à partir de la version v.11</a:t>
            </a:r>
          </a:p>
        </p:txBody>
      </p:sp>
      <p:sp>
        <p:nvSpPr>
          <p:cNvPr id="30" name="Rectangle 29">
            <a:extLst>
              <a:ext uri="{FF2B5EF4-FFF2-40B4-BE49-F238E27FC236}">
                <a16:creationId xmlns:a16="http://schemas.microsoft.com/office/drawing/2014/main" xmlns="" id="{2D3B8282-BD97-4CC1-BF8B-610E6D7B8FB4}"/>
              </a:ext>
            </a:extLst>
          </p:cNvPr>
          <p:cNvSpPr/>
          <p:nvPr/>
        </p:nvSpPr>
        <p:spPr>
          <a:xfrm>
            <a:off x="8631421" y="2706721"/>
            <a:ext cx="1299650" cy="461665"/>
          </a:xfrm>
          <a:prstGeom prst="rect">
            <a:avLst/>
          </a:prstGeom>
        </p:spPr>
        <p:txBody>
          <a:bodyPr wrap="none">
            <a:spAutoFit/>
          </a:bodyPr>
          <a:lstStyle/>
          <a:p>
            <a:pPr algn="ctr"/>
            <a:r>
              <a:rPr lang="fr-FR" sz="1200" dirty="0">
                <a:latin typeface="Calibri" panose="020F0502020204030204" pitchFamily="34" charset="0"/>
                <a:cs typeface="Calibri" panose="020F0502020204030204" pitchFamily="34" charset="0"/>
              </a:rPr>
              <a:t>Safari à partir </a:t>
            </a:r>
          </a:p>
          <a:p>
            <a:pPr algn="ctr"/>
            <a:r>
              <a:rPr lang="fr-FR" sz="1200" dirty="0">
                <a:latin typeface="Calibri" panose="020F0502020204030204" pitchFamily="34" charset="0"/>
                <a:cs typeface="Calibri" panose="020F0502020204030204" pitchFamily="34" charset="0"/>
              </a:rPr>
              <a:t>de la version v.5.0</a:t>
            </a:r>
          </a:p>
        </p:txBody>
      </p:sp>
      <p:sp>
        <p:nvSpPr>
          <p:cNvPr id="31" name="Rectangle 30">
            <a:extLst>
              <a:ext uri="{FF2B5EF4-FFF2-40B4-BE49-F238E27FC236}">
                <a16:creationId xmlns:a16="http://schemas.microsoft.com/office/drawing/2014/main" xmlns="" id="{72B4D926-7405-4A61-8927-DEFFAA1B8C88}"/>
              </a:ext>
            </a:extLst>
          </p:cNvPr>
          <p:cNvSpPr/>
          <p:nvPr/>
        </p:nvSpPr>
        <p:spPr>
          <a:xfrm>
            <a:off x="7324685" y="2706721"/>
            <a:ext cx="1456745" cy="461665"/>
          </a:xfrm>
          <a:prstGeom prst="rect">
            <a:avLst/>
          </a:prstGeom>
        </p:spPr>
        <p:txBody>
          <a:bodyPr wrap="none">
            <a:spAutoFit/>
          </a:bodyPr>
          <a:lstStyle/>
          <a:p>
            <a:pPr algn="ctr"/>
            <a:r>
              <a:rPr lang="fr-FR" sz="1200" dirty="0">
                <a:latin typeface="Calibri" panose="020F0502020204030204" pitchFamily="34" charset="0"/>
                <a:cs typeface="Calibri" panose="020F0502020204030204" pitchFamily="34" charset="0"/>
              </a:rPr>
              <a:t>Edge à partir </a:t>
            </a:r>
          </a:p>
          <a:p>
            <a:pPr algn="ctr"/>
            <a:r>
              <a:rPr lang="fr-FR" sz="1200" dirty="0">
                <a:latin typeface="Calibri" panose="020F0502020204030204" pitchFamily="34" charset="0"/>
                <a:cs typeface="Calibri" panose="020F0502020204030204" pitchFamily="34" charset="0"/>
              </a:rPr>
              <a:t>de la version </a:t>
            </a:r>
            <a:r>
              <a:rPr lang="fr-FR" sz="1200" dirty="0" smtClean="0">
                <a:latin typeface="Calibri" panose="020F0502020204030204" pitchFamily="34" charset="0"/>
                <a:cs typeface="Calibri" panose="020F0502020204030204" pitchFamily="34" charset="0"/>
              </a:rPr>
              <a:t>v.111.0</a:t>
            </a:r>
            <a:endParaRPr lang="fr-FR" sz="1200"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xmlns="" id="{E736F6C4-F96D-4FDA-BD9D-EF5BBF607E62}"/>
              </a:ext>
            </a:extLst>
          </p:cNvPr>
          <p:cNvSpPr/>
          <p:nvPr/>
        </p:nvSpPr>
        <p:spPr>
          <a:xfrm>
            <a:off x="2386660" y="1543051"/>
            <a:ext cx="3583611" cy="1710007"/>
          </a:xfrm>
          <a:prstGeom prst="rect">
            <a:avLst/>
          </a:prstGeom>
          <a:no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35" name="Rectangle 34">
            <a:extLst>
              <a:ext uri="{FF2B5EF4-FFF2-40B4-BE49-F238E27FC236}">
                <a16:creationId xmlns:a16="http://schemas.microsoft.com/office/drawing/2014/main" xmlns="" id="{E79B5354-5490-4C30-A51C-5852C11E2A1F}"/>
              </a:ext>
            </a:extLst>
          </p:cNvPr>
          <p:cNvSpPr/>
          <p:nvPr/>
        </p:nvSpPr>
        <p:spPr>
          <a:xfrm>
            <a:off x="5524500" y="1543051"/>
            <a:ext cx="445770" cy="1710007"/>
          </a:xfrm>
          <a:prstGeom prst="rect">
            <a:avLst/>
          </a:prstGeom>
          <a:solidFill>
            <a:srgbClr val="F5822A"/>
          </a:solidFill>
          <a:ln w="28575">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algn="ctr"/>
            <a:r>
              <a:rPr lang="fr-FR" b="1" dirty="0">
                <a:solidFill>
                  <a:schemeClr val="tx2"/>
                </a:solidFill>
                <a:latin typeface="Calibri" panose="020F0502020204030204" pitchFamily="34" charset="0"/>
                <a:cs typeface="Calibri" panose="020F0502020204030204" pitchFamily="34" charset="0"/>
              </a:rPr>
              <a:t>Recommandés</a:t>
            </a:r>
          </a:p>
        </p:txBody>
      </p:sp>
      <p:cxnSp>
        <p:nvCxnSpPr>
          <p:cNvPr id="36" name="Connecteur droit 35">
            <a:extLst>
              <a:ext uri="{FF2B5EF4-FFF2-40B4-BE49-F238E27FC236}">
                <a16:creationId xmlns:a16="http://schemas.microsoft.com/office/drawing/2014/main" xmlns="" id="{07B665EC-6070-4DF8-AE53-B1BC2C6353F2}"/>
              </a:ext>
            </a:extLst>
          </p:cNvPr>
          <p:cNvCxnSpPr>
            <a:cxnSpLocks/>
          </p:cNvCxnSpPr>
          <p:nvPr/>
        </p:nvCxnSpPr>
        <p:spPr>
          <a:xfrm>
            <a:off x="3947202" y="1543051"/>
            <a:ext cx="0" cy="1710007"/>
          </a:xfrm>
          <a:prstGeom prst="line">
            <a:avLst/>
          </a:prstGeom>
          <a:ln w="38100">
            <a:solidFill>
              <a:srgbClr val="F5822A"/>
            </a:solidFill>
            <a:tailEnd type="non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xmlns="" id="{A103B306-EDD1-41A2-A00A-53EDC5425B6F}"/>
              </a:ext>
            </a:extLst>
          </p:cNvPr>
          <p:cNvSpPr/>
          <p:nvPr/>
        </p:nvSpPr>
        <p:spPr>
          <a:xfrm>
            <a:off x="2258939" y="3600472"/>
            <a:ext cx="7677542" cy="828668"/>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1600" dirty="0">
                <a:solidFill>
                  <a:schemeClr val="tx1"/>
                </a:solidFill>
                <a:latin typeface="Calibri" panose="020F0502020204030204" pitchFamily="34" charset="0"/>
                <a:cs typeface="Calibri" panose="020F0502020204030204" pitchFamily="34" charset="0"/>
              </a:rPr>
              <a:t>Les performances de l’application peuvent varier en fonction des conditions locales d’accès au réseau. L’application a été optimisée pour que ces conditions locales impactent le moins possible l’utilisation de l’outil.</a:t>
            </a:r>
          </a:p>
        </p:txBody>
      </p:sp>
      <p:sp>
        <p:nvSpPr>
          <p:cNvPr id="22" name="Rectangle 21">
            <a:extLst>
              <a:ext uri="{FF2B5EF4-FFF2-40B4-BE49-F238E27FC236}">
                <a16:creationId xmlns:a16="http://schemas.microsoft.com/office/drawing/2014/main" xmlns="" id="{8C09C30D-EA57-4612-A6B8-F2202117B832}"/>
              </a:ext>
            </a:extLst>
          </p:cNvPr>
          <p:cNvSpPr/>
          <p:nvPr/>
        </p:nvSpPr>
        <p:spPr>
          <a:xfrm>
            <a:off x="2258939" y="4600612"/>
            <a:ext cx="7677542" cy="1503008"/>
          </a:xfrm>
          <a:prstGeom prst="rect">
            <a:avLst/>
          </a:prstGeom>
          <a:noFill/>
          <a:ln w="19050">
            <a:solidFill>
              <a:srgbClr val="0072BC"/>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algn="ctr"/>
            <a:endParaRPr lang="fr-FR" sz="1600" b="1" dirty="0">
              <a:solidFill>
                <a:schemeClr val="tx1"/>
              </a:solidFill>
              <a:latin typeface="Calibri" panose="020F0502020204030204" pitchFamily="34" charset="0"/>
              <a:cs typeface="Calibri" panose="020F0502020204030204" pitchFamily="34" charset="0"/>
            </a:endParaRPr>
          </a:p>
        </p:txBody>
      </p:sp>
      <p:sp>
        <p:nvSpPr>
          <p:cNvPr id="23" name="Freeform 165">
            <a:extLst>
              <a:ext uri="{FF2B5EF4-FFF2-40B4-BE49-F238E27FC236}">
                <a16:creationId xmlns:a16="http://schemas.microsoft.com/office/drawing/2014/main" xmlns="" id="{6E17D2BA-ED1F-4CA5-A98A-B16DF2058AEA}"/>
              </a:ext>
            </a:extLst>
          </p:cNvPr>
          <p:cNvSpPr>
            <a:spLocks noEditPoints="1"/>
          </p:cNvSpPr>
          <p:nvPr/>
        </p:nvSpPr>
        <p:spPr bwMode="auto">
          <a:xfrm>
            <a:off x="2493135" y="4727864"/>
            <a:ext cx="440991" cy="397129"/>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ZoneTexte 24">
            <a:extLst>
              <a:ext uri="{FF2B5EF4-FFF2-40B4-BE49-F238E27FC236}">
                <a16:creationId xmlns:a16="http://schemas.microsoft.com/office/drawing/2014/main" xmlns="" id="{534A4C0C-AC95-410D-8D94-311237443900}"/>
              </a:ext>
            </a:extLst>
          </p:cNvPr>
          <p:cNvSpPr txBox="1"/>
          <p:nvPr/>
        </p:nvSpPr>
        <p:spPr>
          <a:xfrm>
            <a:off x="3891328" y="4817563"/>
            <a:ext cx="5087951" cy="27443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b="1" dirty="0">
                <a:solidFill>
                  <a:srgbClr val="F5822A"/>
                </a:solidFill>
                <a:latin typeface="Calibri" panose="020F0502020204030204" pitchFamily="34" charset="0"/>
                <a:cs typeface="Calibri" panose="020F0502020204030204" pitchFamily="34" charset="0"/>
              </a:rPr>
              <a:t>Attention : Impressions à partir de l’application</a:t>
            </a:r>
          </a:p>
        </p:txBody>
      </p:sp>
      <p:sp>
        <p:nvSpPr>
          <p:cNvPr id="2" name="ZoneTexte 1">
            <a:extLst>
              <a:ext uri="{FF2B5EF4-FFF2-40B4-BE49-F238E27FC236}">
                <a16:creationId xmlns:a16="http://schemas.microsoft.com/office/drawing/2014/main" xmlns="" id="{CDFDF9E1-6359-46C4-B239-20FD67C91B6A}"/>
              </a:ext>
            </a:extLst>
          </p:cNvPr>
          <p:cNvSpPr txBox="1"/>
          <p:nvPr/>
        </p:nvSpPr>
        <p:spPr>
          <a:xfrm>
            <a:off x="3705803" y="5352117"/>
            <a:ext cx="5103575" cy="53424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fr-FR" sz="1600" b="1" dirty="0">
                <a:latin typeface="Calibri" panose="020F0502020204030204" pitchFamily="34" charset="0"/>
                <a:cs typeface="Calibri" panose="020F0502020204030204" pitchFamily="34" charset="0"/>
              </a:rPr>
              <a:t>Pour toutes les impressions à faire à partir de l’application,</a:t>
            </a:r>
          </a:p>
          <a:p>
            <a:pPr>
              <a:lnSpc>
                <a:spcPct val="85000"/>
              </a:lnSpc>
              <a:spcAft>
                <a:spcPts val="600"/>
              </a:spcAft>
              <a:buClr>
                <a:schemeClr val="accent2"/>
              </a:buClr>
              <a:buSzPct val="70000"/>
            </a:pPr>
            <a:r>
              <a:rPr lang="fr-FR" sz="1600" b="1" dirty="0">
                <a:latin typeface="Calibri" panose="020F0502020204030204" pitchFamily="34" charset="0"/>
                <a:cs typeface="Calibri" panose="020F0502020204030204" pitchFamily="34" charset="0"/>
              </a:rPr>
              <a:t>attention de bien ouvrir les documents avec </a:t>
            </a:r>
            <a:r>
              <a:rPr lang="fr-FR" sz="1600" b="1" dirty="0">
                <a:solidFill>
                  <a:srgbClr val="FF0000"/>
                </a:solidFill>
                <a:latin typeface="Calibri" panose="020F0502020204030204" pitchFamily="34" charset="0"/>
                <a:cs typeface="Calibri" panose="020F0502020204030204" pitchFamily="34" charset="0"/>
              </a:rPr>
              <a:t>Acrobat Reader</a:t>
            </a:r>
            <a:r>
              <a:rPr lang="fr-FR" sz="1600" b="1" dirty="0">
                <a:latin typeface="Calibri" panose="020F0502020204030204" pitchFamily="34" charset="0"/>
                <a:cs typeface="Calibri" panose="020F0502020204030204" pitchFamily="34" charset="0"/>
              </a:rPr>
              <a:t>. </a:t>
            </a:r>
          </a:p>
        </p:txBody>
      </p:sp>
      <p:sp>
        <p:nvSpPr>
          <p:cNvPr id="33" name="Freeform 235">
            <a:extLst>
              <a:ext uri="{FF2B5EF4-FFF2-40B4-BE49-F238E27FC236}">
                <a16:creationId xmlns:a16="http://schemas.microsoft.com/office/drawing/2014/main" xmlns="" id="{B1C9D70D-6B3F-4579-BB3F-04234CE03678}"/>
              </a:ext>
            </a:extLst>
          </p:cNvPr>
          <p:cNvSpPr/>
          <p:nvPr/>
        </p:nvSpPr>
        <p:spPr>
          <a:xfrm>
            <a:off x="9307831" y="4742419"/>
            <a:ext cx="440991" cy="407068"/>
          </a:xfrm>
          <a:custGeom>
            <a:avLst/>
            <a:gdLst/>
            <a:ahLst/>
            <a:cxnLst/>
            <a:rect l="l" t="t" r="r" b="b"/>
            <a:pathLst>
              <a:path w="468766" h="432707">
                <a:moveTo>
                  <a:pt x="99163" y="0"/>
                </a:moveTo>
                <a:lnTo>
                  <a:pt x="288471" y="0"/>
                </a:lnTo>
                <a:cubicBezTo>
                  <a:pt x="295983" y="0"/>
                  <a:pt x="304247" y="1878"/>
                  <a:pt x="313262" y="5634"/>
                </a:cubicBezTo>
                <a:cubicBezTo>
                  <a:pt x="322277" y="9390"/>
                  <a:pt x="329413" y="13898"/>
                  <a:pt x="334672" y="19156"/>
                </a:cubicBezTo>
                <a:lnTo>
                  <a:pt x="377492" y="61976"/>
                </a:lnTo>
                <a:cubicBezTo>
                  <a:pt x="382750" y="67235"/>
                  <a:pt x="387257" y="74372"/>
                  <a:pt x="391015" y="83386"/>
                </a:cubicBezTo>
                <a:cubicBezTo>
                  <a:pt x="394770" y="92401"/>
                  <a:pt x="396648" y="100665"/>
                  <a:pt x="396648" y="108177"/>
                </a:cubicBezTo>
                <a:lnTo>
                  <a:pt x="396648" y="180295"/>
                </a:lnTo>
                <a:lnTo>
                  <a:pt x="414678" y="180295"/>
                </a:lnTo>
                <a:cubicBezTo>
                  <a:pt x="429514" y="180295"/>
                  <a:pt x="442238" y="185600"/>
                  <a:pt x="452849" y="196211"/>
                </a:cubicBezTo>
                <a:cubicBezTo>
                  <a:pt x="463461" y="206822"/>
                  <a:pt x="468766" y="219546"/>
                  <a:pt x="468766" y="234383"/>
                </a:cubicBezTo>
                <a:lnTo>
                  <a:pt x="468766" y="351575"/>
                </a:lnTo>
                <a:cubicBezTo>
                  <a:pt x="468766" y="354016"/>
                  <a:pt x="467873" y="356129"/>
                  <a:pt x="466090" y="357913"/>
                </a:cubicBezTo>
                <a:cubicBezTo>
                  <a:pt x="464305" y="359697"/>
                  <a:pt x="462193" y="360589"/>
                  <a:pt x="459751" y="360589"/>
                </a:cubicBezTo>
                <a:lnTo>
                  <a:pt x="396648" y="360589"/>
                </a:lnTo>
                <a:lnTo>
                  <a:pt x="396648" y="405663"/>
                </a:lnTo>
                <a:cubicBezTo>
                  <a:pt x="396648" y="413175"/>
                  <a:pt x="394019" y="419561"/>
                  <a:pt x="388761" y="424819"/>
                </a:cubicBezTo>
                <a:cubicBezTo>
                  <a:pt x="383501" y="430078"/>
                  <a:pt x="377117" y="432707"/>
                  <a:pt x="369604" y="432707"/>
                </a:cubicBezTo>
                <a:lnTo>
                  <a:pt x="99163" y="432707"/>
                </a:lnTo>
                <a:cubicBezTo>
                  <a:pt x="91650" y="432707"/>
                  <a:pt x="85265" y="430078"/>
                  <a:pt x="80006" y="424819"/>
                </a:cubicBezTo>
                <a:cubicBezTo>
                  <a:pt x="74747" y="419561"/>
                  <a:pt x="72118" y="413175"/>
                  <a:pt x="72118" y="405663"/>
                </a:cubicBezTo>
                <a:lnTo>
                  <a:pt x="72118" y="360589"/>
                </a:lnTo>
                <a:lnTo>
                  <a:pt x="9015" y="360589"/>
                </a:lnTo>
                <a:cubicBezTo>
                  <a:pt x="6573" y="360589"/>
                  <a:pt x="4460" y="359697"/>
                  <a:pt x="2677" y="357913"/>
                </a:cubicBezTo>
                <a:cubicBezTo>
                  <a:pt x="892" y="356129"/>
                  <a:pt x="0" y="354016"/>
                  <a:pt x="0" y="351575"/>
                </a:cubicBezTo>
                <a:lnTo>
                  <a:pt x="0" y="234383"/>
                </a:lnTo>
                <a:cubicBezTo>
                  <a:pt x="0" y="219546"/>
                  <a:pt x="5306" y="206822"/>
                  <a:pt x="15917" y="196211"/>
                </a:cubicBezTo>
                <a:cubicBezTo>
                  <a:pt x="26528" y="185600"/>
                  <a:pt x="39252" y="180295"/>
                  <a:pt x="54089" y="180295"/>
                </a:cubicBezTo>
                <a:lnTo>
                  <a:pt x="72118" y="180295"/>
                </a:lnTo>
                <a:lnTo>
                  <a:pt x="72118" y="27044"/>
                </a:lnTo>
                <a:cubicBezTo>
                  <a:pt x="72118" y="19532"/>
                  <a:pt x="74747" y="13146"/>
                  <a:pt x="80006" y="7888"/>
                </a:cubicBezTo>
                <a:cubicBezTo>
                  <a:pt x="85265" y="2629"/>
                  <a:pt x="91650" y="0"/>
                  <a:pt x="99163" y="0"/>
                </a:cubicBezTo>
                <a:close/>
                <a:moveTo>
                  <a:pt x="108177" y="36059"/>
                </a:moveTo>
                <a:lnTo>
                  <a:pt x="108177" y="216354"/>
                </a:lnTo>
                <a:lnTo>
                  <a:pt x="360589" y="216354"/>
                </a:lnTo>
                <a:lnTo>
                  <a:pt x="360589" y="108177"/>
                </a:lnTo>
                <a:lnTo>
                  <a:pt x="315515" y="108177"/>
                </a:lnTo>
                <a:cubicBezTo>
                  <a:pt x="308003" y="108177"/>
                  <a:pt x="301618" y="105547"/>
                  <a:pt x="296359" y="100289"/>
                </a:cubicBezTo>
                <a:cubicBezTo>
                  <a:pt x="291101" y="95030"/>
                  <a:pt x="288471" y="88645"/>
                  <a:pt x="288471" y="81133"/>
                </a:cubicBezTo>
                <a:lnTo>
                  <a:pt x="288471" y="36059"/>
                </a:lnTo>
                <a:lnTo>
                  <a:pt x="108177" y="36059"/>
                </a:lnTo>
                <a:close/>
                <a:moveTo>
                  <a:pt x="414678" y="216354"/>
                </a:moveTo>
                <a:cubicBezTo>
                  <a:pt x="409795" y="216354"/>
                  <a:pt x="405569" y="218138"/>
                  <a:pt x="402001" y="221706"/>
                </a:cubicBezTo>
                <a:cubicBezTo>
                  <a:pt x="398432" y="225274"/>
                  <a:pt x="396648" y="229500"/>
                  <a:pt x="396648" y="234383"/>
                </a:cubicBezTo>
                <a:cubicBezTo>
                  <a:pt x="396648" y="239266"/>
                  <a:pt x="398432" y="243492"/>
                  <a:pt x="402001" y="247060"/>
                </a:cubicBezTo>
                <a:cubicBezTo>
                  <a:pt x="405569" y="250628"/>
                  <a:pt x="409795" y="252412"/>
                  <a:pt x="414678" y="252412"/>
                </a:cubicBezTo>
                <a:cubicBezTo>
                  <a:pt x="419560" y="252412"/>
                  <a:pt x="423786" y="250628"/>
                  <a:pt x="427355" y="247060"/>
                </a:cubicBezTo>
                <a:cubicBezTo>
                  <a:pt x="430923" y="243492"/>
                  <a:pt x="432707" y="239266"/>
                  <a:pt x="432707" y="234383"/>
                </a:cubicBezTo>
                <a:cubicBezTo>
                  <a:pt x="432707" y="229500"/>
                  <a:pt x="430923" y="225274"/>
                  <a:pt x="427355" y="221706"/>
                </a:cubicBezTo>
                <a:cubicBezTo>
                  <a:pt x="423786" y="218138"/>
                  <a:pt x="419560" y="216354"/>
                  <a:pt x="414678" y="216354"/>
                </a:cubicBezTo>
                <a:close/>
                <a:moveTo>
                  <a:pt x="108177" y="324530"/>
                </a:moveTo>
                <a:lnTo>
                  <a:pt x="108177" y="396648"/>
                </a:lnTo>
                <a:lnTo>
                  <a:pt x="360589" y="396648"/>
                </a:lnTo>
                <a:lnTo>
                  <a:pt x="360589" y="324530"/>
                </a:lnTo>
                <a:lnTo>
                  <a:pt x="108177" y="324530"/>
                </a:lnTo>
                <a:close/>
              </a:path>
            </a:pathLst>
          </a:custGeom>
          <a:solidFill>
            <a:srgbClr val="F58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Image 3"/>
          <p:cNvPicPr>
            <a:picLocks noChangeAspect="1"/>
          </p:cNvPicPr>
          <p:nvPr/>
        </p:nvPicPr>
        <p:blipFill rotWithShape="1">
          <a:blip r:embed="rId11"/>
          <a:srcRect l="18067" r="17110" b="132"/>
          <a:stretch/>
        </p:blipFill>
        <p:spPr>
          <a:xfrm>
            <a:off x="7441465" y="1700301"/>
            <a:ext cx="1082041" cy="937697"/>
          </a:xfrm>
          <a:prstGeom prst="rect">
            <a:avLst/>
          </a:prstGeom>
        </p:spPr>
      </p:pic>
    </p:spTree>
    <p:extLst>
      <p:ext uri="{BB962C8B-B14F-4D97-AF65-F5344CB8AC3E}">
        <p14:creationId xmlns:p14="http://schemas.microsoft.com/office/powerpoint/2010/main" val="205269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310220708"/>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13681"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 name="Title 1">
            <a:extLst>
              <a:ext uri="{FF2B5EF4-FFF2-40B4-BE49-F238E27FC236}">
                <a16:creationId xmlns:a16="http://schemas.microsoft.com/office/drawing/2014/main" xmlns="" id="{D07170DF-7452-4CB4-8C4D-2084DE2EF782}"/>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1. Se connecter à Expadon 2 – Module Certificats sanitaires (3/8) </a:t>
            </a:r>
          </a:p>
          <a:p>
            <a:pPr defTabSz="685800">
              <a:defRPr/>
            </a:pPr>
            <a:r>
              <a:rPr lang="fr-FR" b="0" i="1" dirty="0">
                <a:solidFill>
                  <a:srgbClr val="000000"/>
                </a:solidFill>
                <a:latin typeface="Calibri" panose="020F0502020204030204" pitchFamily="34" charset="0"/>
                <a:cs typeface="Calibri" panose="020F0502020204030204" pitchFamily="34" charset="0"/>
              </a:rPr>
              <a:t>Les identifiants : Création d’un compte </a:t>
            </a:r>
            <a:r>
              <a:rPr lang="fr-FR" b="0" i="1" dirty="0" smtClean="0">
                <a:solidFill>
                  <a:srgbClr val="000000"/>
                </a:solidFill>
                <a:latin typeface="Calibri" panose="020F0502020204030204" pitchFamily="34" charset="0"/>
                <a:cs typeface="Calibri" panose="020F0502020204030204" pitchFamily="34" charset="0"/>
              </a:rPr>
              <a:t>« </a:t>
            </a:r>
            <a:r>
              <a:rPr lang="fr-FR" b="0" i="1" dirty="0" err="1" smtClean="0">
                <a:solidFill>
                  <a:srgbClr val="000000"/>
                </a:solidFill>
                <a:latin typeface="Calibri" panose="020F0502020204030204" pitchFamily="34" charset="0"/>
                <a:cs typeface="Calibri" panose="020F0502020204030204" pitchFamily="34" charset="0"/>
              </a:rPr>
              <a:t>Moncompte</a:t>
            </a:r>
            <a:r>
              <a:rPr lang="fr-FR" b="0" i="1" dirty="0" smtClean="0">
                <a:solidFill>
                  <a:srgbClr val="000000"/>
                </a:solidFill>
                <a:latin typeface="Calibri" panose="020F0502020204030204" pitchFamily="34" charset="0"/>
                <a:cs typeface="Calibri" panose="020F0502020204030204" pitchFamily="34" charset="0"/>
              </a:rPr>
              <a:t> »</a:t>
            </a:r>
            <a:endParaRPr lang="fr-FR" b="0" i="1" dirty="0">
              <a:solidFill>
                <a:srgbClr val="000000"/>
              </a:solidFill>
              <a:latin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xmlns="" id="{D9E7EE5E-04EC-424A-91C7-1AD8001DCDB5}"/>
              </a:ext>
            </a:extLst>
          </p:cNvPr>
          <p:cNvSpPr txBox="1"/>
          <p:nvPr/>
        </p:nvSpPr>
        <p:spPr>
          <a:xfrm>
            <a:off x="2124716" y="1100124"/>
            <a:ext cx="9494910" cy="4200637"/>
          </a:xfrm>
          <a:prstGeom prst="rect">
            <a:avLst/>
          </a:prstGeom>
          <a:noFill/>
        </p:spPr>
        <p:txBody>
          <a:bodyPr wrap="square" lIns="0" tIns="27432" rIns="0" bIns="0" rtlCol="0">
            <a:spAutoFit/>
          </a:bodyPr>
          <a:lstStyle/>
          <a:p>
            <a:pPr marL="214313" indent="-214313" algn="just">
              <a:lnSpc>
                <a:spcPct val="85000"/>
              </a:lnSpc>
              <a:spcAft>
                <a:spcPts val="450"/>
              </a:spcAft>
              <a:buClr>
                <a:srgbClr val="0072BC"/>
              </a:buClr>
              <a:buSzPct val="100000"/>
              <a:buFont typeface="Arial" pitchFamily="34" charset="0"/>
              <a:buChar char="►"/>
            </a:pPr>
            <a:r>
              <a:rPr lang="fr-FR" dirty="0">
                <a:latin typeface="Calibri" panose="020F0502020204030204" pitchFamily="34" charset="0"/>
                <a:cs typeface="Calibri" panose="020F0502020204030204" pitchFamily="34" charset="0"/>
              </a:rPr>
              <a:t>Création préalable obligatoire d’un </a:t>
            </a:r>
            <a:r>
              <a:rPr lang="fr-FR" b="1" u="sng" dirty="0">
                <a:latin typeface="Calibri" panose="020F0502020204030204" pitchFamily="34" charset="0"/>
                <a:cs typeface="Calibri" panose="020F0502020204030204" pitchFamily="34" charset="0"/>
              </a:rPr>
              <a:t>compte « Mon compte »</a:t>
            </a:r>
          </a:p>
          <a:p>
            <a:pPr marL="742950" lvl="1" indent="-285750" algn="just">
              <a:lnSpc>
                <a:spcPct val="85000"/>
              </a:lnSpc>
              <a:spcAft>
                <a:spcPts val="450"/>
              </a:spcAft>
              <a:buClr>
                <a:srgbClr val="0072BC"/>
              </a:buClr>
              <a:buSzPct val="100000"/>
              <a:buFont typeface="Arial" panose="020B0604020202020204" pitchFamily="34" charset="0"/>
              <a:buChar char="•"/>
            </a:pPr>
            <a:r>
              <a:rPr lang="fr-FR" dirty="0">
                <a:latin typeface="Calibri" panose="020F0502020204030204" pitchFamily="34" charset="0"/>
                <a:cs typeface="Calibri" panose="020F0502020204030204" pitchFamily="34" charset="0"/>
              </a:rPr>
              <a:t>Démarche à effectuer en ligne sur </a:t>
            </a:r>
            <a:r>
              <a:rPr lang="fr-FR" dirty="0">
                <a:latin typeface="Calibri" panose="020F0502020204030204" pitchFamily="34" charset="0"/>
                <a:cs typeface="Calibri" panose="020F0502020204030204" pitchFamily="34" charset="0"/>
                <a:hlinkClick r:id="rId7"/>
              </a:rPr>
              <a:t>https://</a:t>
            </a:r>
            <a:r>
              <a:rPr lang="fr-FR" dirty="0" smtClean="0">
                <a:latin typeface="Calibri" panose="020F0502020204030204" pitchFamily="34" charset="0"/>
                <a:cs typeface="Calibri" panose="020F0502020204030204" pitchFamily="34" charset="0"/>
                <a:hlinkClick r:id="rId7"/>
              </a:rPr>
              <a:t>www.mesdemarches.agriculture.gouv.fr/demarches/exploitation-agricole/obtenir-un-droit-une-autorisation/article/me-connecter-a-mon-compte-pour</a:t>
            </a:r>
            <a:r>
              <a:rPr lang="fr-FR" dirty="0" smtClean="0">
                <a:latin typeface="Calibri" panose="020F0502020204030204" pitchFamily="34" charset="0"/>
                <a:cs typeface="Calibri" panose="020F0502020204030204" pitchFamily="34" charset="0"/>
              </a:rPr>
              <a:t> </a:t>
            </a:r>
          </a:p>
          <a:p>
            <a:pPr marL="742950" lvl="1" indent="-285750" algn="just">
              <a:lnSpc>
                <a:spcPct val="85000"/>
              </a:lnSpc>
              <a:spcAft>
                <a:spcPts val="450"/>
              </a:spcAft>
              <a:buClr>
                <a:srgbClr val="0072BC"/>
              </a:buClr>
              <a:buSzPct val="100000"/>
              <a:buFont typeface="Arial" panose="020B0604020202020204" pitchFamily="34" charset="0"/>
              <a:buChar char="•"/>
            </a:pPr>
            <a:r>
              <a:rPr lang="fr-FR" dirty="0" smtClean="0">
                <a:latin typeface="Calibri" panose="020F0502020204030204" pitchFamily="34" charset="0"/>
                <a:cs typeface="Calibri" panose="020F0502020204030204" pitchFamily="34" charset="0"/>
              </a:rPr>
              <a:t>Procédure </a:t>
            </a:r>
            <a:r>
              <a:rPr lang="fr-FR" dirty="0">
                <a:latin typeface="Calibri" panose="020F0502020204030204" pitchFamily="34" charset="0"/>
                <a:cs typeface="Calibri" panose="020F0502020204030204" pitchFamily="34" charset="0"/>
              </a:rPr>
              <a:t>décrite ci-dessous, </a:t>
            </a:r>
            <a:r>
              <a:rPr lang="fr-FR" dirty="0">
                <a:latin typeface="Calibri" panose="020F0502020204030204" pitchFamily="34" charset="0"/>
                <a:cs typeface="Calibri" panose="020F0502020204030204" pitchFamily="34" charset="0"/>
                <a:hlinkClick r:id="rId8" action="ppaction://hlinksldjump"/>
              </a:rPr>
              <a:t>ici</a:t>
            </a:r>
            <a:endParaRPr lang="fr-FR" dirty="0">
              <a:latin typeface="Calibri" panose="020F0502020204030204" pitchFamily="34" charset="0"/>
              <a:cs typeface="Calibri" panose="020F0502020204030204" pitchFamily="34" charset="0"/>
            </a:endParaRPr>
          </a:p>
          <a:p>
            <a:pPr marL="742950" lvl="1" indent="-285750" algn="just">
              <a:lnSpc>
                <a:spcPct val="85000"/>
              </a:lnSpc>
              <a:spcAft>
                <a:spcPts val="450"/>
              </a:spcAft>
              <a:buClr>
                <a:srgbClr val="0072BC"/>
              </a:buClr>
              <a:buSzPct val="100000"/>
              <a:buFont typeface="Arial" panose="020B0604020202020204" pitchFamily="34" charset="0"/>
              <a:buChar char="•"/>
            </a:pPr>
            <a:r>
              <a:rPr lang="fr-FR" dirty="0">
                <a:latin typeface="Calibri" panose="020F0502020204030204" pitchFamily="34" charset="0"/>
                <a:cs typeface="Calibri" panose="020F0502020204030204" pitchFamily="34" charset="0"/>
              </a:rPr>
              <a:t>Vous ne pouvez pas utiliser votre compte </a:t>
            </a:r>
            <a:r>
              <a:rPr lang="fr-FR" dirty="0" err="1">
                <a:latin typeface="Calibri" panose="020F0502020204030204" pitchFamily="34" charset="0"/>
                <a:cs typeface="Calibri" panose="020F0502020204030204" pitchFamily="34" charset="0"/>
              </a:rPr>
              <a:t>Exp@don</a:t>
            </a:r>
            <a:r>
              <a:rPr lang="fr-FR" dirty="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si </a:t>
            </a:r>
            <a:r>
              <a:rPr lang="fr-FR" dirty="0">
                <a:latin typeface="Calibri" panose="020F0502020204030204" pitchFamily="34" charset="0"/>
                <a:cs typeface="Calibri" panose="020F0502020204030204" pitchFamily="34" charset="0"/>
              </a:rPr>
              <a:t>vous en possédiez un.</a:t>
            </a:r>
          </a:p>
          <a:p>
            <a:pPr marL="214313" indent="-214313" algn="just">
              <a:lnSpc>
                <a:spcPct val="85000"/>
              </a:lnSpc>
              <a:spcAft>
                <a:spcPts val="450"/>
              </a:spcAft>
              <a:buClr>
                <a:srgbClr val="0072BC"/>
              </a:buClr>
              <a:buSzPct val="100000"/>
              <a:buFont typeface="Arial" pitchFamily="34" charset="0"/>
              <a:buChar char="►"/>
            </a:pPr>
            <a:endParaRPr lang="fr-FR" dirty="0">
              <a:latin typeface="Calibri" panose="020F0502020204030204" pitchFamily="34" charset="0"/>
              <a:cs typeface="Calibri" panose="020F0502020204030204" pitchFamily="34" charset="0"/>
            </a:endParaRPr>
          </a:p>
          <a:p>
            <a:pPr marL="214313" indent="-214313" algn="just">
              <a:lnSpc>
                <a:spcPct val="85000"/>
              </a:lnSpc>
              <a:spcAft>
                <a:spcPts val="450"/>
              </a:spcAft>
              <a:buClr>
                <a:srgbClr val="0072BC"/>
              </a:buClr>
              <a:buSzPct val="100000"/>
              <a:buFont typeface="Arial" pitchFamily="34" charset="0"/>
              <a:buChar char="►"/>
            </a:pPr>
            <a:r>
              <a:rPr lang="fr-FR" dirty="0">
                <a:latin typeface="Calibri" panose="020F0502020204030204" pitchFamily="34" charset="0"/>
                <a:cs typeface="Calibri" panose="020F0502020204030204" pitchFamily="34" charset="0"/>
              </a:rPr>
              <a:t>Ce compte est personnel et se caractérise par </a:t>
            </a:r>
            <a:r>
              <a:rPr lang="fr-FR" b="1" u="sng" dirty="0">
                <a:latin typeface="Calibri" panose="020F0502020204030204" pitchFamily="34" charset="0"/>
                <a:cs typeface="Calibri" panose="020F0502020204030204" pitchFamily="34" charset="0"/>
              </a:rPr>
              <a:t>un identifiant unique (adresse électronique) et un mot de passe</a:t>
            </a:r>
            <a:r>
              <a:rPr lang="fr-FR" dirty="0">
                <a:latin typeface="Calibri" panose="020F0502020204030204" pitchFamily="34" charset="0"/>
                <a:cs typeface="Calibri" panose="020F0502020204030204" pitchFamily="34" charset="0"/>
              </a:rPr>
              <a:t>.</a:t>
            </a:r>
          </a:p>
          <a:p>
            <a:pPr marL="214313" indent="-214313" algn="just">
              <a:lnSpc>
                <a:spcPct val="85000"/>
              </a:lnSpc>
              <a:spcAft>
                <a:spcPts val="450"/>
              </a:spcAft>
              <a:buClr>
                <a:srgbClr val="0072BC"/>
              </a:buClr>
              <a:buSzPct val="100000"/>
              <a:buFont typeface="Arial" pitchFamily="34" charset="0"/>
              <a:buChar char="►"/>
            </a:pPr>
            <a:endParaRPr lang="fr-FR" dirty="0">
              <a:latin typeface="Calibri" panose="020F0502020204030204" pitchFamily="34" charset="0"/>
              <a:cs typeface="Calibri" panose="020F0502020204030204" pitchFamily="34" charset="0"/>
            </a:endParaRPr>
          </a:p>
          <a:p>
            <a:pPr marL="214313" indent="-214313" algn="just">
              <a:lnSpc>
                <a:spcPct val="85000"/>
              </a:lnSpc>
              <a:spcAft>
                <a:spcPts val="450"/>
              </a:spcAft>
              <a:buClr>
                <a:srgbClr val="0072BC"/>
              </a:buClr>
              <a:buSzPct val="100000"/>
              <a:buFont typeface="Arial" pitchFamily="34" charset="0"/>
              <a:buChar char="►"/>
            </a:pPr>
            <a:endParaRPr lang="fr-FR" dirty="0">
              <a:latin typeface="Calibri" panose="020F0502020204030204" pitchFamily="34" charset="0"/>
              <a:cs typeface="Calibri" panose="020F0502020204030204" pitchFamily="34" charset="0"/>
            </a:endParaRPr>
          </a:p>
          <a:p>
            <a:pPr marL="214313" indent="-214313" algn="just">
              <a:lnSpc>
                <a:spcPct val="85000"/>
              </a:lnSpc>
              <a:spcAft>
                <a:spcPts val="450"/>
              </a:spcAft>
              <a:buClr>
                <a:srgbClr val="0072BC"/>
              </a:buClr>
              <a:buSzPct val="100000"/>
              <a:buFont typeface="Arial" pitchFamily="34" charset="0"/>
              <a:buChar char="►"/>
            </a:pPr>
            <a:endParaRPr lang="fr-FR" dirty="0">
              <a:latin typeface="Calibri" panose="020F0502020204030204" pitchFamily="34" charset="0"/>
              <a:cs typeface="Calibri" panose="020F0502020204030204" pitchFamily="34" charset="0"/>
            </a:endParaRPr>
          </a:p>
          <a:p>
            <a:pPr marL="214313" indent="-214313" algn="just">
              <a:lnSpc>
                <a:spcPct val="85000"/>
              </a:lnSpc>
              <a:spcAft>
                <a:spcPts val="450"/>
              </a:spcAft>
              <a:buClr>
                <a:srgbClr val="0072BC"/>
              </a:buClr>
              <a:buSzPct val="100000"/>
              <a:buFont typeface="Arial" pitchFamily="34" charset="0"/>
              <a:buChar char="►"/>
            </a:pPr>
            <a:endParaRPr lang="fr-FR" dirty="0">
              <a:latin typeface="Calibri" panose="020F0502020204030204" pitchFamily="34" charset="0"/>
              <a:cs typeface="Calibri" panose="020F0502020204030204" pitchFamily="34" charset="0"/>
            </a:endParaRPr>
          </a:p>
          <a:p>
            <a:pPr marL="214313" indent="-214313" algn="just">
              <a:lnSpc>
                <a:spcPct val="85000"/>
              </a:lnSpc>
              <a:spcAft>
                <a:spcPts val="450"/>
              </a:spcAft>
              <a:buClr>
                <a:srgbClr val="0072BC"/>
              </a:buClr>
              <a:buSzPct val="100000"/>
              <a:buFont typeface="Arial" pitchFamily="34" charset="0"/>
              <a:buChar char="►"/>
            </a:pPr>
            <a:r>
              <a:rPr lang="fr-FR" dirty="0">
                <a:latin typeface="Calibri" panose="020F0502020204030204" pitchFamily="34" charset="0"/>
                <a:cs typeface="Calibri" panose="020F0502020204030204" pitchFamily="34" charset="0"/>
              </a:rPr>
              <a:t>Ce compte permet (sous réserve de disposer des habilitations ad hoc) d’accéder aux différentes applications du ministère de l’Agriculture et </a:t>
            </a:r>
            <a:r>
              <a:rPr lang="fr-FR" dirty="0" smtClean="0">
                <a:latin typeface="Calibri" panose="020F0502020204030204" pitchFamily="34" charset="0"/>
                <a:cs typeface="Calibri" panose="020F0502020204030204" pitchFamily="34" charset="0"/>
              </a:rPr>
              <a:t>de la </a:t>
            </a:r>
            <a:r>
              <a:rPr lang="fr-FR" dirty="0">
                <a:latin typeface="Calibri" panose="020F0502020204030204" pitchFamily="34" charset="0"/>
                <a:cs typeface="Calibri" panose="020F0502020204030204" pitchFamily="34" charset="0"/>
              </a:rPr>
              <a:t>S</a:t>
            </a:r>
            <a:r>
              <a:rPr lang="fr-FR" dirty="0" smtClean="0">
                <a:latin typeface="Calibri" panose="020F0502020204030204" pitchFamily="34" charset="0"/>
                <a:cs typeface="Calibri" panose="020F0502020204030204" pitchFamily="34" charset="0"/>
              </a:rPr>
              <a:t>ouveraineté Alimentaire.</a:t>
            </a:r>
            <a:endParaRPr lang="fr-FR" dirty="0">
              <a:latin typeface="Calibri" panose="020F0502020204030204" pitchFamily="34" charset="0"/>
              <a:cs typeface="Calibri" panose="020F0502020204030204" pitchFamily="34" charset="0"/>
            </a:endParaRPr>
          </a:p>
        </p:txBody>
      </p:sp>
      <p:grpSp>
        <p:nvGrpSpPr>
          <p:cNvPr id="2" name="Groupe 1">
            <a:extLst>
              <a:ext uri="{FF2B5EF4-FFF2-40B4-BE49-F238E27FC236}">
                <a16:creationId xmlns:a16="http://schemas.microsoft.com/office/drawing/2014/main" xmlns="" id="{86E49197-FC6C-470E-8D3C-8896E19225EA}"/>
              </a:ext>
            </a:extLst>
          </p:cNvPr>
          <p:cNvGrpSpPr/>
          <p:nvPr/>
        </p:nvGrpSpPr>
        <p:grpSpPr>
          <a:xfrm>
            <a:off x="2383107" y="3792086"/>
            <a:ext cx="8718110" cy="703425"/>
            <a:chOff x="1675985" y="5419725"/>
            <a:chExt cx="8718110" cy="703425"/>
          </a:xfrm>
        </p:grpSpPr>
        <p:sp>
          <p:nvSpPr>
            <p:cNvPr id="5" name="Rectangle : coins arrondis 4">
              <a:extLst>
                <a:ext uri="{FF2B5EF4-FFF2-40B4-BE49-F238E27FC236}">
                  <a16:creationId xmlns:a16="http://schemas.microsoft.com/office/drawing/2014/main" xmlns="" id="{1FE862C2-11C3-439E-A900-D071ADF01007}"/>
                </a:ext>
              </a:extLst>
            </p:cNvPr>
            <p:cNvSpPr/>
            <p:nvPr/>
          </p:nvSpPr>
          <p:spPr>
            <a:xfrm>
              <a:off x="1675985" y="5419725"/>
              <a:ext cx="8718110" cy="703425"/>
            </a:xfrm>
            <a:prstGeom prst="roundRect">
              <a:avLst/>
            </a:prstGeom>
            <a:noFill/>
            <a:ln w="12700" cmpd="dbl">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6" name="Freeform 165">
              <a:extLst>
                <a:ext uri="{FF2B5EF4-FFF2-40B4-BE49-F238E27FC236}">
                  <a16:creationId xmlns:a16="http://schemas.microsoft.com/office/drawing/2014/main" xmlns="" id="{98763D64-FCD8-439C-B0F5-D52EFEE62A11}"/>
                </a:ext>
              </a:extLst>
            </p:cNvPr>
            <p:cNvSpPr>
              <a:spLocks noEditPoints="1"/>
            </p:cNvSpPr>
            <p:nvPr/>
          </p:nvSpPr>
          <p:spPr bwMode="auto">
            <a:xfrm>
              <a:off x="1934937" y="5627693"/>
              <a:ext cx="324003" cy="291777"/>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Rectangle 109">
              <a:extLst>
                <a:ext uri="{FF2B5EF4-FFF2-40B4-BE49-F238E27FC236}">
                  <a16:creationId xmlns:a16="http://schemas.microsoft.com/office/drawing/2014/main" xmlns="" id="{CE18B990-FAED-4B37-9772-37CCEF42A469}"/>
                </a:ext>
              </a:extLst>
            </p:cNvPr>
            <p:cNvSpPr/>
            <p:nvPr/>
          </p:nvSpPr>
          <p:spPr>
            <a:xfrm>
              <a:off x="2258940" y="5566972"/>
              <a:ext cx="7975385" cy="492443"/>
            </a:xfrm>
            <a:prstGeom prst="rect">
              <a:avLst/>
            </a:prstGeom>
          </p:spPr>
          <p:txBody>
            <a:bodyPr wrap="square" lIns="0" tIns="0" rIns="0" bIns="0">
              <a:spAutoFit/>
            </a:bodyPr>
            <a:lstStyle/>
            <a:p>
              <a:pPr algn="ctr"/>
              <a:r>
                <a:rPr lang="fr-FR" sz="1600" dirty="0">
                  <a:latin typeface="Calibri" panose="020F0502020204030204" pitchFamily="34" charset="0"/>
                  <a:cs typeface="Calibri" panose="020F0502020204030204" pitchFamily="34" charset="0"/>
                </a:rPr>
                <a:t> Le recours à un compte unique pour votre entreprise n’est pas recommandé pour des raisons de traçabilité et de sécurité</a:t>
              </a:r>
            </a:p>
          </p:txBody>
        </p:sp>
      </p:grpSp>
    </p:spTree>
    <p:extLst>
      <p:ext uri="{BB962C8B-B14F-4D97-AF65-F5344CB8AC3E}">
        <p14:creationId xmlns:p14="http://schemas.microsoft.com/office/powerpoint/2010/main" val="204622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2122011051"/>
              </p:ext>
            </p:extLst>
          </p:nvPr>
        </p:nvGraphicFramePr>
        <p:xfrm>
          <a:off x="-284558" y="858445"/>
          <a:ext cx="1190" cy="1190"/>
        </p:xfrm>
        <a:graphic>
          <a:graphicData uri="http://schemas.openxmlformats.org/presentationml/2006/ole">
            <mc:AlternateContent xmlns:mc="http://schemas.openxmlformats.org/markup-compatibility/2006">
              <mc:Choice xmlns:v="urn:schemas-microsoft-com:vml" Requires="v">
                <p:oleObj spid="_x0000_s14706" name="Diapositive think-cell" r:id="rId5" imgW="360" imgH="360" progId="TCLayout.ActiveDocument.1">
                  <p:embed/>
                </p:oleObj>
              </mc:Choice>
              <mc:Fallback>
                <p:oleObj name="Diapositive think-cell" r:id="rId5" imgW="360" imgH="360" progId="TCLayout.ActiveDocument.1">
                  <p:embed/>
                  <p:pic>
                    <p:nvPicPr>
                      <p:cNvPr id="19" name="Object 1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58" y="858445"/>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a:extLst>
              <a:ext uri="{FF2B5EF4-FFF2-40B4-BE49-F238E27FC236}">
                <a16:creationId xmlns:a16="http://schemas.microsoft.com/office/drawing/2014/main" xmlns="" id="{2C3AA48D-92B2-4A10-A4C3-6DD98503FBB6}"/>
              </a:ext>
            </a:extLst>
          </p:cNvPr>
          <p:cNvSpPr txBox="1">
            <a:spLocks/>
          </p:cNvSpPr>
          <p:nvPr/>
        </p:nvSpPr>
        <p:spPr>
          <a:xfrm>
            <a:off x="2258940" y="57150"/>
            <a:ext cx="7975385" cy="6453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1800" b="1" kern="1200">
                <a:solidFill>
                  <a:srgbClr val="808080"/>
                </a:solidFill>
                <a:latin typeface="+mn-lt"/>
                <a:ea typeface="+mj-ea"/>
                <a:cs typeface="Arial" pitchFamily="34" charset="0"/>
              </a:defRPr>
            </a:lvl1pPr>
          </a:lstStyle>
          <a:p>
            <a:pPr defTabSz="685800">
              <a:defRPr/>
            </a:pPr>
            <a:r>
              <a:rPr lang="fr-FR" sz="2000" dirty="0">
                <a:solidFill>
                  <a:srgbClr val="000000"/>
                </a:solidFill>
                <a:latin typeface="Calibri" panose="020F0502020204030204" pitchFamily="34" charset="0"/>
                <a:cs typeface="Calibri" panose="020F0502020204030204" pitchFamily="34" charset="0"/>
              </a:rPr>
              <a:t>1. Se connecter à Expadon 2 – Module Certificats sanitaires (4/8) </a:t>
            </a:r>
          </a:p>
          <a:p>
            <a:pPr defTabSz="685800">
              <a:defRPr/>
            </a:pPr>
            <a:r>
              <a:rPr lang="fr-FR" b="0" i="1" dirty="0">
                <a:solidFill>
                  <a:srgbClr val="000000"/>
                </a:solidFill>
                <a:latin typeface="Calibri" panose="020F0502020204030204" pitchFamily="34" charset="0"/>
                <a:cs typeface="Calibri" panose="020F0502020204030204" pitchFamily="34" charset="0"/>
              </a:rPr>
              <a:t>Création de votre compte </a:t>
            </a:r>
            <a:r>
              <a:rPr lang="fr-FR" b="0" i="1" dirty="0" smtClean="0">
                <a:solidFill>
                  <a:srgbClr val="000000"/>
                </a:solidFill>
                <a:latin typeface="Calibri" panose="020F0502020204030204" pitchFamily="34" charset="0"/>
                <a:cs typeface="Calibri" panose="020F0502020204030204" pitchFamily="34" charset="0"/>
              </a:rPr>
              <a:t>« </a:t>
            </a:r>
            <a:r>
              <a:rPr lang="fr-FR" b="0" i="1" dirty="0" err="1" smtClean="0">
                <a:solidFill>
                  <a:srgbClr val="000000"/>
                </a:solidFill>
                <a:latin typeface="Calibri" panose="020F0502020204030204" pitchFamily="34" charset="0"/>
                <a:cs typeface="Calibri" panose="020F0502020204030204" pitchFamily="34" charset="0"/>
              </a:rPr>
              <a:t>Moncompote</a:t>
            </a:r>
            <a:r>
              <a:rPr lang="fr-FR" b="0" i="1" dirty="0" smtClean="0">
                <a:solidFill>
                  <a:srgbClr val="000000"/>
                </a:solidFill>
                <a:latin typeface="Calibri" panose="020F0502020204030204" pitchFamily="34" charset="0"/>
                <a:cs typeface="Calibri" panose="020F0502020204030204" pitchFamily="34" charset="0"/>
              </a:rPr>
              <a:t> »</a:t>
            </a:r>
            <a:r>
              <a:rPr lang="fr-FR" b="0" i="1" dirty="0" smtClean="0">
                <a:solidFill>
                  <a:srgbClr val="000000"/>
                </a:solidFill>
                <a:latin typeface="Calibri" panose="020F0502020204030204" pitchFamily="34" charset="0"/>
                <a:cs typeface="Calibri" panose="020F0502020204030204" pitchFamily="34" charset="0"/>
              </a:rPr>
              <a:t> </a:t>
            </a:r>
            <a:r>
              <a:rPr lang="fr-FR" b="0" i="1" dirty="0">
                <a:solidFill>
                  <a:srgbClr val="000000"/>
                </a:solidFill>
                <a:latin typeface="Calibri" panose="020F0502020204030204" pitchFamily="34" charset="0"/>
                <a:cs typeface="Calibri" panose="020F0502020204030204" pitchFamily="34" charset="0"/>
              </a:rPr>
              <a:t>1/3</a:t>
            </a:r>
            <a:endParaRPr lang="fr-FR" sz="1200" b="0" i="1" dirty="0">
              <a:solidFill>
                <a:srgbClr val="000000"/>
              </a:solidFill>
              <a:latin typeface="Calibri" panose="020F0502020204030204" pitchFamily="34" charset="0"/>
              <a:cs typeface="Calibri" panose="020F0502020204030204" pitchFamily="34" charset="0"/>
            </a:endParaRPr>
          </a:p>
        </p:txBody>
      </p:sp>
      <p:sp>
        <p:nvSpPr>
          <p:cNvPr id="23" name="Rectangle 106">
            <a:extLst>
              <a:ext uri="{FF2B5EF4-FFF2-40B4-BE49-F238E27FC236}">
                <a16:creationId xmlns:a16="http://schemas.microsoft.com/office/drawing/2014/main" xmlns="" id="{991B0FE1-C815-4E67-9212-529B0705D1E9}"/>
              </a:ext>
            </a:extLst>
          </p:cNvPr>
          <p:cNvSpPr/>
          <p:nvPr/>
        </p:nvSpPr>
        <p:spPr>
          <a:xfrm>
            <a:off x="1162050" y="1051782"/>
            <a:ext cx="11125200" cy="276999"/>
          </a:xfrm>
          <a:prstGeom prst="rect">
            <a:avLst/>
          </a:prstGeom>
        </p:spPr>
        <p:txBody>
          <a:bodyPr wrap="square" lIns="0" tIns="0" rIns="0" bIns="0">
            <a:spAutoFit/>
          </a:bodyPr>
          <a:lstStyle/>
          <a:p>
            <a:r>
              <a:rPr lang="en-US" dirty="0">
                <a:latin typeface="Calibri" panose="020F0502020204030204" pitchFamily="34" charset="0"/>
                <a:cs typeface="Calibri" panose="020F0502020204030204" pitchFamily="34" charset="0"/>
              </a:rPr>
              <a:t>Se </a:t>
            </a:r>
            <a:r>
              <a:rPr lang="en-US" dirty="0" err="1">
                <a:latin typeface="Calibri" panose="020F0502020204030204" pitchFamily="34" charset="0"/>
                <a:cs typeface="Calibri" panose="020F0502020204030204" pitchFamily="34" charset="0"/>
              </a:rPr>
              <a:t>rendre</a:t>
            </a:r>
            <a:r>
              <a:rPr lang="en-US" dirty="0">
                <a:latin typeface="Calibri" panose="020F0502020204030204" pitchFamily="34" charset="0"/>
                <a:cs typeface="Calibri" panose="020F0502020204030204" pitchFamily="34" charset="0"/>
              </a:rPr>
              <a:t> à </a:t>
            </a:r>
            <a:r>
              <a:rPr lang="en-US" dirty="0" err="1">
                <a:latin typeface="Calibri" panose="020F0502020204030204" pitchFamily="34" charset="0"/>
                <a:cs typeface="Calibri" panose="020F0502020204030204" pitchFamily="34" charset="0"/>
              </a:rPr>
              <a:t>l’adresse</a:t>
            </a:r>
            <a:r>
              <a:rPr lang="en-US" dirty="0">
                <a:latin typeface="Calibri" panose="020F0502020204030204" pitchFamily="34" charset="0"/>
                <a:cs typeface="Calibri" panose="020F0502020204030204" pitchFamily="34" charset="0"/>
              </a:rPr>
              <a:t> URL </a:t>
            </a:r>
            <a:r>
              <a:rPr lang="en-US" dirty="0" err="1">
                <a:latin typeface="Calibri" panose="020F0502020204030204" pitchFamily="34" charset="0"/>
                <a:cs typeface="Calibri" panose="020F0502020204030204" pitchFamily="34" charset="0"/>
              </a:rPr>
              <a:t>suivante</a:t>
            </a:r>
            <a:r>
              <a:rPr lang="en-US" dirty="0">
                <a:latin typeface="Calibri" panose="020F0502020204030204" pitchFamily="34" charset="0"/>
                <a:cs typeface="Calibri" panose="020F0502020204030204" pitchFamily="34" charset="0"/>
              </a:rPr>
              <a:t> </a:t>
            </a:r>
            <a:r>
              <a:rPr lang="en-US" spc="114" dirty="0">
                <a:latin typeface="Calibri" panose="020F0502020204030204" pitchFamily="34" charset="0"/>
                <a:cs typeface="Calibri" panose="020F0502020204030204" pitchFamily="34" charset="0"/>
              </a:rPr>
              <a:t>: </a:t>
            </a:r>
            <a:r>
              <a:rPr lang="fr-FR" sz="1600" b="1" u="sng" dirty="0">
                <a:solidFill>
                  <a:srgbClr val="0563C1"/>
                </a:solidFill>
                <a:effectLst/>
                <a:latin typeface="Calibri" panose="020F0502020204030204" pitchFamily="34" charset="0"/>
                <a:ea typeface="Calibri" panose="020F0502020204030204" pitchFamily="34" charset="0"/>
                <a:hlinkClick r:id="rId7"/>
              </a:rPr>
              <a:t>https://moncompte.agriculture.gouv.fr/individus/inscription.xhtml</a:t>
            </a:r>
            <a:endParaRPr lang="en-US" sz="1400" u="sng" spc="-294" dirty="0">
              <a:solidFill>
                <a:srgbClr val="000080"/>
              </a:solidFill>
              <a:latin typeface="Calibri" panose="020F0502020204030204" pitchFamily="34" charset="0"/>
              <a:cs typeface="Calibri" panose="020F0502020204030204" pitchFamily="34" charset="0"/>
              <a:hlinkClick r:id="rId8"/>
            </a:endParaRPr>
          </a:p>
        </p:txBody>
      </p:sp>
      <p:pic>
        <p:nvPicPr>
          <p:cNvPr id="3" name="Image 2">
            <a:extLst>
              <a:ext uri="{FF2B5EF4-FFF2-40B4-BE49-F238E27FC236}">
                <a16:creationId xmlns:a16="http://schemas.microsoft.com/office/drawing/2014/main" xmlns="" id="{5E3E1E56-DBA6-4647-B89B-7C8C7B2CA35C}"/>
              </a:ext>
            </a:extLst>
          </p:cNvPr>
          <p:cNvPicPr>
            <a:picLocks noChangeAspect="1"/>
          </p:cNvPicPr>
          <p:nvPr/>
        </p:nvPicPr>
        <p:blipFill>
          <a:blip r:embed="rId9"/>
          <a:stretch>
            <a:fillRect/>
          </a:stretch>
        </p:blipFill>
        <p:spPr>
          <a:xfrm>
            <a:off x="2865019" y="1453417"/>
            <a:ext cx="6155155" cy="3872449"/>
          </a:xfrm>
          <a:prstGeom prst="rect">
            <a:avLst/>
          </a:prstGeom>
        </p:spPr>
      </p:pic>
      <p:grpSp>
        <p:nvGrpSpPr>
          <p:cNvPr id="9" name="Groupe 8">
            <a:extLst>
              <a:ext uri="{FF2B5EF4-FFF2-40B4-BE49-F238E27FC236}">
                <a16:creationId xmlns:a16="http://schemas.microsoft.com/office/drawing/2014/main" xmlns="" id="{FFC74DF4-C7B8-4A1F-A99E-106843155C9E}"/>
              </a:ext>
            </a:extLst>
          </p:cNvPr>
          <p:cNvGrpSpPr/>
          <p:nvPr/>
        </p:nvGrpSpPr>
        <p:grpSpPr>
          <a:xfrm>
            <a:off x="1810209" y="5404583"/>
            <a:ext cx="8718110" cy="703425"/>
            <a:chOff x="1675985" y="5419725"/>
            <a:chExt cx="8718110" cy="703425"/>
          </a:xfrm>
        </p:grpSpPr>
        <p:sp>
          <p:nvSpPr>
            <p:cNvPr id="12" name="Rectangle : coins arrondis 11">
              <a:extLst>
                <a:ext uri="{FF2B5EF4-FFF2-40B4-BE49-F238E27FC236}">
                  <a16:creationId xmlns:a16="http://schemas.microsoft.com/office/drawing/2014/main" xmlns="" id="{C1737841-71DC-443F-B108-56673092EB2F}"/>
                </a:ext>
              </a:extLst>
            </p:cNvPr>
            <p:cNvSpPr/>
            <p:nvPr/>
          </p:nvSpPr>
          <p:spPr>
            <a:xfrm>
              <a:off x="1675985" y="5419725"/>
              <a:ext cx="8718110" cy="703425"/>
            </a:xfrm>
            <a:prstGeom prst="roundRect">
              <a:avLst/>
            </a:prstGeom>
            <a:noFill/>
            <a:ln w="12700" cmpd="dbl">
              <a:solidFill>
                <a:srgbClr val="F5822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dirty="0">
                <a:solidFill>
                  <a:schemeClr val="tx1"/>
                </a:solidFill>
              </a:endParaRPr>
            </a:p>
          </p:txBody>
        </p:sp>
        <p:sp>
          <p:nvSpPr>
            <p:cNvPr id="14" name="Freeform 165">
              <a:extLst>
                <a:ext uri="{FF2B5EF4-FFF2-40B4-BE49-F238E27FC236}">
                  <a16:creationId xmlns:a16="http://schemas.microsoft.com/office/drawing/2014/main" xmlns="" id="{F37B07AF-362C-4D9C-8848-2C92E8A5CC9D}"/>
                </a:ext>
              </a:extLst>
            </p:cNvPr>
            <p:cNvSpPr>
              <a:spLocks noEditPoints="1"/>
            </p:cNvSpPr>
            <p:nvPr/>
          </p:nvSpPr>
          <p:spPr bwMode="auto">
            <a:xfrm>
              <a:off x="1934937" y="5627693"/>
              <a:ext cx="324003" cy="291777"/>
            </a:xfrm>
            <a:custGeom>
              <a:avLst/>
              <a:gdLst>
                <a:gd name="T0" fmla="*/ 4 w 178"/>
                <a:gd name="T1" fmla="*/ 144 h 160"/>
                <a:gd name="T2" fmla="*/ 2 w 178"/>
                <a:gd name="T3" fmla="*/ 156 h 160"/>
                <a:gd name="T4" fmla="*/ 13 w 178"/>
                <a:gd name="T5" fmla="*/ 160 h 160"/>
                <a:gd name="T6" fmla="*/ 165 w 178"/>
                <a:gd name="T7" fmla="*/ 160 h 160"/>
                <a:gd name="T8" fmla="*/ 176 w 178"/>
                <a:gd name="T9" fmla="*/ 156 h 160"/>
                <a:gd name="T10" fmla="*/ 174 w 178"/>
                <a:gd name="T11" fmla="*/ 144 h 160"/>
                <a:gd name="T12" fmla="*/ 98 w 178"/>
                <a:gd name="T13" fmla="*/ 8 h 160"/>
                <a:gd name="T14" fmla="*/ 89 w 178"/>
                <a:gd name="T15" fmla="*/ 0 h 160"/>
                <a:gd name="T16" fmla="*/ 80 w 178"/>
                <a:gd name="T17" fmla="*/ 8 h 160"/>
                <a:gd name="T18" fmla="*/ 4 w 178"/>
                <a:gd name="T19" fmla="*/ 144 h 160"/>
                <a:gd name="T20" fmla="*/ 96 w 178"/>
                <a:gd name="T21" fmla="*/ 147 h 160"/>
                <a:gd name="T22" fmla="*/ 89 w 178"/>
                <a:gd name="T23" fmla="*/ 150 h 160"/>
                <a:gd name="T24" fmla="*/ 82 w 178"/>
                <a:gd name="T25" fmla="*/ 147 h 160"/>
                <a:gd name="T26" fmla="*/ 78 w 178"/>
                <a:gd name="T27" fmla="*/ 139 h 160"/>
                <a:gd name="T28" fmla="*/ 81 w 178"/>
                <a:gd name="T29" fmla="*/ 132 h 160"/>
                <a:gd name="T30" fmla="*/ 89 w 178"/>
                <a:gd name="T31" fmla="*/ 129 h 160"/>
                <a:gd name="T32" fmla="*/ 96 w 178"/>
                <a:gd name="T33" fmla="*/ 132 h 160"/>
                <a:gd name="T34" fmla="*/ 100 w 178"/>
                <a:gd name="T35" fmla="*/ 139 h 160"/>
                <a:gd name="T36" fmla="*/ 96 w 178"/>
                <a:gd name="T37" fmla="*/ 147 h 160"/>
                <a:gd name="T38" fmla="*/ 89 w 178"/>
                <a:gd name="T39" fmla="*/ 43 h 160"/>
                <a:gd name="T40" fmla="*/ 98 w 178"/>
                <a:gd name="T41" fmla="*/ 48 h 160"/>
                <a:gd name="T42" fmla="*/ 100 w 178"/>
                <a:gd name="T43" fmla="*/ 60 h 160"/>
                <a:gd name="T44" fmla="*/ 99 w 178"/>
                <a:gd name="T45" fmla="*/ 69 h 160"/>
                <a:gd name="T46" fmla="*/ 96 w 178"/>
                <a:gd name="T47" fmla="*/ 104 h 160"/>
                <a:gd name="T48" fmla="*/ 94 w 178"/>
                <a:gd name="T49" fmla="*/ 113 h 160"/>
                <a:gd name="T50" fmla="*/ 89 w 178"/>
                <a:gd name="T51" fmla="*/ 116 h 160"/>
                <a:gd name="T52" fmla="*/ 83 w 178"/>
                <a:gd name="T53" fmla="*/ 113 h 160"/>
                <a:gd name="T54" fmla="*/ 81 w 178"/>
                <a:gd name="T55" fmla="*/ 104 h 160"/>
                <a:gd name="T56" fmla="*/ 79 w 178"/>
                <a:gd name="T57" fmla="*/ 70 h 160"/>
                <a:gd name="T58" fmla="*/ 78 w 178"/>
                <a:gd name="T59" fmla="*/ 56 h 160"/>
                <a:gd name="T60" fmla="*/ 81 w 178"/>
                <a:gd name="T61" fmla="*/ 47 h 160"/>
                <a:gd name="T62" fmla="*/ 89 w 178"/>
                <a:gd name="T63"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60">
                  <a:moveTo>
                    <a:pt x="4" y="144"/>
                  </a:moveTo>
                  <a:cubicBezTo>
                    <a:pt x="1" y="149"/>
                    <a:pt x="0" y="153"/>
                    <a:pt x="2" y="156"/>
                  </a:cubicBezTo>
                  <a:cubicBezTo>
                    <a:pt x="3" y="158"/>
                    <a:pt x="7" y="160"/>
                    <a:pt x="13" y="160"/>
                  </a:cubicBezTo>
                  <a:cubicBezTo>
                    <a:pt x="165" y="160"/>
                    <a:pt x="165" y="160"/>
                    <a:pt x="165" y="160"/>
                  </a:cubicBezTo>
                  <a:cubicBezTo>
                    <a:pt x="170" y="160"/>
                    <a:pt x="174" y="158"/>
                    <a:pt x="176" y="156"/>
                  </a:cubicBezTo>
                  <a:cubicBezTo>
                    <a:pt x="178" y="153"/>
                    <a:pt x="177" y="149"/>
                    <a:pt x="174" y="144"/>
                  </a:cubicBezTo>
                  <a:cubicBezTo>
                    <a:pt x="98" y="8"/>
                    <a:pt x="98" y="8"/>
                    <a:pt x="98" y="8"/>
                  </a:cubicBezTo>
                  <a:cubicBezTo>
                    <a:pt x="95" y="3"/>
                    <a:pt x="92" y="0"/>
                    <a:pt x="89" y="0"/>
                  </a:cubicBezTo>
                  <a:cubicBezTo>
                    <a:pt x="86" y="0"/>
                    <a:pt x="83" y="3"/>
                    <a:pt x="80" y="8"/>
                  </a:cubicBezTo>
                  <a:lnTo>
                    <a:pt x="4" y="144"/>
                  </a:lnTo>
                  <a:close/>
                  <a:moveTo>
                    <a:pt x="96" y="147"/>
                  </a:moveTo>
                  <a:cubicBezTo>
                    <a:pt x="94" y="149"/>
                    <a:pt x="92" y="150"/>
                    <a:pt x="89" y="150"/>
                  </a:cubicBezTo>
                  <a:cubicBezTo>
                    <a:pt x="86" y="150"/>
                    <a:pt x="84" y="149"/>
                    <a:pt x="82" y="147"/>
                  </a:cubicBezTo>
                  <a:cubicBezTo>
                    <a:pt x="79" y="145"/>
                    <a:pt x="78" y="143"/>
                    <a:pt x="78" y="139"/>
                  </a:cubicBezTo>
                  <a:cubicBezTo>
                    <a:pt x="78" y="136"/>
                    <a:pt x="79" y="134"/>
                    <a:pt x="81" y="132"/>
                  </a:cubicBezTo>
                  <a:cubicBezTo>
                    <a:pt x="83" y="130"/>
                    <a:pt x="86" y="129"/>
                    <a:pt x="89" y="129"/>
                  </a:cubicBezTo>
                  <a:cubicBezTo>
                    <a:pt x="92" y="129"/>
                    <a:pt x="94" y="130"/>
                    <a:pt x="96" y="132"/>
                  </a:cubicBezTo>
                  <a:cubicBezTo>
                    <a:pt x="99" y="134"/>
                    <a:pt x="100" y="136"/>
                    <a:pt x="100" y="139"/>
                  </a:cubicBezTo>
                  <a:cubicBezTo>
                    <a:pt x="100" y="143"/>
                    <a:pt x="99" y="145"/>
                    <a:pt x="96" y="147"/>
                  </a:cubicBezTo>
                  <a:close/>
                  <a:moveTo>
                    <a:pt x="89" y="43"/>
                  </a:moveTo>
                  <a:cubicBezTo>
                    <a:pt x="93" y="43"/>
                    <a:pt x="96" y="45"/>
                    <a:pt x="98" y="48"/>
                  </a:cubicBezTo>
                  <a:cubicBezTo>
                    <a:pt x="99" y="50"/>
                    <a:pt x="100" y="54"/>
                    <a:pt x="100" y="60"/>
                  </a:cubicBezTo>
                  <a:cubicBezTo>
                    <a:pt x="100" y="63"/>
                    <a:pt x="99" y="66"/>
                    <a:pt x="99" y="69"/>
                  </a:cubicBezTo>
                  <a:cubicBezTo>
                    <a:pt x="96" y="104"/>
                    <a:pt x="96" y="104"/>
                    <a:pt x="96" y="104"/>
                  </a:cubicBezTo>
                  <a:cubicBezTo>
                    <a:pt x="96" y="108"/>
                    <a:pt x="95" y="111"/>
                    <a:pt x="94" y="113"/>
                  </a:cubicBezTo>
                  <a:cubicBezTo>
                    <a:pt x="93" y="115"/>
                    <a:pt x="91" y="116"/>
                    <a:pt x="89" y="116"/>
                  </a:cubicBezTo>
                  <a:cubicBezTo>
                    <a:pt x="86" y="116"/>
                    <a:pt x="84" y="115"/>
                    <a:pt x="83" y="113"/>
                  </a:cubicBezTo>
                  <a:cubicBezTo>
                    <a:pt x="82" y="111"/>
                    <a:pt x="82" y="108"/>
                    <a:pt x="81" y="104"/>
                  </a:cubicBezTo>
                  <a:cubicBezTo>
                    <a:pt x="79" y="70"/>
                    <a:pt x="79" y="70"/>
                    <a:pt x="79" y="70"/>
                  </a:cubicBezTo>
                  <a:cubicBezTo>
                    <a:pt x="79" y="63"/>
                    <a:pt x="78" y="59"/>
                    <a:pt x="78" y="56"/>
                  </a:cubicBezTo>
                  <a:cubicBezTo>
                    <a:pt x="78" y="52"/>
                    <a:pt x="79" y="49"/>
                    <a:pt x="81" y="47"/>
                  </a:cubicBezTo>
                  <a:cubicBezTo>
                    <a:pt x="83" y="44"/>
                    <a:pt x="86" y="43"/>
                    <a:pt x="89" y="43"/>
                  </a:cubicBezTo>
                  <a:close/>
                </a:path>
              </a:pathLst>
            </a:custGeom>
            <a:solidFill>
              <a:srgbClr val="F5822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Rectangle 109">
              <a:extLst>
                <a:ext uri="{FF2B5EF4-FFF2-40B4-BE49-F238E27FC236}">
                  <a16:creationId xmlns:a16="http://schemas.microsoft.com/office/drawing/2014/main" xmlns="" id="{408C50CF-3C4B-4675-B59B-C9D5E0DA39C8}"/>
                </a:ext>
              </a:extLst>
            </p:cNvPr>
            <p:cNvSpPr/>
            <p:nvPr/>
          </p:nvSpPr>
          <p:spPr>
            <a:xfrm>
              <a:off x="2258940" y="5541805"/>
              <a:ext cx="7975385" cy="492443"/>
            </a:xfrm>
            <a:prstGeom prst="rect">
              <a:avLst/>
            </a:prstGeom>
          </p:spPr>
          <p:txBody>
            <a:bodyPr wrap="square" lIns="0" tIns="0" rIns="0" bIns="0">
              <a:spAutoFit/>
            </a:bodyPr>
            <a:lstStyle/>
            <a:p>
              <a:pPr algn="ctr"/>
              <a:r>
                <a:rPr lang="fr-FR" sz="1600" dirty="0">
                  <a:latin typeface="Calibri" panose="020F0502020204030204" pitchFamily="34" charset="0"/>
                  <a:cs typeface="Calibri" panose="020F0502020204030204" pitchFamily="34" charset="0"/>
                </a:rPr>
                <a:t>Chaque collaborateur de votre entreprise réalisant des demandes de certificat doit </a:t>
              </a:r>
              <a:r>
                <a:rPr lang="fr-FR" sz="1600" b="1" dirty="0">
                  <a:latin typeface="Calibri" panose="020F0502020204030204" pitchFamily="34" charset="0"/>
                  <a:cs typeface="Calibri" panose="020F0502020204030204" pitchFamily="34" charset="0"/>
                </a:rPr>
                <a:t>avoir son propre compte</a:t>
              </a:r>
              <a:r>
                <a:rPr lang="fr-FR" sz="1600" dirty="0">
                  <a:latin typeface="Calibri" panose="020F0502020204030204" pitchFamily="34" charset="0"/>
                  <a:cs typeface="Calibri" panose="020F0502020204030204" pitchFamily="34" charset="0"/>
                </a:rPr>
                <a:t>. Il sera notifié du suivi de ses demandes à l’adresse électronique mentionnée.</a:t>
              </a:r>
            </a:p>
          </p:txBody>
        </p:sp>
      </p:grpSp>
    </p:spTree>
    <p:extLst>
      <p:ext uri="{BB962C8B-B14F-4D97-AF65-F5344CB8AC3E}">
        <p14:creationId xmlns:p14="http://schemas.microsoft.com/office/powerpoint/2010/main" val="2945930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H2RWh61HEDM6TofzDpnh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_Presentation français">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85129</TotalTime>
  <Words>5156</Words>
  <Application>Microsoft Office PowerPoint</Application>
  <PresentationFormat>Grand écran</PresentationFormat>
  <Paragraphs>939</Paragraphs>
  <Slides>59</Slides>
  <Notes>28</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59</vt:i4>
      </vt:variant>
    </vt:vector>
  </HeadingPairs>
  <TitlesOfParts>
    <vt:vector size="71" baseType="lpstr">
      <vt:lpstr>Arial</vt:lpstr>
      <vt:lpstr>Arial MT</vt:lpstr>
      <vt:lpstr>Book Antiqua</vt:lpstr>
      <vt:lpstr>Calibri</vt:lpstr>
      <vt:lpstr>EYInterstate</vt:lpstr>
      <vt:lpstr>Open Sans</vt:lpstr>
      <vt:lpstr>Segoe UI</vt:lpstr>
      <vt:lpstr>Segoe UI Semilight</vt:lpstr>
      <vt:lpstr>Wingdings</vt:lpstr>
      <vt:lpstr>EY_Presentation français</vt:lpstr>
      <vt:lpstr>Office Theme</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Oumaima Belgarch</dc:creator>
  <cp:lastModifiedBy>SOUVATTHANA Sayan</cp:lastModifiedBy>
  <cp:revision>897</cp:revision>
  <cp:lastPrinted>2020-02-03T08:52:47Z</cp:lastPrinted>
  <dcterms:created xsi:type="dcterms:W3CDTF">2019-10-21T13:52:48Z</dcterms:created>
  <dcterms:modified xsi:type="dcterms:W3CDTF">2023-06-28T10:36:26Z</dcterms:modified>
</cp:coreProperties>
</file>